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nstantia" panose="02030602050306030303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CAA50F07-F4AA-42D6-89E6-6F5F7F1E49C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A4956D2-23D8-4108-AB4C-7A05E27E2E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B25BAD7-5489-43AE-84B0-6E61273333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6766FBB-4602-4121-A5C3-BC9B930773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FA59268-4124-43C7-A4BC-E436A40359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60EC109-868B-4B2C-81E3-61F17F2CFD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162673F4-FC8F-43ED-946E-46755650DB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FB3227D-BEF6-4FA9-B641-E914FC55B5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9008912-28BD-43C9-83ED-13D245790B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360B225-F8C4-4984-8579-DF4E006C42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EAECC10-0562-4258-9DDC-182AD6C8CA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508CF91-01B7-4987-A6A2-A5752A2895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D13A43BD-5901-484C-93BE-8C6EA2F41A4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EB5F904-BE45-46D2-AE2F-84B2067BB8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CF97F962-6D70-44FF-A465-4BF9E38B64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CD41284-EDD2-4CCB-80B8-3F5D83D8B8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1318C60F-E37F-43C3-AF30-7CC713B2E0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E64DDF0-A670-4F94-B979-DB9BB138B7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47371DE9-7D5C-48EC-98D7-FCE8373EAB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C6FEB03C-DB2D-452E-8FE3-8129C7B1E9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80C7B044-E157-4D70-9833-520F44CB3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932278B5-D912-445C-8E3F-5924956312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CD09-26D6-4A83-B300-F971B89D4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777D5-F501-49E2-B5EB-EDFAE5591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07A50-D91B-4C70-B1F9-7214D73506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54441-7342-4D9D-94F5-6171EFDA98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44E3D4-2B99-43B7-8529-27FF56F46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65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061C-5C3E-4D98-8BEA-E6E3CD10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4D6EC-5341-4C36-970A-E2CA543E8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7C1A-7FF9-4F12-AC00-FE17AD1D00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37D56-3579-487D-8951-C9B30A77237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CEE89A-8628-4C78-A5BB-B60ED75FE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50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01A22-155F-4ED2-918A-BAF563796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802A0-7D6F-4EFA-B925-FCA08E87E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B87C-8920-4624-A1D3-6C829E673E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FB63D-0888-4302-BD04-608C0FAFCD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389E13-D244-4594-84EA-BA96234EA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6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5172-8A60-41B7-AB17-5574C7853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B6987-D01E-42A0-A7A0-E8207FEDD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6C13-A19B-4811-920B-43A6EC848C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ACB31-FE61-4657-B51D-213BDE4A279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A41EE3-F576-4826-8861-86766B0AA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60D7-9FB7-4F88-9866-77C76191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8C67D-A49C-4CD0-AFE1-051A49CD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0B600-012B-4BF3-88B4-77A528ACE1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D948C-D910-45CA-B8CD-A9A3F93C09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0C540D-0336-4089-9BE1-A1D806A44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A541-6411-4908-AFA6-D4C527B5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6D61D-E947-4043-BDC8-C866E04C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9788E-0132-4F77-BF6A-872355CC6A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DB0E-E4C0-4584-A76E-5CC52EE878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325E23-E8AB-47DB-ADC4-5443F7E7A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6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5211-0531-47E2-A63B-9F91AF0B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AD71-D67B-4BE5-93CE-3836FCC55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BDEC2-D7F8-45D5-9B52-2D41D6103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96E64-1062-4228-9449-988F073F79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07A61-8775-4953-A6CC-BF0291AF77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BD1947-33BA-4902-A929-C4FF4DABB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5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15EA-8C5B-44A3-A333-C50C76FF8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91626-B89A-479C-9417-8110BB2B5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786BD-5ACC-461A-B346-9F5990D1D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29F90-CC05-4288-978C-5FAB808DD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5A2C5-0B56-4C3B-862E-1D7C5A60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9406D-B7A6-4939-AFAF-5BA7308272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D8763B-C1B1-447A-AB90-83F167B7B8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EA8F11-8BAB-4D7B-B847-4483CB23C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42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9CED-15BB-4713-A368-F2D126FF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3A9F1-3458-4995-934F-E5100F11DB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0183B-841C-4A8F-A472-4C2825FE5D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8F4591-2C9A-48A7-9398-B55537992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44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D63F73-349D-4F78-9BD9-370C23FF27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374F-5D45-4C08-9CA2-CACB52800F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71EBDC-656D-42AF-8018-355CAC7EA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46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2033-4F2B-40D5-930D-4E79CAF6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04FF-B9EF-46A0-AAE6-A2B9652B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508DC-E418-40F0-B76E-F3DDEA2C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E83B8-F4FD-44E0-B836-058120703A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5A4F-C32E-4CED-AD16-2FC82DF9FD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2C27C5-D6C5-4590-AC5E-AE6F463C3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2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C0B3-E35D-4245-9E9B-A50E3201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37A1-404B-4F77-A0CB-2A5F1FF97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C96F0-80AD-4CE7-8E65-B11438F6D4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A1CC6-4E79-41B2-9461-E864713614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F99A03-5D61-4ABB-9E5B-C99418E36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9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D389-AF24-473A-B5B5-A9ABCB75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F3BA6-B390-4A8B-977B-7020E3F72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F7970-78BF-46EB-8A2E-AB15C771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04F78-0C82-4E97-A134-6F0D1264DF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8DE8E-4C7C-447A-A7F9-D6EA88422A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D0BB23-9117-4FFF-97AD-920194FC7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561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4DFA-36F1-4055-8525-0706274B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75B3C-E841-42B7-A815-89A07059C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E0BE-437C-4217-A20C-B72B935966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3A80-9C57-4242-9D40-C577340BCF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B27828-402A-4311-AFCA-71793F638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82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D238C-DC4A-4958-A01D-2D988E303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35B-5142-4DF6-975E-23C8FC4E9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112CD-E776-4932-A863-1ADB8E7C1C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B3FDE-6C9B-43D3-82F7-01A61074388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A7C6A9-D7C5-4FD1-A6DA-B6C5BDF2F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52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6024-888A-4E92-A519-BE5B408B3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9FA7B-8EE1-481B-8526-A60705A5C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A689-D6F4-42E2-B4DF-AEFDC8D2CD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C47F-4857-4E9E-A69D-222842DFA0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987C2F-4A35-4134-B6CA-72EDF2BFC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70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1924-93DA-497F-B342-CC357809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1C9A-0E26-43E5-9BA6-5F843E2C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B6A93-5896-43B5-B8FD-52E7EC5192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2B960-82C9-40FF-9FEB-D4B5BB8D8D8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58A3E2-32DC-48B8-82B0-D79174DD5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5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8AF8-A90D-43D1-90E7-593CFB8A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90E19-5094-403D-B181-077BBD04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FA9C2-7108-449B-A391-3B8CD17A16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7881A-DABF-45D0-8C3E-9B62C2556A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7DB5D7-0555-436E-B859-94DE8F4D5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01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5429-1C57-47F6-B4B6-5FE9BC7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EB62-233C-475A-83B7-CACC1D4C3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4D0C7-793A-417D-83B3-B03D5F6D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BFF5F-CCBC-4006-849E-8ABF9432B3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8B37-7AFF-4815-B4AF-755E22D7F4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FE6248-5522-4C46-8E2E-0F3FF5C9B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1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5893-D4EC-444B-8FD9-D3A96423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0C1E-D90B-433E-A04B-58B0CEC76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9497C-F7D2-443B-A8E5-2BD2E5150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F5D52-7064-4F12-A1F9-490CBAC5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4E2A8-411D-499C-B954-AF6029196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1EDCE-0152-43C7-A26F-CCDCED70B7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6D3F58-7FC2-413D-9C82-7BCA2CED86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A33560-8A5B-413C-A900-1D3D7B1C9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7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F333-D768-4EC1-B87B-928B9E56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01B65-8441-4041-A1D6-930523E9ED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EB985-1AA7-42DB-BEDC-BEB01FF8A9E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0ABB17-CBEA-49DD-A5EA-EC08DA59A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680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B883F-DC29-47BF-A5F2-F22A90DD6C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222E5-712D-4613-A0E5-7C89E152A2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97934E-BF82-421B-A43C-E20DFA7EE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7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F399-3174-4E6F-8D17-1C2A1EF5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5195B-E993-4631-ACA7-7096FC14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369D-D8FB-41BF-A626-F5CA2C792F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456D2-992A-48ED-9E54-E33FEDB908C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C0F517-22AA-4D4D-9B82-331F94981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038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7231-D2C8-40E8-BA5F-FA2D42AA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F2565-A1E5-44B7-8631-31402E804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D765F-4F86-47D8-A205-CFF2B454A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9DDE2-8E78-4088-BCCE-D117722829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367E-094A-428C-B59C-91999EF04D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B72A4E-C863-4AB5-A438-AE0E5C1D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81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699D-6C7C-4124-BDFD-C50653B3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08107-15BA-41AB-BDCD-083834FB0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77200-EB30-41F2-82FF-5AA53C88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855A1-4534-466F-B0AF-0D91BB0F69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FED81-FFC3-491E-8F6A-532E16ADF2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9708ED-8113-4052-96CC-15363AF33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157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8EF26-6EF4-4550-B582-28AB5082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6A399-88FC-4951-8072-BB7CE5E6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5F43C-9B42-47D0-B7A6-F32911219A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87A85-981C-4A1E-A460-EAF408BDE5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45EB84-D01B-45F4-9F6B-BDFA4D15C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958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60314-6893-4C46-BED5-673D042B6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BD3C9-D080-4A24-A02C-F9FBE1D5C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A900-3236-4DE9-B559-32DBFA0E5C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60FCF-E8D1-4ADE-9069-2AE4878FE92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C21731-5E0F-4419-9247-CE48D02FB2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6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E20D-BE1A-4811-BF56-22952BF3F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99284-F8D4-49E4-9D05-C5C16FA49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CE97-54AC-4259-8A9A-3A72E2ABE4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B6B68-4FA9-469A-AFB1-A8C64477BB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469A56-3A1A-4FB4-88C1-D960BE37E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57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5A35-83D8-4EAB-A6FF-1AB93A33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E980A-6F39-4AF4-B14F-9388B4356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AE518-EFAC-4E79-92D8-2B6D604FF5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A269F-B7C7-4573-87EB-76B806BBDE0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64EA4E-5E79-4843-B94F-1C2060201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149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FA19-6EC1-4B1A-A04B-015C49C2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B0442-6C1E-4B74-B16E-6A85CD69F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AFDD4-38A7-4C83-8422-5F5802EDC8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1044B-9E11-4E28-96C7-473DB28D27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C98FE0-CADA-4010-86B8-83E2564FE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714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6896-93EC-4BFF-AE6F-760C5BA3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CA7B-C8E5-4AFD-AF79-F6751EE1B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3EC7B-49E4-4C18-8139-88EF1E1D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0D3B8-7D73-467C-A324-8E1BCCBB9C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CF10B-A269-477F-AAA5-D61A3EF048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E27183-27C1-4268-BC29-7D48F2BA2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33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A5B3-2B73-4478-9CB1-C2ECFE5D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AD9A8-1BA8-49B1-94DD-303E5291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9FB1C-0978-4687-B891-7B7196355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E3216-3EDC-4AD9-8985-34586C0C4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94CA5-9E39-4470-A446-7208D038C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9A90C-6770-46CD-9588-298F5F792B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C78F89-315D-4C47-A2D8-450A7844A6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714B75-6DBE-4635-8E21-326780DD9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727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6E00-3F83-4138-B670-4AAF266B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15EF1-F466-4B07-A3D7-4D489EAC6E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71771-4BE9-42E9-952D-2A19345D666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3EDD72-C9E2-4FE0-9CEA-3216ED403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2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AACD-D8B4-433C-BE13-ECE93404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3B0CB-77F9-4F69-BAB4-E962F0AB8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19EE4-87B9-4305-9651-896FDDE5E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9E6D8-8825-410D-96DB-71DE2D76B8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A3C7-8F4A-402D-8A4A-D4F3A163AE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A8329E-C6C6-4E37-8BFA-8FFE88323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40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00F7B-3EF1-40D7-92FD-9A6D0F5278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C9549-05C2-43FE-8F53-6D09D9CD74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513A49-18B2-46E7-974C-CEBB1A2DE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25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5EBC-DA54-420A-804C-D7090AD8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78D1-71EC-422E-8D9C-E61EF3C61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AD37D-2DD3-419D-96EB-6AD5E2F3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BD689-B83B-4FD9-840E-91D17047AC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6112E-7EAC-4DEA-A0A3-53CBE17EA7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35999C-06E5-4313-993D-89B49300B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25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375B-53E9-4AFD-AFC8-0F138372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BC29F-8EDE-4DA1-AC19-90BCD6192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9A2C7-E182-43FE-9624-A639B6780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14693-3C3C-4B61-A0AE-444CB4E200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BD45D-9F92-4D9F-8813-AAF1DF0393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BFA608-8A72-4BA7-949B-1DBB2EE4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08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44EB-9BBF-46C9-9321-3FF4E325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77CDC-C6F7-4B1B-BF40-B567B5ABA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42CB-A204-4C34-B0EC-C4B548145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23E4-4740-4FA3-A072-DB52911643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DC8F14-11F9-42F7-8CBC-3A01258E5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057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FCF2B-3FF4-4A02-AFAD-E5D46C702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4641A-B6FF-4919-9647-68AA963B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ECDB2-72F0-4BE4-900D-93722F529B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62AF9-958F-4CF6-A341-D5E9FF7171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F09EBB-7A02-469F-818C-7D372F02B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7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7FC4-A5DE-4608-8D8D-52638D57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83FD1-C0A5-4254-92ED-DC309192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38B9-C945-4580-8AFE-9F80BA976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7D5E0-C9DC-4892-87E1-1483C5406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E4E30-D058-430A-9E24-F7FAB5832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A956D-4BDA-4596-90AD-D98552B0AB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34419C-A525-4F6C-9F91-CE2BAE5A95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D8E061-3005-4E18-A4AD-3100DE540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3A9A-F015-4992-9B24-4F645438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0466C-A376-415C-974D-C627148C2F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0AFEC-5AF2-440B-8BEA-A3D2DAA11F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F1545D-F57C-419D-B7FC-7EC746C81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25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14ED3-1E25-49EE-A6A2-059503E090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C2594-CDC6-40A7-B29F-D2CAAC8EAD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FF4FA8-1078-4094-9251-4034CD7E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22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4EC4-06ED-4B48-83B4-7791EFF4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C3B1-8EB9-440C-9BBA-8ECB8758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8954E-E98E-462A-92ED-0ABFB48C8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192AF-0AAA-4C12-8448-575BF4C04E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CB431-BF07-4F62-841C-D94929D2C9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FEA6A3-9A21-4381-B9DC-CCBD04BBF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2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681B-77DC-4340-BAB0-26F07DF8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D577-D466-44A2-BFA8-8C37682C8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58917-51B2-4C13-B65A-5878027F5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66782-C108-443F-85E9-5E39C0B336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8762D-9FAB-4F16-A5A8-1C2084F3910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D31041-D4AB-4789-8695-616D7FD1B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4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5.png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4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image" Target="../media/image5.pn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>
            <a:extLst>
              <a:ext uri="{FF2B5EF4-FFF2-40B4-BE49-F238E27FC236}">
                <a16:creationId xmlns:a16="http://schemas.microsoft.com/office/drawing/2014/main" id="{8E41A5AA-1477-40AC-8DE8-036BC1DD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62996 0 0"/>
              <a:gd name="G16" fmla="+- 61162 0 0"/>
              <a:gd name="G17" fmla="+- 60137 0 0"/>
              <a:gd name="G18" fmla="+- 59819 0 0"/>
              <a:gd name="G19" fmla="+- 61447 0 0"/>
              <a:gd name="T2" fmla="*/ 6 w 5772"/>
              <a:gd name="T3" fmla="*/ 2 h 656"/>
              <a:gd name="T4" fmla="*/ 2542 w 5772"/>
              <a:gd name="T5" fmla="*/ 0 h 656"/>
              <a:gd name="T6" fmla="*/ 4374 w 5772"/>
              <a:gd name="T7" fmla="*/ 367 h 656"/>
              <a:gd name="T8" fmla="*/ 5766 w 5772"/>
              <a:gd name="T9" fmla="*/ 55 h 656"/>
              <a:gd name="T10" fmla="*/ 5772 w 5772"/>
              <a:gd name="T11" fmla="*/ 213 h 656"/>
              <a:gd name="T12" fmla="*/ 4302 w 5772"/>
              <a:gd name="T13" fmla="*/ 439 h 656"/>
              <a:gd name="T14" fmla="*/ 1488 w 5772"/>
              <a:gd name="T15" fmla="*/ 201 h 656"/>
              <a:gd name="T16" fmla="*/ 0 w 5772"/>
              <a:gd name="T17" fmla="*/ 656 h 656"/>
              <a:gd name="T18" fmla="*/ 6 w 5772"/>
              <a:gd name="T19" fmla="*/ 2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999"/>
                </a:srgbClr>
              </a:gs>
              <a:gs pos="100000">
                <a:srgbClr val="00EBF8">
                  <a:alpha val="5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AutoShape 2">
            <a:extLst>
              <a:ext uri="{FF2B5EF4-FFF2-40B4-BE49-F238E27FC236}">
                <a16:creationId xmlns:a16="http://schemas.microsoft.com/office/drawing/2014/main" id="{3E21C5E5-8B4E-4109-9DC6-040A7DC8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63868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45999"/>
                </a:srgbClr>
              </a:gs>
              <a:gs pos="100000">
                <a:srgbClr val="009BE5">
                  <a:alpha val="3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9A252-755D-48E1-8DF4-0A4024874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57BAC3-7418-4919-830B-3496EA90B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D52427-BB7C-4718-93B6-82B6216356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FEC2E12E-4FF3-43DC-8105-F0D92CBD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EDB3A05-1037-4318-88AA-6CF975A106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5593CB2-18F8-4D13-B9CE-57A5B2ED46A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89C4311D-DFFF-4236-A61C-FCF2A1F3383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1033" name="Group 9">
              <a:extLst>
                <a:ext uri="{FF2B5EF4-FFF2-40B4-BE49-F238E27FC236}">
                  <a16:creationId xmlns:a16="http://schemas.microsoft.com/office/drawing/2014/main" id="{D16DABF8-20AC-4006-BDDA-5BBB51BA1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703D0859-DC27-40BA-B6B2-14D1882F3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5" name="Text Box 11">
                <a:extLst>
                  <a:ext uri="{FF2B5EF4-FFF2-40B4-BE49-F238E27FC236}">
                    <a16:creationId xmlns:a16="http://schemas.microsoft.com/office/drawing/2014/main" id="{F5F6C9CF-59ED-4708-8C98-CF141EA51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12">
              <a:extLst>
                <a:ext uri="{FF2B5EF4-FFF2-40B4-BE49-F238E27FC236}">
                  <a16:creationId xmlns:a16="http://schemas.microsoft.com/office/drawing/2014/main" id="{DEC97447-E48C-44F6-AAF0-F1B358E96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5"/>
              <a:chOff x="-12" y="156"/>
              <a:chExt cx="5782" cy="355"/>
            </a:xfrm>
          </p:grpSpPr>
          <p:pic>
            <p:nvPicPr>
              <p:cNvPr id="1037" name="Picture 13">
                <a:extLst>
                  <a:ext uri="{FF2B5EF4-FFF2-40B4-BE49-F238E27FC236}">
                    <a16:creationId xmlns:a16="http://schemas.microsoft.com/office/drawing/2014/main" id="{A5022E89-14A5-460E-881C-F1B0C41E6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8" name="Text Box 14">
                <a:extLst>
                  <a:ext uri="{FF2B5EF4-FFF2-40B4-BE49-F238E27FC236}">
                    <a16:creationId xmlns:a16="http://schemas.microsoft.com/office/drawing/2014/main" id="{735A2492-48BE-4057-8A2E-C15D3016B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04617B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0ACF9FAA-3233-492E-A210-9C41159EA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62996 0 0"/>
              <a:gd name="G16" fmla="+- 61162 0 0"/>
              <a:gd name="G17" fmla="+- 60137 0 0"/>
              <a:gd name="G18" fmla="+- 59819 0 0"/>
              <a:gd name="G19" fmla="+- 61447 0 0"/>
              <a:gd name="T2" fmla="*/ 6 w 5772"/>
              <a:gd name="T3" fmla="*/ 2 h 656"/>
              <a:gd name="T4" fmla="*/ 2542 w 5772"/>
              <a:gd name="T5" fmla="*/ 0 h 656"/>
              <a:gd name="T6" fmla="*/ 4374 w 5772"/>
              <a:gd name="T7" fmla="*/ 367 h 656"/>
              <a:gd name="T8" fmla="*/ 5766 w 5772"/>
              <a:gd name="T9" fmla="*/ 55 h 656"/>
              <a:gd name="T10" fmla="*/ 5772 w 5772"/>
              <a:gd name="T11" fmla="*/ 213 h 656"/>
              <a:gd name="T12" fmla="*/ 4302 w 5772"/>
              <a:gd name="T13" fmla="*/ 439 h 656"/>
              <a:gd name="T14" fmla="*/ 1488 w 5772"/>
              <a:gd name="T15" fmla="*/ 201 h 656"/>
              <a:gd name="T16" fmla="*/ 0 w 5772"/>
              <a:gd name="T17" fmla="*/ 656 h 656"/>
              <a:gd name="T18" fmla="*/ 6 w 5772"/>
              <a:gd name="T19" fmla="*/ 2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999"/>
                </a:srgbClr>
              </a:gs>
              <a:gs pos="100000">
                <a:srgbClr val="00EBF8">
                  <a:alpha val="5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E029F35A-C34C-4E5A-8DE3-EABC9B30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63868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45999"/>
                </a:srgbClr>
              </a:gs>
              <a:gs pos="100000">
                <a:srgbClr val="009BE5">
                  <a:alpha val="3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9508F211-B009-4179-AD98-A142E65AD87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2052" name="Group 4">
              <a:extLst>
                <a:ext uri="{FF2B5EF4-FFF2-40B4-BE49-F238E27FC236}">
                  <a16:creationId xmlns:a16="http://schemas.microsoft.com/office/drawing/2014/main" id="{53EC9436-8890-4D9B-BE2E-11D298082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7C8AD585-0A98-4C5A-8B00-12EDC8822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4" name="Text Box 6">
                <a:extLst>
                  <a:ext uri="{FF2B5EF4-FFF2-40B4-BE49-F238E27FC236}">
                    <a16:creationId xmlns:a16="http://schemas.microsoft.com/office/drawing/2014/main" id="{A1BA1700-EE05-473F-89EC-BC2376C5E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5" name="Group 7">
              <a:extLst>
                <a:ext uri="{FF2B5EF4-FFF2-40B4-BE49-F238E27FC236}">
                  <a16:creationId xmlns:a16="http://schemas.microsoft.com/office/drawing/2014/main" id="{461235A2-F86B-49A9-B925-89F11DBA7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5"/>
              <a:chOff x="-12" y="156"/>
              <a:chExt cx="5782" cy="355"/>
            </a:xfrm>
          </p:grpSpPr>
          <p:pic>
            <p:nvPicPr>
              <p:cNvPr id="2056" name="Picture 8">
                <a:extLst>
                  <a:ext uri="{FF2B5EF4-FFF2-40B4-BE49-F238E27FC236}">
                    <a16:creationId xmlns:a16="http://schemas.microsoft.com/office/drawing/2014/main" id="{5C771D95-52F4-41CB-A91C-4D438D1DE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7" name="Text Box 9">
                <a:extLst>
                  <a:ext uri="{FF2B5EF4-FFF2-40B4-BE49-F238E27FC236}">
                    <a16:creationId xmlns:a16="http://schemas.microsoft.com/office/drawing/2014/main" id="{3356B93E-6087-4206-9F33-B7D3CEEAF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5B6D7CC-3FC5-42BD-87E3-7F38EDD41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24911F76-AD52-4026-AAD7-D69B84476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5DD4331D-7CB7-499A-809F-733EC56D3BD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539C23A2-A78F-49A4-B163-3D0F284A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2CC976A1-F7BB-4149-8176-A33323206E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012FEAC-43A9-4907-8AAC-0FF840A629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DBF5F9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78B76013-340D-4141-B79C-7516B45E8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62996 0 0"/>
              <a:gd name="G16" fmla="+- 61162 0 0"/>
              <a:gd name="G17" fmla="+- 60137 0 0"/>
              <a:gd name="G18" fmla="+- 59819 0 0"/>
              <a:gd name="G19" fmla="+- 61447 0 0"/>
              <a:gd name="T2" fmla="*/ 6 w 5772"/>
              <a:gd name="T3" fmla="*/ 2 h 656"/>
              <a:gd name="T4" fmla="*/ 2542 w 5772"/>
              <a:gd name="T5" fmla="*/ 0 h 656"/>
              <a:gd name="T6" fmla="*/ 4374 w 5772"/>
              <a:gd name="T7" fmla="*/ 367 h 656"/>
              <a:gd name="T8" fmla="*/ 5766 w 5772"/>
              <a:gd name="T9" fmla="*/ 55 h 656"/>
              <a:gd name="T10" fmla="*/ 5772 w 5772"/>
              <a:gd name="T11" fmla="*/ 213 h 656"/>
              <a:gd name="T12" fmla="*/ 4302 w 5772"/>
              <a:gd name="T13" fmla="*/ 439 h 656"/>
              <a:gd name="T14" fmla="*/ 1488 w 5772"/>
              <a:gd name="T15" fmla="*/ 201 h 656"/>
              <a:gd name="T16" fmla="*/ 0 w 5772"/>
              <a:gd name="T17" fmla="*/ 656 h 656"/>
              <a:gd name="T18" fmla="*/ 6 w 5772"/>
              <a:gd name="T19" fmla="*/ 2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999"/>
                </a:srgbClr>
              </a:gs>
              <a:gs pos="100000">
                <a:srgbClr val="00EBF8">
                  <a:alpha val="5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7413E08A-66BF-471E-B925-8BA31D55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63868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45999"/>
                </a:srgbClr>
              </a:gs>
              <a:gs pos="100000">
                <a:srgbClr val="009BE5">
                  <a:alpha val="3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C23C1FB5-83B4-450A-B7AF-ED822550909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8925" cy="646113"/>
            <a:chOff x="-12" y="128"/>
            <a:chExt cx="5782" cy="407"/>
          </a:xfrm>
        </p:grpSpPr>
        <p:grpSp>
          <p:nvGrpSpPr>
            <p:cNvPr id="3076" name="Group 4">
              <a:extLst>
                <a:ext uri="{FF2B5EF4-FFF2-40B4-BE49-F238E27FC236}">
                  <a16:creationId xmlns:a16="http://schemas.microsoft.com/office/drawing/2014/main" id="{E780227D-4AA0-4384-B9E2-3A2EBE9CE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1" cy="407"/>
              <a:chOff x="-12" y="128"/>
              <a:chExt cx="5771" cy="407"/>
            </a:xfrm>
          </p:grpSpPr>
          <p:pic>
            <p:nvPicPr>
              <p:cNvPr id="3077" name="Picture 5">
                <a:extLst>
                  <a:ext uri="{FF2B5EF4-FFF2-40B4-BE49-F238E27FC236}">
                    <a16:creationId xmlns:a16="http://schemas.microsoft.com/office/drawing/2014/main" id="{03B942DA-259F-40F9-A2C6-079D5275A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78" name="Text Box 6">
                <a:extLst>
                  <a:ext uri="{FF2B5EF4-FFF2-40B4-BE49-F238E27FC236}">
                    <a16:creationId xmlns:a16="http://schemas.microsoft.com/office/drawing/2014/main" id="{C7F77F9A-8C45-472C-9AFF-683CC6C09E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9" name="Group 7">
              <a:extLst>
                <a:ext uri="{FF2B5EF4-FFF2-40B4-BE49-F238E27FC236}">
                  <a16:creationId xmlns:a16="http://schemas.microsoft.com/office/drawing/2014/main" id="{470C3FF1-387D-47DC-8423-2805D68E9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2" cy="355"/>
              <a:chOff x="-12" y="156"/>
              <a:chExt cx="5782" cy="355"/>
            </a:xfrm>
          </p:grpSpPr>
          <p:pic>
            <p:nvPicPr>
              <p:cNvPr id="3080" name="Picture 8">
                <a:extLst>
                  <a:ext uri="{FF2B5EF4-FFF2-40B4-BE49-F238E27FC236}">
                    <a16:creationId xmlns:a16="http://schemas.microsoft.com/office/drawing/2014/main" id="{F2130141-C668-4F37-B499-4AA29E582C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81" name="Text Box 9">
                <a:extLst>
                  <a:ext uri="{FF2B5EF4-FFF2-40B4-BE49-F238E27FC236}">
                    <a16:creationId xmlns:a16="http://schemas.microsoft.com/office/drawing/2014/main" id="{17817BAB-5267-40A7-9556-9F534D70E4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2" name="Rectangle 10">
            <a:extLst>
              <a:ext uri="{FF2B5EF4-FFF2-40B4-BE49-F238E27FC236}">
                <a16:creationId xmlns:a16="http://schemas.microsoft.com/office/drawing/2014/main" id="{E4DB0BF3-AAAC-44B9-9CE7-38556CB59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D12EF975-8C8F-4259-A5B2-9C95E87BA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510878D4-8B53-41F5-B7D2-AD573ADE15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E428AA50-70FF-4146-AF10-A72CB17B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BD0AFD7F-8308-4D17-B6A3-EF075B4732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D1EAEE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9545F2-E1C5-4AF0-842F-6BA564D96D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DBF5F9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DBF5F9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>
            <a:extLst>
              <a:ext uri="{FF2B5EF4-FFF2-40B4-BE49-F238E27FC236}">
                <a16:creationId xmlns:a16="http://schemas.microsoft.com/office/drawing/2014/main" id="{14A68C1D-E1FD-46F5-9FDD-70D1A09C1AD0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51506 0 0"/>
              <a:gd name="G5" fmla="+- 1 0 0"/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 cap="rnd">
            <a:solidFill>
              <a:srgbClr val="C0C0C0"/>
            </a:solidFill>
            <a:miter lim="800000"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>
            <a:extLst>
              <a:ext uri="{FF2B5EF4-FFF2-40B4-BE49-F238E27FC236}">
                <a16:creationId xmlns:a16="http://schemas.microsoft.com/office/drawing/2014/main" id="{C43FF537-B4BB-428B-8E87-424A5049A250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 cap="sq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A7BD628E-50B6-4A01-A8C3-DBA4A3EA36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62996 0 0"/>
              <a:gd name="G16" fmla="+- 61162 0 0"/>
              <a:gd name="G17" fmla="+- 60137 0 0"/>
              <a:gd name="G18" fmla="+- 59819 0 0"/>
              <a:gd name="G19" fmla="+- 61447 0 0"/>
              <a:gd name="T2" fmla="*/ 6 w 5772"/>
              <a:gd name="T3" fmla="*/ 2 h 656"/>
              <a:gd name="T4" fmla="*/ 2542 w 5772"/>
              <a:gd name="T5" fmla="*/ 0 h 656"/>
              <a:gd name="T6" fmla="*/ 4374 w 5772"/>
              <a:gd name="T7" fmla="*/ 367 h 656"/>
              <a:gd name="T8" fmla="*/ 5766 w 5772"/>
              <a:gd name="T9" fmla="*/ 55 h 656"/>
              <a:gd name="T10" fmla="*/ 5772 w 5772"/>
              <a:gd name="T11" fmla="*/ 213 h 656"/>
              <a:gd name="T12" fmla="*/ 4302 w 5772"/>
              <a:gd name="T13" fmla="*/ 439 h 656"/>
              <a:gd name="T14" fmla="*/ 1488 w 5772"/>
              <a:gd name="T15" fmla="*/ 201 h 656"/>
              <a:gd name="T16" fmla="*/ 0 w 5772"/>
              <a:gd name="T17" fmla="*/ 656 h 656"/>
              <a:gd name="T18" fmla="*/ 6 w 5772"/>
              <a:gd name="T19" fmla="*/ 2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999"/>
                </a:srgbClr>
              </a:gs>
              <a:gs pos="100000">
                <a:srgbClr val="00EBF8">
                  <a:alpha val="5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604BFA9E-E18F-4BE0-A0A3-891EC84D9A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63868 0 0"/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45999"/>
                </a:srgbClr>
              </a:gs>
              <a:gs pos="100000">
                <a:srgbClr val="009BE5">
                  <a:alpha val="3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2ED401D-4258-4D67-BFB3-EBE0B2670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728D270-FC5F-44AA-B6F1-9C77B7C03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21CF7E4-B6E7-4A9E-BD8A-7C034B6A963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B5BDB06F-A2E5-4EF0-B989-1D740000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7BC67AE8-F036-4A71-8C63-5F828EC4F3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045C75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95FCD8C-C66B-47DB-A47E-0F53D69396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04617B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7945C879-3E0C-4029-B850-3F7B8263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20750"/>
            <a:ext cx="7766050" cy="1163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3C3FDCAD-4A79-4BC6-8743-35DE2FBE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5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1836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00"/>
              </a:spcBef>
              <a:buClrTx/>
              <a:buSzPct val="95000"/>
              <a:buFontTx/>
              <a:buNone/>
            </a:pPr>
            <a:r>
              <a:rPr lang="en-IN" altLang="en-US" sz="2400" b="1"/>
              <a:t>Dr. Udayan Misra</a:t>
            </a:r>
          </a:p>
          <a:p>
            <a:pPr algn="ctr">
              <a:spcBef>
                <a:spcPts val="500"/>
              </a:spcBef>
              <a:buClrTx/>
              <a:buSzPct val="95000"/>
              <a:buFontTx/>
              <a:buNone/>
            </a:pPr>
            <a:r>
              <a:rPr lang="en-IN" altLang="en-US" sz="2000" b="1"/>
              <a:t>Department Of Psychology</a:t>
            </a:r>
          </a:p>
          <a:p>
            <a:pPr algn="ctr">
              <a:spcBef>
                <a:spcPts val="500"/>
              </a:spcBef>
              <a:buClrTx/>
              <a:buSzPct val="95000"/>
              <a:buFontTx/>
              <a:buNone/>
            </a:pPr>
            <a:r>
              <a:rPr lang="en-IN" altLang="en-US" sz="2000" b="1"/>
              <a:t>Harishchandra P.G. College, Varanasi U.P. (India)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C67D356-ECEE-4ABF-8ED9-6F3DD875A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285750"/>
            <a:ext cx="8435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/>
              <a:t>M.A. Psychology ( Semester– II), Paper-I: Language, Reasoning and Thinking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622BA676-156A-4D3E-A86F-6808BBED6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b="1">
                <a:solidFill>
                  <a:srgbClr val="04617B"/>
                </a:solidFill>
                <a:latin typeface="Arial Rounded MT Bold" panose="020F0704030504030204" pitchFamily="34" charset="0"/>
              </a:rPr>
              <a:t>Evaluative Thinking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F9CF403-9FAB-4A51-B62B-A03AC92C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400">
                <a:latin typeface="Arial Rounded MT Bold" panose="020F0704030504030204" pitchFamily="34" charset="0"/>
              </a:rPr>
              <a:t>Evaluative Thinking is a cognitive process in the context of evaluation, motivated by an attitude of inquisitiveness and a belief in the value of evidence, that involves skills such as identifying assumptions, posing thoughtful questions, pursuing deeper understanding through reflection and perspective taking and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8B3BD087-4289-4EBD-B7D5-4F859C45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 sz="3600">
                <a:solidFill>
                  <a:srgbClr val="04617B"/>
                </a:solidFill>
                <a:latin typeface="Arial Rounded MT Bold" panose="020F0704030504030204" pitchFamily="34" charset="0"/>
              </a:rPr>
              <a:t>Definitions: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BE9CCC8-4423-43EE-ADE4-AA707901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47248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Thinking is a process that enables us to find solutions to problems by using symbolic representation of stimuli and events.</a:t>
            </a:r>
          </a:p>
          <a:p>
            <a:pPr marL="273050" algn="just">
              <a:spcBef>
                <a:spcPts val="650"/>
              </a:spcBef>
              <a:buClrTx/>
              <a:buSzPct val="95000"/>
              <a:buFontTx/>
              <a:buNone/>
            </a:pPr>
            <a:endParaRPr lang="en-IN" altLang="en-US" sz="2600">
              <a:latin typeface="Arial Rounded MT Bold" panose="020F0704030504030204" pitchFamily="34" charset="0"/>
            </a:endParaRPr>
          </a:p>
          <a:p>
            <a:pPr marL="273050"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en-IN" altLang="en-US" sz="2600">
                <a:latin typeface="Arial Rounded MT Bold" panose="020F0704030504030204" pitchFamily="34" charset="0"/>
              </a:rPr>
              <a:t>						- Silverman (1978)</a:t>
            </a:r>
          </a:p>
          <a:p>
            <a:pPr algn="just">
              <a:spcBef>
                <a:spcPts val="65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lang="en-IN" altLang="en-US" sz="2600">
                <a:latin typeface="Arial Rounded MT Bold" panose="020F0704030504030204" pitchFamily="34" charset="0"/>
              </a:rPr>
              <a:t>Thinking involves mental manipulation of concepts, propositions and images.</a:t>
            </a:r>
          </a:p>
          <a:p>
            <a:pPr marL="273050"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en-IN" altLang="en-US" sz="2600">
                <a:latin typeface="Arial Rounded MT Bold" panose="020F0704030504030204" pitchFamily="34" charset="0"/>
              </a:rPr>
              <a:t>						- Baron (1992)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DAE35657-60E8-41AF-BD79-961AD4EE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0188"/>
            <a:ext cx="82296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>
                <a:latin typeface="Arial Rounded MT Bold" panose="020F0704030504030204" pitchFamily="34" charset="0"/>
              </a:rPr>
              <a:t>Thinking (also called thought) is the mental process in which to be involved mental manipulation of information, concepts, propositions or images to solve the problem or to make decisions.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6D3EA74C-B133-430A-8CB6-6E27CE2B8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 sz="3600">
                <a:solidFill>
                  <a:srgbClr val="04617B"/>
                </a:solidFill>
                <a:latin typeface="Arial Rounded MT Bold" panose="020F0704030504030204" pitchFamily="34" charset="0"/>
              </a:rPr>
              <a:t>Characteristics:</a:t>
            </a:r>
            <a:br>
              <a:rPr lang="en-IN" altLang="en-US" sz="3600">
                <a:solidFill>
                  <a:srgbClr val="04617B"/>
                </a:solidFill>
                <a:latin typeface="Arial Rounded MT Bold" panose="020F0704030504030204" pitchFamily="34" charset="0"/>
              </a:rPr>
            </a:br>
            <a:endParaRPr lang="en-IN" altLang="en-US" sz="3600">
              <a:solidFill>
                <a:srgbClr val="04617B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313CB3CC-494D-4077-B66A-3E24F338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643063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it is an implicit mental process.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It involves mental manipulation.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It is goal/solution-oriented.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Past experiences are involved.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It has covert trial &amp; error efforts.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It has motivation.</a:t>
            </a:r>
          </a:p>
          <a:p>
            <a:pPr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IN" altLang="en-US" sz="2600">
                <a:latin typeface="Arial Rounded MT Bold" panose="020F0704030504030204" pitchFamily="34" charset="0"/>
              </a:rPr>
              <a:t> It is analytical activities.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29AE5400-E15C-470F-B0BB-864D8A6F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5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IN" altLang="en-US" sz="3600">
                <a:solidFill>
                  <a:srgbClr val="04617B"/>
                </a:solidFill>
                <a:latin typeface="Arial Rounded MT Bold" panose="020F0704030504030204" pitchFamily="34" charset="0"/>
              </a:rPr>
              <a:t>Types of Thinking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888AED6-BEFE-43FF-92A5-2D9880772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928813"/>
            <a:ext cx="2857500" cy="460375"/>
          </a:xfrm>
          <a:prstGeom prst="rect">
            <a:avLst/>
          </a:prstGeom>
          <a:solidFill>
            <a:srgbClr val="009DD9"/>
          </a:solidFill>
          <a:ln w="38160" cap="sq">
            <a:solidFill>
              <a:srgbClr val="FFFFFF"/>
            </a:solidFill>
            <a:miter lim="800000"/>
            <a:headEnd/>
            <a:tailEnd/>
          </a:ln>
          <a:effectLst>
            <a:outerShdw dist="38160" dir="5400000" algn="ctr" rotWithShape="0">
              <a:srgbClr val="003148">
                <a:alpha val="48029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 sz="2400">
                <a:solidFill>
                  <a:srgbClr val="FFFFFF"/>
                </a:solidFill>
                <a:latin typeface="Arial Rounded MT Bold" panose="020F0704030504030204" pitchFamily="34" charset="0"/>
              </a:rPr>
              <a:t>Autistic Thinking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C9E0B9F-C90C-4523-BBD6-664DB74D3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022475"/>
            <a:ext cx="3000375" cy="460375"/>
          </a:xfrm>
          <a:prstGeom prst="rect">
            <a:avLst/>
          </a:prstGeom>
          <a:solidFill>
            <a:srgbClr val="009DD9"/>
          </a:solidFill>
          <a:ln w="38160" cap="sq">
            <a:solidFill>
              <a:srgbClr val="FFFFFF"/>
            </a:solidFill>
            <a:miter lim="800000"/>
            <a:headEnd/>
            <a:tailEnd/>
          </a:ln>
          <a:effectLst>
            <a:outerShdw dist="38160" dir="5400000" algn="ctr" rotWithShape="0">
              <a:srgbClr val="003148">
                <a:alpha val="48029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 sz="2400">
                <a:solidFill>
                  <a:srgbClr val="FFFFFF"/>
                </a:solidFill>
                <a:latin typeface="Arial Rounded MT Bold" panose="020F0704030504030204" pitchFamily="34" charset="0"/>
              </a:rPr>
              <a:t>Realistic  Thinking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DCA001B1-602E-4AA1-B43E-D9D9D30B5304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4584700"/>
            <a:ext cx="3325813" cy="565150"/>
            <a:chOff x="3034" y="2888"/>
            <a:chExt cx="2095" cy="356"/>
          </a:xfrm>
        </p:grpSpPr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B4A456EF-2C92-4E59-9C42-971A7B6EE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888"/>
              <a:ext cx="2095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D7A1DE85-D051-4991-B834-1B84F8947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925"/>
              <a:ext cx="19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>
                  <a:srgbClr val="FFFFFF"/>
                </a:buClr>
                <a:buFont typeface="Wingdings" panose="05000000000000000000" pitchFamily="2" charset="2"/>
                <a:buChar char=""/>
              </a:pPr>
              <a:r>
                <a:rPr lang="en-IN" altLang="en-US" sz="20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Evaluative Thinking</a:t>
              </a:r>
            </a:p>
          </p:txBody>
        </p:sp>
      </p:grpSp>
      <p:grpSp>
        <p:nvGrpSpPr>
          <p:cNvPr id="10247" name="Group 7">
            <a:extLst>
              <a:ext uri="{FF2B5EF4-FFF2-40B4-BE49-F238E27FC236}">
                <a16:creationId xmlns:a16="http://schemas.microsoft.com/office/drawing/2014/main" id="{7D3DCE0C-A1B8-44A0-89FF-5742D93359F8}"/>
              </a:ext>
            </a:extLst>
          </p:cNvPr>
          <p:cNvGrpSpPr>
            <a:grpSpLocks/>
          </p:cNvGrpSpPr>
          <p:nvPr/>
        </p:nvGrpSpPr>
        <p:grpSpPr bwMode="auto">
          <a:xfrm>
            <a:off x="4816475" y="3870325"/>
            <a:ext cx="4325938" cy="566738"/>
            <a:chOff x="3034" y="2438"/>
            <a:chExt cx="2725" cy="357"/>
          </a:xfrm>
        </p:grpSpPr>
        <p:pic>
          <p:nvPicPr>
            <p:cNvPr id="10248" name="Picture 8">
              <a:extLst>
                <a:ext uri="{FF2B5EF4-FFF2-40B4-BE49-F238E27FC236}">
                  <a16:creationId xmlns:a16="http://schemas.microsoft.com/office/drawing/2014/main" id="{63A758DA-59FD-4E13-BA1E-CD5F04C71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438"/>
              <a:ext cx="2725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73CB9A0C-7A7E-46C4-826B-E06495A8E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475"/>
              <a:ext cx="2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>
                  <a:srgbClr val="FFFFFF"/>
                </a:buClr>
                <a:buFont typeface="Wingdings" panose="05000000000000000000" pitchFamily="2" charset="2"/>
                <a:buChar char=""/>
              </a:pPr>
              <a:r>
                <a:rPr lang="en-IN" altLang="en-US" sz="20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Divergent/ Creative Thinking</a:t>
              </a:r>
            </a:p>
          </p:txBody>
        </p:sp>
      </p:grp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EED82A18-F77E-481E-91CF-0472E4543F86}"/>
              </a:ext>
            </a:extLst>
          </p:cNvPr>
          <p:cNvGrpSpPr>
            <a:grpSpLocks/>
          </p:cNvGrpSpPr>
          <p:nvPr/>
        </p:nvGrpSpPr>
        <p:grpSpPr bwMode="auto">
          <a:xfrm>
            <a:off x="4883150" y="3230563"/>
            <a:ext cx="3546475" cy="565150"/>
            <a:chOff x="3076" y="2035"/>
            <a:chExt cx="2234" cy="356"/>
          </a:xfrm>
        </p:grpSpPr>
        <p:pic>
          <p:nvPicPr>
            <p:cNvPr id="10251" name="Picture 11">
              <a:extLst>
                <a:ext uri="{FF2B5EF4-FFF2-40B4-BE49-F238E27FC236}">
                  <a16:creationId xmlns:a16="http://schemas.microsoft.com/office/drawing/2014/main" id="{67787F8C-3558-4FEE-BF72-925A4F90E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2035"/>
              <a:ext cx="2234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52" name="Text Box 12">
              <a:extLst>
                <a:ext uri="{FF2B5EF4-FFF2-40B4-BE49-F238E27FC236}">
                  <a16:creationId xmlns:a16="http://schemas.microsoft.com/office/drawing/2014/main" id="{6F608C0B-4F5A-4C9D-90F7-B74F39F57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2070"/>
              <a:ext cx="21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Constantia" panose="02030602050306030303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buClr>
                  <a:srgbClr val="FFFFFF"/>
                </a:buClr>
                <a:buFont typeface="Wingdings" panose="05000000000000000000" pitchFamily="2" charset="2"/>
                <a:buChar char=""/>
              </a:pPr>
              <a:r>
                <a:rPr lang="en-IN" altLang="en-US" sz="20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Convergent Thinking</a:t>
              </a:r>
            </a:p>
          </p:txBody>
        </p:sp>
      </p:grp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F4E8A348-6996-47B7-9FE8-79D52FD5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2571750"/>
            <a:ext cx="357187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 w="25560" cap="sq">
            <a:solidFill>
              <a:srgbClr val="0850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54" name="AutoShape 14">
            <a:extLst>
              <a:ext uri="{FF2B5EF4-FFF2-40B4-BE49-F238E27FC236}">
                <a16:creationId xmlns:a16="http://schemas.microsoft.com/office/drawing/2014/main" id="{61E9F975-1488-4508-A6C5-4F8E56B9810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14750" y="1571625"/>
            <a:ext cx="571500" cy="428625"/>
          </a:xfrm>
          <a:prstGeom prst="straightConnector1">
            <a:avLst/>
          </a:prstGeom>
          <a:noFill/>
          <a:ln w="9360" cap="sq">
            <a:solidFill>
              <a:srgbClr val="06509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55" name="AutoShape 15">
            <a:extLst>
              <a:ext uri="{FF2B5EF4-FFF2-40B4-BE49-F238E27FC236}">
                <a16:creationId xmlns:a16="http://schemas.microsoft.com/office/drawing/2014/main" id="{B1B7E29E-38B8-4E3F-83EF-EB060E723B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7688" y="1571625"/>
            <a:ext cx="571500" cy="500063"/>
          </a:xfrm>
          <a:prstGeom prst="straightConnector1">
            <a:avLst/>
          </a:prstGeom>
          <a:noFill/>
          <a:ln w="9360" cap="sq">
            <a:solidFill>
              <a:srgbClr val="06509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A3BE6DB0-9733-457F-BCD0-EE84D729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7188"/>
            <a:ext cx="8229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IN" altLang="en-US" sz="3600">
                <a:solidFill>
                  <a:srgbClr val="04617B"/>
                </a:solidFill>
                <a:latin typeface="Arial Rounded MT Bold" panose="020F0704030504030204" pitchFamily="34" charset="0"/>
              </a:rPr>
              <a:t>Autistic Thinking: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F7E4BB0-E33A-45D3-81D6-27EC038D6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322638"/>
            <a:ext cx="3436938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4778E69B-F92D-4474-AD66-70F631EE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357313"/>
            <a:ext cx="81438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400">
                <a:latin typeface="Arial Rounded MT Bold" panose="020F0704030504030204" pitchFamily="34" charset="0"/>
              </a:rPr>
              <a:t>Autistic thinking is a type of mental activity (egocentric thought processes )in which focus is directed inward and  little or no relation to reality.	 Daydreaming and fantasies are common elements of autistic thinking.</a:t>
            </a:r>
          </a:p>
          <a:p>
            <a:pPr marL="273050" algn="just">
              <a:lnSpc>
                <a:spcPct val="150000"/>
              </a:lnSpc>
              <a:buClrTx/>
              <a:buSzPct val="95000"/>
              <a:buFontTx/>
              <a:buNone/>
            </a:pPr>
            <a:r>
              <a:rPr lang="en-US" altLang="en-US" sz="2400">
                <a:latin typeface="Arial Rounded MT Bold" panose="020F0704030504030204" pitchFamily="34" charset="0"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C8442AFD-B698-4AB4-8822-2931AD89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4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b="1">
                <a:solidFill>
                  <a:srgbClr val="04617B"/>
                </a:solidFill>
                <a:latin typeface="Arial Rounded MT Bold" panose="020F0704030504030204" pitchFamily="34" charset="0"/>
              </a:rPr>
              <a:t>Realistic thinking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A370833-6DAC-4706-B885-3B3ABD96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986213"/>
            <a:ext cx="4065588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BCD90CFA-8A11-4221-AE73-DBEE9DFE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85938"/>
            <a:ext cx="822960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400">
                <a:latin typeface="Arial Rounded MT Bold" panose="020F0704030504030204" pitchFamily="34" charset="0"/>
              </a:rPr>
              <a:t>Realistic thinking means looking at all aspects of a situation (the positive, the negative, and the neutral) before making conclusions. In other words, realistic thinking means looking at yourself, others, and the world in a balanced and fair way.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7FC55DC7-E408-4551-8233-2F8E5FA2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b="1">
                <a:solidFill>
                  <a:srgbClr val="04617B"/>
                </a:solidFill>
                <a:latin typeface="Arial Rounded MT Bold" panose="020F0704030504030204" pitchFamily="34" charset="0"/>
              </a:rPr>
              <a:t>Convergent thinking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7E503B4-32D6-4B70-8BE6-1067C2EFD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4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400">
                <a:latin typeface="Arial Rounded MT Bold" panose="020F0704030504030204" pitchFamily="34" charset="0"/>
              </a:rPr>
              <a:t>Convergent thinking is a term coined by Joy Paul Guilford as the opposite of divergent thinking. It  is the process of finding a single best solution to a problem that you are trying to solve. that do not require significant creativity, for instance in most tasks in school and on standardized multiple-choice tests for intelligence.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8CC67F7B-B61F-48A6-9CA7-290B0366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b="1">
                <a:solidFill>
                  <a:srgbClr val="04617B"/>
                </a:solidFill>
                <a:latin typeface="Arial Rounded MT Bold" panose="020F0704030504030204" pitchFamily="34" charset="0"/>
              </a:rPr>
              <a:t>Divergent thinking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C3CA5822-14D3-41FE-907B-C7851D62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35163"/>
            <a:ext cx="8229600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3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400">
                <a:latin typeface="Arial Rounded MT Bold" panose="020F0704030504030204" pitchFamily="34" charset="0"/>
              </a:rPr>
              <a:t>Divergent thinking refers to a way of solving problems wherein a variety of possible solutions are proposed in an effort to find one that works. It is against to convergent thinking and typically occurs in a spontaneous, free-flowing, "non-linear" manner, such that many ideas are generated in an emergent cognitive fashion.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anose="02030602050306030303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Application>Microsoft Office PowerPoint</Application>
  <PresentationFormat>On-screen Show (4:3)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Rajesh</dc:creator>
  <cp:lastModifiedBy>Akshat Agrawal</cp:lastModifiedBy>
  <cp:revision>48</cp:revision>
  <cp:lastPrinted>1601-01-01T00:00:00Z</cp:lastPrinted>
  <dcterms:created xsi:type="dcterms:W3CDTF">2020-04-14T06:46:04Z</dcterms:created>
  <dcterms:modified xsi:type="dcterms:W3CDTF">2020-04-15T11:23:14Z</dcterms:modified>
</cp:coreProperties>
</file>