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596"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n-US" dirty="0" smtClean="0">
                <a:latin typeface="Times New Roman" pitchFamily="18" charset="0"/>
                <a:cs typeface="Times New Roman" pitchFamily="18" charset="0"/>
              </a:rPr>
              <a:t>Gross income and total income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04800" y="1371600"/>
            <a:ext cx="8534400" cy="5257800"/>
          </a:xfrm>
        </p:spPr>
        <p:style>
          <a:lnRef idx="1">
            <a:schemeClr val="dk1"/>
          </a:lnRef>
          <a:fillRef idx="2">
            <a:schemeClr val="dk1"/>
          </a:fillRef>
          <a:effectRef idx="1">
            <a:schemeClr val="dk1"/>
          </a:effectRef>
          <a:fontRef idx="minor">
            <a:schemeClr val="dk1"/>
          </a:fontRef>
        </p:style>
        <p:txBody>
          <a:bodyPr>
            <a:normAutofit/>
          </a:bodyPr>
          <a:lstStyle/>
          <a:p>
            <a:pPr lvl="0" algn="just">
              <a:lnSpc>
                <a:spcPct val="115000"/>
              </a:lnSpc>
              <a:spcBef>
                <a:spcPts val="0"/>
              </a:spcBef>
              <a:buFont typeface="Symbol"/>
              <a:buChar char=""/>
            </a:pPr>
            <a:r>
              <a:rPr lang="en-US" sz="2400" dirty="0" smtClean="0">
                <a:solidFill>
                  <a:srgbClr val="333333"/>
                </a:solidFill>
                <a:latin typeface="Times New Roman"/>
                <a:ea typeface="Calibri"/>
                <a:cs typeface="Mangal"/>
              </a:rPr>
              <a:t>In India, any person who has an income that is exceeding the minimum limit given as under the specific income tax slab has to pay the income tax. The income tax has to be calculated based on the total income </a:t>
            </a:r>
            <a:r>
              <a:rPr lang="en-US" sz="2400" dirty="0" smtClean="0">
                <a:solidFill>
                  <a:srgbClr val="333333"/>
                </a:solidFill>
                <a:latin typeface="Times New Roman"/>
                <a:ea typeface="Calibri"/>
                <a:cs typeface="Mangal"/>
              </a:rPr>
              <a:t>or taxable total income (TTI). </a:t>
            </a:r>
            <a:endParaRPr lang="en-US" sz="2400" dirty="0" smtClean="0">
              <a:ea typeface="Calibri"/>
              <a:cs typeface="Mangal"/>
            </a:endParaRPr>
          </a:p>
          <a:p>
            <a:pPr lvl="0" algn="just">
              <a:lnSpc>
                <a:spcPct val="115000"/>
              </a:lnSpc>
              <a:spcBef>
                <a:spcPts val="0"/>
              </a:spcBef>
              <a:buFont typeface="Symbol"/>
              <a:buChar char=""/>
            </a:pPr>
            <a:r>
              <a:rPr lang="en-US" sz="2400" dirty="0" smtClean="0">
                <a:latin typeface="Times New Roman"/>
                <a:ea typeface="Calibri"/>
                <a:cs typeface="Mangal"/>
              </a:rPr>
              <a:t>The ‘gross total income’ (GTI) is the total income you earn by adding all heads of income. Income from salary, property, other sources, business or profession, and capital gains earned in a financial year are all added to arrive at the GTI.</a:t>
            </a:r>
          </a:p>
          <a:p>
            <a:pPr lvl="0">
              <a:lnSpc>
                <a:spcPct val="115000"/>
              </a:lnSpc>
              <a:spcBef>
                <a:spcPts val="0"/>
              </a:spcBef>
              <a:buFont typeface="Symbol"/>
              <a:buChar char=""/>
            </a:pPr>
            <a:r>
              <a:rPr lang="en-US" sz="2400" dirty="0" smtClean="0">
                <a:latin typeface="Times New Roman"/>
                <a:ea typeface="Calibri"/>
                <a:cs typeface="Mangal"/>
              </a:rPr>
              <a:t>Aggregate of incomes computed under the above 5 heads, after applying clubbing provisions and making adjustments of set off and carry forward of losses, is known as Gross Total Income (GTI). </a:t>
            </a:r>
            <a:r>
              <a:rPr lang="en-US" sz="2400" b="1" u="sng" dirty="0" smtClean="0">
                <a:latin typeface="Times New Roman"/>
                <a:ea typeface="Calibri"/>
                <a:cs typeface="Mangal"/>
              </a:rPr>
              <a:t>[Section 80B(5)]</a:t>
            </a:r>
            <a:endParaRPr lang="en-US" sz="2400" b="1" u="sng" dirty="0" smtClean="0">
              <a:ea typeface="Calibri"/>
              <a:cs typeface="Mangal"/>
            </a:endParaRPr>
          </a:p>
          <a:p>
            <a:pPr lvl="0" algn="just">
              <a:lnSpc>
                <a:spcPct val="115000"/>
              </a:lnSpc>
              <a:spcBef>
                <a:spcPts val="0"/>
              </a:spcBef>
              <a:buFont typeface="Symbol"/>
              <a:buChar char=""/>
            </a:pPr>
            <a:endParaRPr lang="en-US" sz="2400" dirty="0" smtClean="0">
              <a:latin typeface="Times New Roman"/>
              <a:ea typeface="Calibri"/>
              <a:cs typeface="Mangal"/>
            </a:endParaRPr>
          </a:p>
          <a:p>
            <a:pPr lvl="0" algn="just">
              <a:lnSpc>
                <a:spcPct val="115000"/>
              </a:lnSpc>
              <a:spcBef>
                <a:spcPts val="0"/>
              </a:spcBef>
              <a:buFont typeface="Symbol"/>
              <a:buChar char=""/>
            </a:pPr>
            <a:endParaRPr lang="en-US" sz="2400" dirty="0">
              <a:ea typeface="Calibri"/>
              <a:cs typeface="Mangal"/>
            </a:endParaRPr>
          </a:p>
        </p:txBody>
      </p:sp>
    </p:spTree>
  </p:cSld>
  <p:clrMapOvr>
    <a:masterClrMapping/>
  </p:clrMapOvr>
  <p:transition spd="slow">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style>
          <a:lnRef idx="1">
            <a:schemeClr val="accent1"/>
          </a:lnRef>
          <a:fillRef idx="2">
            <a:schemeClr val="accent1"/>
          </a:fillRef>
          <a:effectRef idx="1">
            <a:schemeClr val="accent1"/>
          </a:effectRef>
          <a:fontRef idx="minor">
            <a:schemeClr val="dk1"/>
          </a:fontRef>
        </p:style>
        <p:txBody>
          <a:bodyPr>
            <a:noAutofit/>
          </a:bodyPr>
          <a:lstStyle/>
          <a:p>
            <a:r>
              <a:rPr lang="en-US" sz="2800" dirty="0" smtClean="0">
                <a:solidFill>
                  <a:srgbClr val="1C3455"/>
                </a:solidFill>
                <a:latin typeface="Times New Roman"/>
                <a:ea typeface="Times New Roman"/>
                <a:cs typeface="Mangal"/>
              </a:rPr>
              <a:t>The various additions required to be made in Gross Total </a:t>
            </a:r>
            <a:r>
              <a:rPr lang="en-US" sz="2800" dirty="0" smtClean="0">
                <a:solidFill>
                  <a:srgbClr val="1C3455"/>
                </a:solidFill>
                <a:latin typeface="Times New Roman"/>
                <a:ea typeface="Times New Roman"/>
                <a:cs typeface="Mangal"/>
              </a:rPr>
              <a:t>Income</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304800" y="1143000"/>
            <a:ext cx="8610600" cy="5562600"/>
          </a:xfrm>
        </p:spPr>
        <p:style>
          <a:lnRef idx="1">
            <a:schemeClr val="dk1"/>
          </a:lnRef>
          <a:fillRef idx="2">
            <a:schemeClr val="dk1"/>
          </a:fillRef>
          <a:effectRef idx="1">
            <a:schemeClr val="dk1"/>
          </a:effectRef>
          <a:fontRef idx="minor">
            <a:schemeClr val="dk1"/>
          </a:fontRef>
        </p:style>
        <p:txBody>
          <a:bodyPr>
            <a:noAutofit/>
          </a:bodyPr>
          <a:lstStyle/>
          <a:p>
            <a:pPr marL="0" marR="0">
              <a:lnSpc>
                <a:spcPct val="115000"/>
              </a:lnSpc>
              <a:spcBef>
                <a:spcPts val="0"/>
              </a:spcBef>
              <a:spcAft>
                <a:spcPts val="0"/>
              </a:spcAft>
              <a:buNone/>
            </a:pPr>
            <a:r>
              <a:rPr lang="en-US" sz="2400" dirty="0" smtClean="0">
                <a:solidFill>
                  <a:srgbClr val="333333"/>
                </a:solidFill>
                <a:latin typeface="Times New Roman"/>
                <a:ea typeface="Times New Roman"/>
                <a:cs typeface="Mangal"/>
              </a:rPr>
              <a:t>Apart </a:t>
            </a:r>
            <a:r>
              <a:rPr lang="en-US" sz="2400" dirty="0" smtClean="0">
                <a:solidFill>
                  <a:srgbClr val="333333"/>
                </a:solidFill>
                <a:latin typeface="Times New Roman"/>
                <a:ea typeface="Times New Roman"/>
                <a:cs typeface="Mangal"/>
              </a:rPr>
              <a:t>from adding earnings from all five heads of income following shall also be added to calculate your gross total income. </a:t>
            </a:r>
            <a:endParaRPr lang="en-US" sz="2400" dirty="0" smtClean="0">
              <a:ea typeface="Calibri"/>
              <a:cs typeface="Mangal"/>
            </a:endParaRPr>
          </a:p>
          <a:p>
            <a:pPr lvl="0">
              <a:lnSpc>
                <a:spcPct val="115000"/>
              </a:lnSpc>
              <a:spcBef>
                <a:spcPts val="0"/>
              </a:spcBef>
              <a:buSzPts val="1000"/>
              <a:buFont typeface="Wingdings" pitchFamily="2" charset="2"/>
              <a:buChar char="Ø"/>
              <a:tabLst>
                <a:tab pos="457200" algn="l"/>
              </a:tabLst>
            </a:pPr>
            <a:r>
              <a:rPr lang="en-US" sz="2400" dirty="0" smtClean="0">
                <a:solidFill>
                  <a:srgbClr val="333333"/>
                </a:solidFill>
                <a:latin typeface="Times New Roman"/>
                <a:ea typeface="Times New Roman"/>
                <a:cs typeface="Mangal"/>
              </a:rPr>
              <a:t>Income to be added as per the </a:t>
            </a:r>
            <a:r>
              <a:rPr lang="en-US" sz="2400" dirty="0" smtClean="0">
                <a:solidFill>
                  <a:srgbClr val="333333"/>
                </a:solidFill>
                <a:latin typeface="Times New Roman"/>
                <a:ea typeface="Times New Roman"/>
                <a:cs typeface="Mangal"/>
              </a:rPr>
              <a:t>clubbing provisions under </a:t>
            </a:r>
            <a:r>
              <a:rPr lang="en-US" sz="2400" dirty="0" smtClean="0">
                <a:solidFill>
                  <a:srgbClr val="333333"/>
                </a:solidFill>
                <a:latin typeface="Times New Roman"/>
                <a:ea typeface="Times New Roman"/>
                <a:cs typeface="Mangal"/>
              </a:rPr>
              <a:t>the Income Tax </a:t>
            </a:r>
            <a:r>
              <a:rPr lang="en-US" sz="2400" dirty="0" smtClean="0">
                <a:solidFill>
                  <a:srgbClr val="333333"/>
                </a:solidFill>
                <a:latin typeface="Times New Roman"/>
                <a:ea typeface="Times New Roman"/>
                <a:cs typeface="Mangal"/>
              </a:rPr>
              <a:t>Act</a:t>
            </a:r>
            <a:endParaRPr lang="en-US" sz="2400" dirty="0" smtClean="0">
              <a:ea typeface="Times New Roman"/>
              <a:cs typeface="Mangal"/>
            </a:endParaRPr>
          </a:p>
          <a:p>
            <a:pPr lvl="0">
              <a:lnSpc>
                <a:spcPct val="115000"/>
              </a:lnSpc>
              <a:spcBef>
                <a:spcPts val="0"/>
              </a:spcBef>
              <a:buSzPts val="1000"/>
              <a:buFont typeface="Wingdings" pitchFamily="2" charset="2"/>
              <a:buChar char="Ø"/>
              <a:tabLst>
                <a:tab pos="457200" algn="l"/>
              </a:tabLst>
            </a:pPr>
            <a:r>
              <a:rPr lang="en-US" sz="2400" dirty="0" smtClean="0">
                <a:solidFill>
                  <a:srgbClr val="333333"/>
                </a:solidFill>
                <a:latin typeface="Times New Roman"/>
                <a:ea typeface="Times New Roman"/>
                <a:cs typeface="Mangal"/>
              </a:rPr>
              <a:t>Adjustments </a:t>
            </a:r>
            <a:r>
              <a:rPr lang="en-US" sz="2400" dirty="0" smtClean="0">
                <a:solidFill>
                  <a:srgbClr val="333333"/>
                </a:solidFill>
                <a:latin typeface="Times New Roman"/>
                <a:ea typeface="Times New Roman"/>
                <a:cs typeface="Mangal"/>
              </a:rPr>
              <a:t>for set off and carry forward of </a:t>
            </a:r>
            <a:r>
              <a:rPr lang="en-US" sz="2400" dirty="0" smtClean="0">
                <a:solidFill>
                  <a:srgbClr val="333333"/>
                </a:solidFill>
                <a:latin typeface="Times New Roman"/>
                <a:ea typeface="Times New Roman"/>
                <a:cs typeface="Mangal"/>
              </a:rPr>
              <a:t>losses</a:t>
            </a:r>
            <a:endParaRPr lang="en-US" sz="2400" dirty="0" smtClean="0">
              <a:ea typeface="Times New Roman"/>
              <a:cs typeface="Mangal"/>
            </a:endParaRPr>
          </a:p>
          <a:p>
            <a:pPr lvl="0">
              <a:lnSpc>
                <a:spcPct val="115000"/>
              </a:lnSpc>
              <a:spcBef>
                <a:spcPts val="0"/>
              </a:spcBef>
              <a:buSzPts val="1000"/>
              <a:buFont typeface="Wingdings" pitchFamily="2" charset="2"/>
              <a:buChar char="Ø"/>
              <a:tabLst>
                <a:tab pos="457200" algn="l"/>
              </a:tabLst>
            </a:pPr>
            <a:r>
              <a:rPr lang="en-US" sz="2400" u="sng" dirty="0" smtClean="0">
                <a:solidFill>
                  <a:srgbClr val="333333"/>
                </a:solidFill>
                <a:latin typeface="Times New Roman"/>
                <a:ea typeface="Times New Roman"/>
                <a:cs typeface="Mangal"/>
              </a:rPr>
              <a:t>Unexplained </a:t>
            </a:r>
            <a:r>
              <a:rPr lang="en-US" sz="2400" u="sng" dirty="0" smtClean="0">
                <a:solidFill>
                  <a:srgbClr val="333333"/>
                </a:solidFill>
                <a:latin typeface="Times New Roman"/>
                <a:ea typeface="Times New Roman"/>
                <a:cs typeface="Mangal"/>
              </a:rPr>
              <a:t>Tax Credit</a:t>
            </a:r>
            <a:r>
              <a:rPr lang="en-US" sz="2400" dirty="0" smtClean="0">
                <a:solidFill>
                  <a:srgbClr val="333333"/>
                </a:solidFill>
                <a:latin typeface="Times New Roman"/>
                <a:ea typeface="Times New Roman"/>
                <a:cs typeface="Mangal"/>
              </a:rPr>
              <a:t> under section 68 of the Income Tax Act 1961, received whether in cash or credit. </a:t>
            </a:r>
            <a:endParaRPr lang="en-US" sz="2400" dirty="0" smtClean="0">
              <a:solidFill>
                <a:srgbClr val="333333"/>
              </a:solidFill>
              <a:latin typeface="Times New Roman"/>
              <a:ea typeface="Times New Roman"/>
              <a:cs typeface="Mangal"/>
            </a:endParaRPr>
          </a:p>
          <a:p>
            <a:pPr lvl="0">
              <a:lnSpc>
                <a:spcPct val="115000"/>
              </a:lnSpc>
              <a:spcBef>
                <a:spcPts val="0"/>
              </a:spcBef>
              <a:buSzPts val="1000"/>
              <a:buFont typeface="Wingdings" pitchFamily="2" charset="2"/>
              <a:buChar char="Ø"/>
              <a:tabLst>
                <a:tab pos="457200" algn="l"/>
              </a:tabLst>
            </a:pPr>
            <a:r>
              <a:rPr lang="en-US" sz="2400" u="sng" dirty="0" smtClean="0">
                <a:solidFill>
                  <a:srgbClr val="333333"/>
                </a:solidFill>
                <a:latin typeface="Times New Roman"/>
                <a:ea typeface="Times New Roman"/>
                <a:cs typeface="Mangal"/>
              </a:rPr>
              <a:t>Unexplained </a:t>
            </a:r>
            <a:r>
              <a:rPr lang="en-US" sz="2400" u="sng" dirty="0" smtClean="0">
                <a:solidFill>
                  <a:srgbClr val="333333"/>
                </a:solidFill>
                <a:latin typeface="Times New Roman"/>
                <a:ea typeface="Times New Roman"/>
                <a:cs typeface="Mangal"/>
              </a:rPr>
              <a:t>Investments</a:t>
            </a:r>
            <a:r>
              <a:rPr lang="en-US" sz="2400" dirty="0" smtClean="0">
                <a:solidFill>
                  <a:srgbClr val="333333"/>
                </a:solidFill>
                <a:latin typeface="Times New Roman"/>
                <a:ea typeface="Times New Roman"/>
                <a:cs typeface="Mangal"/>
              </a:rPr>
              <a:t> as per the purview of section 69 of the Income</a:t>
            </a:r>
            <a:r>
              <a:rPr lang="en-US" sz="2400" dirty="0" smtClean="0">
                <a:solidFill>
                  <a:srgbClr val="333333"/>
                </a:solidFill>
                <a:latin typeface="Times New Roman"/>
                <a:ea typeface="Times New Roman"/>
                <a:cs typeface="Mangal"/>
              </a:rPr>
              <a:t>.</a:t>
            </a:r>
          </a:p>
          <a:p>
            <a:pPr lvl="0">
              <a:lnSpc>
                <a:spcPct val="115000"/>
              </a:lnSpc>
              <a:spcBef>
                <a:spcPts val="0"/>
              </a:spcBef>
              <a:buSzPts val="1000"/>
              <a:buFont typeface="Wingdings" pitchFamily="2" charset="2"/>
              <a:buChar char="Ø"/>
              <a:tabLst>
                <a:tab pos="457200" algn="l"/>
              </a:tabLst>
            </a:pPr>
            <a:r>
              <a:rPr lang="en-US" sz="2400" dirty="0" smtClean="0">
                <a:solidFill>
                  <a:srgbClr val="333333"/>
                </a:solidFill>
                <a:latin typeface="Times New Roman"/>
                <a:ea typeface="Times New Roman"/>
                <a:cs typeface="Mangal"/>
              </a:rPr>
              <a:t>Although we have obtained an understanding on the above income and assets or expenditures which are added to the gross total income. But, these additions or nature of additions are not generally witnessed in routine</a:t>
            </a:r>
            <a:endParaRPr lang="en-US" sz="2400" dirty="0" smtClean="0">
              <a:solidFill>
                <a:srgbClr val="333333"/>
              </a:solidFill>
              <a:latin typeface="Times New Roman"/>
              <a:ea typeface="Times New Roman"/>
              <a:cs typeface="Mangal"/>
            </a:endParaRPr>
          </a:p>
          <a:p>
            <a:pPr lvl="0">
              <a:lnSpc>
                <a:spcPct val="115000"/>
              </a:lnSpc>
              <a:spcBef>
                <a:spcPts val="0"/>
              </a:spcBef>
              <a:buSzPts val="1000"/>
              <a:buFont typeface="Wingdings" pitchFamily="2" charset="2"/>
              <a:buChar char="Ø"/>
              <a:tabLst>
                <a:tab pos="457200" algn="l"/>
              </a:tabLst>
            </a:pPr>
            <a:endParaRPr lang="en-US" sz="2400" dirty="0" smtClean="0">
              <a:solidFill>
                <a:srgbClr val="333333"/>
              </a:solidFill>
              <a:latin typeface="Times New Roman"/>
              <a:ea typeface="Times New Roman"/>
              <a:cs typeface="Mangal"/>
            </a:endParaRPr>
          </a:p>
          <a:p>
            <a:pPr lvl="0">
              <a:lnSpc>
                <a:spcPct val="115000"/>
              </a:lnSpc>
              <a:spcBef>
                <a:spcPts val="0"/>
              </a:spcBef>
              <a:buSzPts val="1000"/>
              <a:buFont typeface="Wingdings" pitchFamily="2" charset="2"/>
              <a:buChar char="Ø"/>
              <a:tabLst>
                <a:tab pos="457200" algn="l"/>
              </a:tabLst>
            </a:pPr>
            <a:endParaRPr lang="en-US" sz="2400" dirty="0" smtClean="0">
              <a:ea typeface="Calibri"/>
              <a:cs typeface="Mangal"/>
            </a:endParaRPr>
          </a:p>
        </p:txBody>
      </p:sp>
    </p:spTree>
  </p:cSld>
  <p:clrMapOvr>
    <a:masterClrMapping/>
  </p:clrMapOvr>
  <p:transition spd="slow">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en-US" dirty="0" smtClean="0">
                <a:latin typeface="Times New Roman" pitchFamily="18" charset="0"/>
                <a:cs typeface="Times New Roman" pitchFamily="18" charset="0"/>
              </a:rPr>
              <a:t>Continue </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04800" y="990600"/>
            <a:ext cx="8610600" cy="5715000"/>
          </a:xfrm>
        </p:spPr>
        <p:style>
          <a:lnRef idx="1">
            <a:schemeClr val="dk1"/>
          </a:lnRef>
          <a:fillRef idx="2">
            <a:schemeClr val="dk1"/>
          </a:fillRef>
          <a:effectRef idx="1">
            <a:schemeClr val="dk1"/>
          </a:effectRef>
          <a:fontRef idx="minor">
            <a:schemeClr val="dk1"/>
          </a:fontRef>
        </p:style>
        <p:txBody>
          <a:bodyPr>
            <a:normAutofit/>
          </a:bodyPr>
          <a:lstStyle/>
          <a:p>
            <a:pPr>
              <a:buFont typeface="Wingdings" pitchFamily="2" charset="2"/>
              <a:buChar char="Ø"/>
            </a:pPr>
            <a:r>
              <a:rPr lang="en-US" sz="2400" dirty="0" smtClean="0">
                <a:solidFill>
                  <a:srgbClr val="333333"/>
                </a:solidFill>
                <a:latin typeface="Times New Roman"/>
                <a:ea typeface="Times New Roman"/>
                <a:cs typeface="Mangal"/>
              </a:rPr>
              <a:t>Assets and other money under Section 69A, valuables like money, </a:t>
            </a:r>
            <a:r>
              <a:rPr lang="en-US" sz="2400" dirty="0" err="1" smtClean="0">
                <a:solidFill>
                  <a:srgbClr val="333333"/>
                </a:solidFill>
                <a:latin typeface="Times New Roman"/>
                <a:ea typeface="Times New Roman"/>
                <a:cs typeface="Mangal"/>
              </a:rPr>
              <a:t>jewellery</a:t>
            </a:r>
            <a:r>
              <a:rPr lang="en-US" sz="2400" dirty="0" smtClean="0">
                <a:solidFill>
                  <a:srgbClr val="333333"/>
                </a:solidFill>
                <a:latin typeface="Times New Roman"/>
                <a:ea typeface="Times New Roman"/>
                <a:cs typeface="Mangal"/>
              </a:rPr>
              <a:t> etc for which </a:t>
            </a:r>
            <a:r>
              <a:rPr lang="en-US" sz="2400" u="sng" dirty="0" smtClean="0">
                <a:solidFill>
                  <a:srgbClr val="333333"/>
                </a:solidFill>
                <a:latin typeface="Times New Roman"/>
                <a:ea typeface="Times New Roman"/>
                <a:cs typeface="Mangal"/>
              </a:rPr>
              <a:t>no proper explanation</a:t>
            </a:r>
            <a:r>
              <a:rPr lang="en-US" sz="2400" dirty="0" smtClean="0">
                <a:solidFill>
                  <a:srgbClr val="333333"/>
                </a:solidFill>
                <a:latin typeface="Times New Roman"/>
                <a:ea typeface="Times New Roman"/>
                <a:cs typeface="Mangal"/>
              </a:rPr>
              <a:t> is available with the </a:t>
            </a:r>
            <a:r>
              <a:rPr lang="en-US" sz="2400" dirty="0" err="1" smtClean="0">
                <a:solidFill>
                  <a:srgbClr val="333333"/>
                </a:solidFill>
                <a:latin typeface="Times New Roman"/>
                <a:ea typeface="Times New Roman"/>
                <a:cs typeface="Mangal"/>
              </a:rPr>
              <a:t>assessee</a:t>
            </a:r>
            <a:r>
              <a:rPr lang="en-US" sz="2400" dirty="0" smtClean="0">
                <a:solidFill>
                  <a:srgbClr val="333333"/>
                </a:solidFill>
                <a:latin typeface="Times New Roman"/>
                <a:ea typeface="Times New Roman"/>
                <a:cs typeface="Mangal"/>
              </a:rPr>
              <a:t> </a:t>
            </a:r>
            <a:endParaRPr lang="en-US" sz="2400" u="sng" dirty="0" smtClean="0">
              <a:latin typeface="Times New Roman" pitchFamily="18" charset="0"/>
              <a:cs typeface="Times New Roman" pitchFamily="18" charset="0"/>
            </a:endParaRPr>
          </a:p>
          <a:p>
            <a:pPr>
              <a:buFont typeface="Wingdings" pitchFamily="2" charset="2"/>
              <a:buChar char="Ø"/>
            </a:pPr>
            <a:r>
              <a:rPr lang="en-US" sz="2400" u="sng" dirty="0" smtClean="0">
                <a:latin typeface="Times New Roman" pitchFamily="18" charset="0"/>
                <a:cs typeface="Times New Roman" pitchFamily="18" charset="0"/>
              </a:rPr>
              <a:t>Undisclosed or lower disclosed income</a:t>
            </a:r>
            <a:r>
              <a:rPr lang="en-US" sz="2400" dirty="0" smtClean="0">
                <a:latin typeface="Times New Roman" pitchFamily="18" charset="0"/>
                <a:cs typeface="Times New Roman" pitchFamily="18" charset="0"/>
              </a:rPr>
              <a:t> is added to the Gross Total Income as per the provisions of Section 69B of the Income Tax Act 1961. This relates to all those income and assets which you have not reported or made a lower disclosure then the actual funds.</a:t>
            </a:r>
          </a:p>
          <a:p>
            <a:pPr>
              <a:buFont typeface="Wingdings" pitchFamily="2" charset="2"/>
              <a:buChar char="Ø"/>
            </a:pPr>
            <a:r>
              <a:rPr lang="en-US" sz="2400" u="sng" dirty="0" smtClean="0">
                <a:latin typeface="Times New Roman" pitchFamily="18" charset="0"/>
                <a:cs typeface="Times New Roman" pitchFamily="18" charset="0"/>
              </a:rPr>
              <a:t>Unexplained expenditures under section 69C</a:t>
            </a:r>
            <a:r>
              <a:rPr lang="en-US" sz="2400" dirty="0" smtClean="0">
                <a:latin typeface="Times New Roman" pitchFamily="18" charset="0"/>
                <a:cs typeface="Times New Roman" pitchFamily="18" charset="0"/>
              </a:rPr>
              <a:t>. </a:t>
            </a:r>
          </a:p>
          <a:p>
            <a:pPr>
              <a:buFont typeface="Wingdings" pitchFamily="2" charset="2"/>
              <a:buChar char="Ø"/>
            </a:pPr>
            <a:r>
              <a:rPr lang="en-US" sz="2400" u="sng" dirty="0" err="1" smtClean="0">
                <a:solidFill>
                  <a:srgbClr val="333333"/>
                </a:solidFill>
                <a:latin typeface="Times New Roman" pitchFamily="18" charset="0"/>
                <a:ea typeface="Times New Roman"/>
                <a:cs typeface="Times New Roman" pitchFamily="18" charset="0"/>
              </a:rPr>
              <a:t>Hundi</a:t>
            </a:r>
            <a:r>
              <a:rPr lang="en-US" sz="2400" u="sng" dirty="0" smtClean="0">
                <a:solidFill>
                  <a:srgbClr val="333333"/>
                </a:solidFill>
                <a:latin typeface="Times New Roman" pitchFamily="18" charset="0"/>
                <a:ea typeface="Times New Roman"/>
                <a:cs typeface="Times New Roman" pitchFamily="18" charset="0"/>
              </a:rPr>
              <a:t> amount borrowed</a:t>
            </a:r>
            <a:r>
              <a:rPr lang="en-US" sz="2400" dirty="0" smtClean="0">
                <a:solidFill>
                  <a:srgbClr val="333333"/>
                </a:solidFill>
                <a:latin typeface="Times New Roman" pitchFamily="18" charset="0"/>
                <a:ea typeface="Times New Roman"/>
                <a:cs typeface="Times New Roman" pitchFamily="18" charset="0"/>
              </a:rPr>
              <a:t> or repaid. In case you have borrowed or repaid some amount on </a:t>
            </a:r>
            <a:r>
              <a:rPr lang="en-US" sz="2400" dirty="0" err="1" smtClean="0">
                <a:solidFill>
                  <a:srgbClr val="333333"/>
                </a:solidFill>
                <a:latin typeface="Times New Roman" pitchFamily="18" charset="0"/>
                <a:ea typeface="Times New Roman"/>
                <a:cs typeface="Times New Roman" pitchFamily="18" charset="0"/>
              </a:rPr>
              <a:t>Hundi</a:t>
            </a:r>
            <a:r>
              <a:rPr lang="en-US" sz="2400" dirty="0" smtClean="0">
                <a:solidFill>
                  <a:srgbClr val="333333"/>
                </a:solidFill>
                <a:latin typeface="Times New Roman" pitchFamily="18" charset="0"/>
                <a:ea typeface="Times New Roman"/>
                <a:cs typeface="Times New Roman" pitchFamily="18" charset="0"/>
              </a:rPr>
              <a:t> then it shall be added to your Gross Total income or GI as per the provisions of section 69D of the income tax act.</a:t>
            </a:r>
            <a:r>
              <a:rPr lang="en-US" sz="2400" dirty="0" smtClean="0">
                <a:latin typeface="Times New Roman" pitchFamily="18" charset="0"/>
                <a:cs typeface="Times New Roman" pitchFamily="18" charset="0"/>
              </a:rPr>
              <a:t> </a:t>
            </a:r>
          </a:p>
          <a:p>
            <a:pPr>
              <a:buNone/>
            </a:pPr>
            <a:endParaRPr lang="en-US" sz="2400" dirty="0"/>
          </a:p>
        </p:txBody>
      </p:sp>
    </p:spTree>
  </p:cSld>
  <p:clrMapOvr>
    <a:masterClrMapping/>
  </p:clrMapOvr>
  <p:transition spd="slow">
    <p:wheel spokes="2"/>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normAutofit/>
          </a:bodyPr>
          <a:lstStyle/>
          <a:p>
            <a:r>
              <a:rPr lang="en-US" sz="4000" dirty="0" smtClean="0">
                <a:latin typeface="Times New Roman" pitchFamily="18" charset="0"/>
                <a:cs typeface="Times New Roman" pitchFamily="18" charset="0"/>
              </a:rPr>
              <a:t>Total income</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r>
              <a:rPr lang="en-US" sz="2400" dirty="0" smtClean="0">
                <a:latin typeface="Times New Roman" pitchFamily="18" charset="0"/>
                <a:cs typeface="Times New Roman" pitchFamily="18" charset="0"/>
              </a:rPr>
              <a:t> Section 5 determines the scope of total income for a resident or a non-resident </a:t>
            </a:r>
            <a:r>
              <a:rPr lang="en-US" sz="2400" dirty="0" err="1" smtClean="0">
                <a:latin typeface="Times New Roman" pitchFamily="18" charset="0"/>
                <a:cs typeface="Times New Roman" pitchFamily="18" charset="0"/>
              </a:rPr>
              <a:t>assessee</a:t>
            </a:r>
            <a:r>
              <a:rPr lang="en-US" sz="2400" dirty="0" smtClean="0">
                <a:latin typeface="Times New Roman" pitchFamily="18" charset="0"/>
                <a:cs typeface="Times New Roman" pitchFamily="18" charset="0"/>
              </a:rPr>
              <a:t>. It follows that for a resident </a:t>
            </a:r>
            <a:r>
              <a:rPr lang="en-US" sz="2400" dirty="0" err="1" smtClean="0">
                <a:latin typeface="Times New Roman" pitchFamily="18" charset="0"/>
                <a:cs typeface="Times New Roman" pitchFamily="18" charset="0"/>
              </a:rPr>
              <a:t>assessee</a:t>
            </a:r>
            <a:r>
              <a:rPr lang="en-US" sz="2400" dirty="0" smtClean="0">
                <a:latin typeface="Times New Roman" pitchFamily="18" charset="0"/>
                <a:cs typeface="Times New Roman" pitchFamily="18" charset="0"/>
              </a:rPr>
              <a:t>, the total income include all income that accrue, arise, earned or received in India (except those income which accrues or arises outside India) </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However </a:t>
            </a:r>
            <a:r>
              <a:rPr lang="en-US" sz="2400" dirty="0" smtClean="0">
                <a:latin typeface="Times New Roman" pitchFamily="18" charset="0"/>
                <a:cs typeface="Times New Roman" pitchFamily="18" charset="0"/>
              </a:rPr>
              <a:t>various chapters and sections of the Income tax Act further lays down which income would not form part of total income, computation to be made, Clubbing of Income, set off or carry forward of loss and deductions to be made in computing total income</a:t>
            </a:r>
            <a:r>
              <a:rPr lang="en-US" sz="2400" dirty="0" smtClean="0">
                <a:latin typeface="Times New Roman" pitchFamily="18" charset="0"/>
                <a:cs typeface="Times New Roman" pitchFamily="18" charset="0"/>
              </a:rPr>
              <a:t>.</a:t>
            </a:r>
            <a:endParaRPr lang="en-US" sz="2400" dirty="0" smtClean="0">
              <a:latin typeface="Times New Roman" pitchFamily="18" charset="0"/>
              <a:ea typeface="Calibri"/>
              <a:cs typeface="Times New Roman" pitchFamily="18" charset="0"/>
            </a:endParaRPr>
          </a:p>
        </p:txBody>
      </p:sp>
    </p:spTree>
  </p:cSld>
  <p:clrMapOvr>
    <a:masterClrMapping/>
  </p:clrMapOvr>
  <p:transition spd="slow">
    <p:wheel spokes="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lstStyle/>
          <a:p>
            <a:r>
              <a:rPr lang="en-US" dirty="0" smtClean="0">
                <a:latin typeface="Times New Roman" pitchFamily="18" charset="0"/>
                <a:cs typeface="Times New Roman" pitchFamily="18" charset="0"/>
              </a:rPr>
              <a:t>Continue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lvl="0" algn="just">
              <a:lnSpc>
                <a:spcPct val="115000"/>
              </a:lnSpc>
              <a:spcBef>
                <a:spcPts val="0"/>
              </a:spcBef>
              <a:buNone/>
            </a:pPr>
            <a:r>
              <a:rPr lang="en-US" dirty="0" smtClean="0">
                <a:latin typeface="Times New Roman"/>
                <a:ea typeface="Calibri"/>
                <a:cs typeface="Mangal"/>
              </a:rPr>
              <a:t>Total income or taxable total income-</a:t>
            </a:r>
          </a:p>
          <a:p>
            <a:pPr lvl="0" algn="just">
              <a:lnSpc>
                <a:spcPct val="115000"/>
              </a:lnSpc>
              <a:spcBef>
                <a:spcPts val="0"/>
              </a:spcBef>
              <a:buFont typeface="Symbol"/>
              <a:buChar char=""/>
            </a:pPr>
            <a:r>
              <a:rPr lang="en-US" sz="2400" dirty="0" smtClean="0">
                <a:latin typeface="Times New Roman"/>
                <a:ea typeface="Calibri"/>
                <a:cs typeface="Mangal"/>
              </a:rPr>
              <a:t>As </a:t>
            </a:r>
            <a:r>
              <a:rPr lang="en-US" sz="2400" dirty="0" smtClean="0">
                <a:latin typeface="Times New Roman"/>
                <a:ea typeface="Calibri"/>
                <a:cs typeface="Mangal"/>
              </a:rPr>
              <a:t>per section 14, all income shall, for purposes of Income-tax and computation of total income, be classified under the following heads of income:</a:t>
            </a:r>
            <a:endParaRPr lang="en-US" sz="2400" dirty="0" smtClean="0">
              <a:ea typeface="Calibri"/>
              <a:cs typeface="Mangal"/>
            </a:endParaRPr>
          </a:p>
          <a:p>
            <a:pPr lvl="0">
              <a:lnSpc>
                <a:spcPct val="115000"/>
              </a:lnSpc>
              <a:spcBef>
                <a:spcPts val="0"/>
              </a:spcBef>
              <a:buFont typeface="+mj-lt"/>
              <a:buAutoNum type="arabicPeriod"/>
            </a:pPr>
            <a:r>
              <a:rPr lang="en-US" sz="2400" dirty="0" smtClean="0">
                <a:latin typeface="Times New Roman"/>
                <a:ea typeface="Calibri"/>
                <a:cs typeface="Mangal"/>
              </a:rPr>
              <a:t>Salary</a:t>
            </a:r>
            <a:endParaRPr lang="en-US" sz="2400" dirty="0" smtClean="0">
              <a:ea typeface="Calibri"/>
              <a:cs typeface="Mangal"/>
            </a:endParaRPr>
          </a:p>
          <a:p>
            <a:pPr lvl="0">
              <a:lnSpc>
                <a:spcPct val="115000"/>
              </a:lnSpc>
              <a:spcBef>
                <a:spcPts val="0"/>
              </a:spcBef>
              <a:buFont typeface="+mj-lt"/>
              <a:buAutoNum type="arabicPeriod"/>
            </a:pPr>
            <a:r>
              <a:rPr lang="en-US" sz="2400" dirty="0" smtClean="0">
                <a:latin typeface="Times New Roman"/>
                <a:ea typeface="Calibri"/>
                <a:cs typeface="Mangal"/>
              </a:rPr>
              <a:t>Income from house property</a:t>
            </a:r>
            <a:endParaRPr lang="en-US" sz="2400" dirty="0" smtClean="0">
              <a:ea typeface="Calibri"/>
              <a:cs typeface="Mangal"/>
            </a:endParaRPr>
          </a:p>
          <a:p>
            <a:pPr lvl="0">
              <a:lnSpc>
                <a:spcPct val="115000"/>
              </a:lnSpc>
              <a:spcBef>
                <a:spcPts val="0"/>
              </a:spcBef>
              <a:buFont typeface="+mj-lt"/>
              <a:buAutoNum type="arabicPeriod"/>
            </a:pPr>
            <a:r>
              <a:rPr lang="en-US" sz="2400" dirty="0" smtClean="0">
                <a:latin typeface="Times New Roman"/>
                <a:ea typeface="Calibri"/>
                <a:cs typeface="Mangal"/>
              </a:rPr>
              <a:t>Profits and gains of business and profession </a:t>
            </a:r>
            <a:endParaRPr lang="en-US" sz="2400" dirty="0" smtClean="0">
              <a:ea typeface="Calibri"/>
              <a:cs typeface="Mangal"/>
            </a:endParaRPr>
          </a:p>
          <a:p>
            <a:pPr lvl="0">
              <a:lnSpc>
                <a:spcPct val="115000"/>
              </a:lnSpc>
              <a:spcBef>
                <a:spcPts val="0"/>
              </a:spcBef>
              <a:buFont typeface="+mj-lt"/>
              <a:buAutoNum type="arabicPeriod"/>
            </a:pPr>
            <a:r>
              <a:rPr lang="en-US" sz="2400" dirty="0" smtClean="0">
                <a:latin typeface="Times New Roman"/>
                <a:ea typeface="Calibri"/>
                <a:cs typeface="Mangal"/>
              </a:rPr>
              <a:t>Capital gains and</a:t>
            </a:r>
            <a:endParaRPr lang="en-US" sz="2400" dirty="0" smtClean="0">
              <a:ea typeface="Calibri"/>
              <a:cs typeface="Mangal"/>
            </a:endParaRPr>
          </a:p>
          <a:p>
            <a:pPr lvl="0">
              <a:lnSpc>
                <a:spcPct val="115000"/>
              </a:lnSpc>
              <a:spcBef>
                <a:spcPts val="0"/>
              </a:spcBef>
              <a:buFont typeface="+mj-lt"/>
              <a:buAutoNum type="arabicPeriod"/>
            </a:pPr>
            <a:r>
              <a:rPr lang="en-US" sz="2400" dirty="0" smtClean="0">
                <a:latin typeface="Times New Roman"/>
                <a:ea typeface="Calibri"/>
                <a:cs typeface="Mangal"/>
              </a:rPr>
              <a:t>Income from other </a:t>
            </a:r>
            <a:r>
              <a:rPr lang="en-US" sz="2400" dirty="0" smtClean="0">
                <a:latin typeface="Times New Roman"/>
                <a:ea typeface="Calibri"/>
                <a:cs typeface="Mangal"/>
              </a:rPr>
              <a:t>sources</a:t>
            </a:r>
            <a:endParaRPr lang="en-US" sz="2400" dirty="0" smtClean="0">
              <a:ea typeface="Calibri"/>
              <a:cs typeface="Mangal"/>
            </a:endParaRPr>
          </a:p>
        </p:txBody>
      </p:sp>
    </p:spTree>
  </p:cSld>
  <p:clrMapOvr>
    <a:masterClrMapping/>
  </p:clrMapOvr>
  <p:transition spd="slow">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lstStyle/>
          <a:p>
            <a:r>
              <a:rPr lang="en-US" dirty="0" smtClean="0">
                <a:latin typeface="Times New Roman" pitchFamily="18" charset="0"/>
                <a:cs typeface="Times New Roman" pitchFamily="18" charset="0"/>
              </a:rPr>
              <a:t>Continue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lvl="0"/>
            <a:r>
              <a:rPr lang="en-US" sz="2400" dirty="0" smtClean="0">
                <a:latin typeface="Times New Roman" pitchFamily="18" charset="0"/>
                <a:cs typeface="Times New Roman" pitchFamily="18" charset="0"/>
              </a:rPr>
              <a:t>The computation of total income of an </a:t>
            </a:r>
            <a:r>
              <a:rPr lang="en-US" sz="2400" dirty="0" err="1" smtClean="0">
                <a:latin typeface="Times New Roman" pitchFamily="18" charset="0"/>
                <a:cs typeface="Times New Roman" pitchFamily="18" charset="0"/>
              </a:rPr>
              <a:t>Assessee</a:t>
            </a:r>
            <a:r>
              <a:rPr lang="en-US" sz="2400" dirty="0" smtClean="0">
                <a:latin typeface="Times New Roman" pitchFamily="18" charset="0"/>
                <a:cs typeface="Times New Roman" pitchFamily="18" charset="0"/>
              </a:rPr>
              <a:t> is made by deducting from the gross total </a:t>
            </a:r>
            <a:r>
              <a:rPr lang="en-US" sz="2400" dirty="0" smtClean="0">
                <a:latin typeface="Times New Roman" pitchFamily="18" charset="0"/>
                <a:cs typeface="Times New Roman" pitchFamily="18" charset="0"/>
              </a:rPr>
              <a:t>income. </a:t>
            </a:r>
            <a:endParaRPr lang="en-US" sz="2400" dirty="0" smtClean="0">
              <a:latin typeface="Times New Roman" pitchFamily="18" charset="0"/>
              <a:cs typeface="Times New Roman" pitchFamily="18" charset="0"/>
            </a:endParaRPr>
          </a:p>
          <a:p>
            <a:pPr lvl="0"/>
            <a:r>
              <a:rPr lang="en-US" sz="2400" dirty="0" smtClean="0">
                <a:latin typeface="Times New Roman" pitchFamily="18" charset="0"/>
                <a:cs typeface="Times New Roman" pitchFamily="18" charset="0"/>
              </a:rPr>
              <a:t>Means total income = grass total income [ (A)+ (B) + (C) + (D) + (E) and head wise deduction ] – deduction available under chapter VIA (sec. 80C to 80U</a:t>
            </a:r>
            <a:r>
              <a:rPr lang="en-US" sz="2400"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p:txBody>
      </p:sp>
    </p:spTree>
  </p:cSld>
  <p:clrMapOvr>
    <a:masterClrMapping/>
  </p:clrMapOvr>
  <p:transition spd="slow">
    <p:diamon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normAutofit fontScale="90000"/>
          </a:bodyPr>
          <a:lstStyle/>
          <a:p>
            <a:r>
              <a:rPr lang="en-US" sz="4000" dirty="0" smtClean="0">
                <a:latin typeface="Times New Roman" pitchFamily="18" charset="0"/>
                <a:cs typeface="Times New Roman" pitchFamily="18" charset="0"/>
              </a:rPr>
              <a:t>The </a:t>
            </a:r>
            <a:r>
              <a:rPr lang="en-US" sz="4000" dirty="0" smtClean="0">
                <a:latin typeface="Times New Roman" pitchFamily="18" charset="0"/>
                <a:cs typeface="Times New Roman" pitchFamily="18" charset="0"/>
              </a:rPr>
              <a:t>steps to determine the </a:t>
            </a:r>
            <a:r>
              <a:rPr lang="en-US" sz="4000" dirty="0" smtClean="0">
                <a:latin typeface="Times New Roman" pitchFamily="18" charset="0"/>
                <a:cs typeface="Times New Roman" pitchFamily="18" charset="0"/>
              </a:rPr>
              <a:t>Total Income</a:t>
            </a:r>
            <a:r>
              <a:rPr lang="en-US" sz="4000" dirty="0" smtClean="0">
                <a:latin typeface="Times New Roman" pitchFamily="18" charset="0"/>
                <a:cs typeface="Times New Roman" pitchFamily="18" charset="0"/>
              </a:rPr>
              <a:t> </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7500" lnSpcReduction="20000"/>
          </a:bodyPr>
          <a:lstStyle/>
          <a:p>
            <a:pPr>
              <a:lnSpc>
                <a:spcPct val="170000"/>
              </a:lnSpc>
              <a:buNone/>
            </a:pPr>
            <a:r>
              <a:rPr lang="en-US" sz="2900" dirty="0" smtClean="0">
                <a:latin typeface="Times New Roman" pitchFamily="18" charset="0"/>
                <a:cs typeface="Times New Roman" pitchFamily="18" charset="0"/>
              </a:rPr>
              <a:t>The steps in which the Total Income, for any assessment year, is determined are as follows</a:t>
            </a:r>
            <a:r>
              <a:rPr lang="en-US" sz="2900" dirty="0" smtClean="0">
                <a:latin typeface="Times New Roman" pitchFamily="18" charset="0"/>
                <a:cs typeface="Times New Roman" pitchFamily="18" charset="0"/>
              </a:rPr>
              <a:t>:</a:t>
            </a:r>
            <a:endParaRPr lang="en-US" sz="2900" dirty="0" smtClean="0">
              <a:latin typeface="Times New Roman" pitchFamily="18" charset="0"/>
              <a:cs typeface="Times New Roman" pitchFamily="18" charset="0"/>
            </a:endParaRPr>
          </a:p>
          <a:p>
            <a:pPr lvl="2">
              <a:lnSpc>
                <a:spcPct val="170000"/>
              </a:lnSpc>
              <a:buFont typeface="+mj-lt"/>
              <a:buAutoNum type="alphaUcPeriod"/>
            </a:pPr>
            <a:r>
              <a:rPr lang="en-US" dirty="0" smtClean="0">
                <a:latin typeface="Times New Roman" pitchFamily="18" charset="0"/>
                <a:cs typeface="Times New Roman" pitchFamily="18" charset="0"/>
              </a:rPr>
              <a:t> Determine </a:t>
            </a:r>
            <a:r>
              <a:rPr lang="en-US" dirty="0" smtClean="0">
                <a:latin typeface="Times New Roman" pitchFamily="18" charset="0"/>
                <a:cs typeface="Times New Roman" pitchFamily="18" charset="0"/>
              </a:rPr>
              <a:t>the residential status of the </a:t>
            </a:r>
            <a:r>
              <a:rPr lang="en-US" dirty="0" err="1" smtClean="0">
                <a:latin typeface="Times New Roman" pitchFamily="18" charset="0"/>
                <a:cs typeface="Times New Roman" pitchFamily="18" charset="0"/>
              </a:rPr>
              <a:t>Assessee</a:t>
            </a:r>
            <a:r>
              <a:rPr lang="en-US" dirty="0" smtClean="0">
                <a:latin typeface="Times New Roman" pitchFamily="18" charset="0"/>
                <a:cs typeface="Times New Roman" pitchFamily="18" charset="0"/>
              </a:rPr>
              <a:t> to find out which income is to be included in the computation of his Total Income</a:t>
            </a:r>
            <a:r>
              <a:rPr lang="en-US"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pPr lvl="2">
              <a:lnSpc>
                <a:spcPct val="170000"/>
              </a:lnSpc>
              <a:buFont typeface="+mj-lt"/>
              <a:buAutoNum type="alphaUcPeriod"/>
            </a:pPr>
            <a:r>
              <a:rPr lang="en-US" dirty="0" smtClean="0">
                <a:latin typeface="Times New Roman" pitchFamily="18" charset="0"/>
                <a:cs typeface="Times New Roman" pitchFamily="18" charset="0"/>
              </a:rPr>
              <a:t>Classify the income under each of the following five heads. Compute the income under each head after allowing the deductions prescribed for each head of income</a:t>
            </a:r>
            <a:r>
              <a:rPr lang="en-US"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pPr lvl="2">
              <a:lnSpc>
                <a:spcPct val="170000"/>
              </a:lnSpc>
              <a:buFont typeface="+mj-lt"/>
              <a:buAutoNum type="alphaUcPeriod"/>
            </a:pPr>
            <a:r>
              <a:rPr lang="en-US" dirty="0" smtClean="0">
                <a:latin typeface="Times New Roman" pitchFamily="18" charset="0"/>
                <a:cs typeface="Times New Roman" pitchFamily="18" charset="0"/>
              </a:rPr>
              <a:t> subtracting all deductions permissible under Chapter VIA of the Income-tax Act i.e., deductions under sections 80C to 80U.</a:t>
            </a:r>
          </a:p>
          <a:p>
            <a:pPr>
              <a:lnSpc>
                <a:spcPct val="170000"/>
              </a:lnSpc>
              <a:buNone/>
            </a:pPr>
            <a:endParaRPr lang="en-US" dirty="0"/>
          </a:p>
        </p:txBody>
      </p:sp>
    </p:spTree>
  </p:cSld>
  <p:clrMapOvr>
    <a:masterClrMapping/>
  </p:clrMapOvr>
  <p:transition spd="slow">
    <p:zoom/>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229</TotalTime>
  <Words>627</Words>
  <Application>Microsoft Office PowerPoint</Application>
  <PresentationFormat>On-screen Show (4:3)</PresentationFormat>
  <Paragraphs>35</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Gross income and total income</vt:lpstr>
      <vt:lpstr>The various additions required to be made in Gross Total Income</vt:lpstr>
      <vt:lpstr>Continue </vt:lpstr>
      <vt:lpstr>Total income</vt:lpstr>
      <vt:lpstr>Continue</vt:lpstr>
      <vt:lpstr>Continue</vt:lpstr>
      <vt:lpstr>The steps to determine the Total Income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Gross total income and total income</dc:title>
  <dc:creator>ramesh1</dc:creator>
  <cp:lastModifiedBy>ramesh1</cp:lastModifiedBy>
  <cp:revision>71</cp:revision>
  <dcterms:created xsi:type="dcterms:W3CDTF">2006-08-16T00:00:00Z</dcterms:created>
  <dcterms:modified xsi:type="dcterms:W3CDTF">2020-04-23T09:10:01Z</dcterms:modified>
</cp:coreProperties>
</file>