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3600" dirty="0" smtClean="0">
                <a:latin typeface="Times New Roman" pitchFamily="18" charset="0"/>
                <a:cs typeface="Times New Roman" pitchFamily="18" charset="0"/>
              </a:rPr>
              <a:t>Heads of Income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029200"/>
          </a:xfrm>
        </p:spPr>
        <p:style>
          <a:lnRef idx="1">
            <a:schemeClr val="accent1"/>
          </a:lnRef>
          <a:fillRef idx="2">
            <a:schemeClr val="accent1"/>
          </a:fillRef>
          <a:effectRef idx="1">
            <a:schemeClr val="accent1"/>
          </a:effectRef>
          <a:fontRef idx="minor">
            <a:schemeClr val="dk1"/>
          </a:fontRef>
        </p:style>
        <p:txBody>
          <a:bodyPr>
            <a:normAutofit/>
          </a:bodyPr>
          <a:lstStyle/>
          <a:p>
            <a:pPr marL="400050" lvl="1">
              <a:lnSpc>
                <a:spcPct val="115000"/>
              </a:lnSpc>
              <a:spcBef>
                <a:spcPts val="0"/>
              </a:spcBef>
              <a:spcAft>
                <a:spcPts val="1000"/>
              </a:spcAft>
              <a:buFont typeface="Wingdings" pitchFamily="2" charset="2"/>
              <a:buChar char="§"/>
            </a:pPr>
            <a:r>
              <a:rPr lang="en-US" sz="2400" dirty="0" smtClean="0">
                <a:latin typeface="Times New Roman"/>
                <a:ea typeface="Calibri"/>
                <a:cs typeface="Mangal"/>
              </a:rPr>
              <a:t>Heads of income has been given under sec. 14 of income tax act 1961. </a:t>
            </a:r>
          </a:p>
          <a:p>
            <a:pPr marL="400050" lvl="1">
              <a:lnSpc>
                <a:spcPct val="115000"/>
              </a:lnSpc>
              <a:spcBef>
                <a:spcPts val="0"/>
              </a:spcBef>
              <a:spcAft>
                <a:spcPts val="1000"/>
              </a:spcAft>
              <a:buFont typeface="Wingdings" pitchFamily="2" charset="2"/>
              <a:buChar char="§"/>
            </a:pPr>
            <a:r>
              <a:rPr lang="en-US" sz="2400" dirty="0" smtClean="0">
                <a:latin typeface="Times New Roman"/>
                <a:ea typeface="Calibri"/>
                <a:cs typeface="Mangal"/>
              </a:rPr>
              <a:t>As per this sec. all income, for the purpose of charge of income tax and computation of total income, are classified under the following five heads of income;</a:t>
            </a:r>
            <a:endParaRPr lang="en-US" sz="2400" dirty="0" smtClean="0">
              <a:ea typeface="Calibri"/>
              <a:cs typeface="Mangal"/>
            </a:endParaRPr>
          </a:p>
          <a:p>
            <a:pPr marL="857250" lvl="1" indent="-457200">
              <a:buFont typeface="+mj-lt"/>
              <a:buAutoNum type="arabicParenR"/>
            </a:pPr>
            <a:r>
              <a:rPr lang="en-US" sz="2400" dirty="0" smtClean="0">
                <a:latin typeface="Times New Roman" pitchFamily="18" charset="0"/>
                <a:cs typeface="Times New Roman" pitchFamily="18" charset="0"/>
              </a:rPr>
              <a:t>Salaries [sec. 15 to 17 ]</a:t>
            </a:r>
          </a:p>
          <a:p>
            <a:pPr marL="857250" lvl="1" indent="-457200">
              <a:buFont typeface="+mj-lt"/>
              <a:buAutoNum type="arabicParenR"/>
            </a:pPr>
            <a:r>
              <a:rPr lang="en-US" sz="2400" dirty="0" smtClean="0">
                <a:latin typeface="Times New Roman" pitchFamily="18" charset="0"/>
                <a:cs typeface="Times New Roman" pitchFamily="18" charset="0"/>
              </a:rPr>
              <a:t>Income from house property [sec. 22 to 27]</a:t>
            </a:r>
          </a:p>
          <a:p>
            <a:pPr marL="857250" lvl="1" indent="-457200">
              <a:buFont typeface="+mj-lt"/>
              <a:buAutoNum type="arabicParenR"/>
            </a:pPr>
            <a:r>
              <a:rPr lang="en-US" sz="2400" dirty="0" smtClean="0">
                <a:latin typeface="Times New Roman" pitchFamily="18" charset="0"/>
                <a:cs typeface="Times New Roman" pitchFamily="18" charset="0"/>
              </a:rPr>
              <a:t>Profits and gain of business and profession [sec.28  to 44D]</a:t>
            </a:r>
          </a:p>
          <a:p>
            <a:pPr marL="857250" lvl="1" indent="-457200">
              <a:buFont typeface="+mj-lt"/>
              <a:buAutoNum type="arabicParenR"/>
            </a:pPr>
            <a:r>
              <a:rPr lang="en-US" sz="2400" dirty="0" smtClean="0">
                <a:latin typeface="Times New Roman" pitchFamily="18" charset="0"/>
                <a:cs typeface="Times New Roman" pitchFamily="18" charset="0"/>
              </a:rPr>
              <a:t>Capital gains [sec. 45to 55]</a:t>
            </a:r>
          </a:p>
          <a:p>
            <a:pPr marL="857250" lvl="1" indent="-457200">
              <a:buFont typeface="+mj-lt"/>
              <a:buAutoNum type="arabicParenR"/>
            </a:pPr>
            <a:r>
              <a:rPr lang="en-US" sz="2400" dirty="0" smtClean="0">
                <a:latin typeface="Times New Roman" pitchFamily="18" charset="0"/>
                <a:cs typeface="Times New Roman" pitchFamily="18" charset="0"/>
              </a:rPr>
              <a:t>Income from other sources [sec. 56 to 59]</a:t>
            </a: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marL="0" marR="0">
              <a:lnSpc>
                <a:spcPct val="115000"/>
              </a:lnSpc>
              <a:spcBef>
                <a:spcPts val="0"/>
              </a:spcBef>
              <a:spcAft>
                <a:spcPts val="1000"/>
              </a:spcAft>
            </a:pPr>
            <a:r>
              <a:rPr lang="en-US" dirty="0" smtClean="0">
                <a:latin typeface="Times New Roman"/>
                <a:ea typeface="Calibri"/>
                <a:cs typeface="Mangal"/>
              </a:rPr>
              <a:t/>
            </a:r>
            <a:br>
              <a:rPr lang="en-US" dirty="0" smtClean="0">
                <a:latin typeface="Times New Roman"/>
                <a:ea typeface="Calibri"/>
                <a:cs typeface="Mangal"/>
              </a:rPr>
            </a:br>
            <a:r>
              <a:rPr lang="en-US" dirty="0" smtClean="0">
                <a:latin typeface="Times New Roman"/>
                <a:ea typeface="Calibri"/>
                <a:cs typeface="Mangal"/>
              </a:rPr>
              <a:t>Why is this classification to be done?</a:t>
            </a:r>
            <a:r>
              <a:rPr lang="en-US" sz="3600" dirty="0" smtClean="0">
                <a:ea typeface="Calibri"/>
                <a:cs typeface="Mangal"/>
              </a:rPr>
              <a:t/>
            </a:r>
            <a:br>
              <a:rPr lang="en-US" sz="3600" dirty="0" smtClean="0">
                <a:ea typeface="Calibri"/>
                <a:cs typeface="Mangal"/>
              </a:rPr>
            </a:br>
            <a:endParaRPr lang="en-US" dirty="0"/>
          </a:p>
        </p:txBody>
      </p:sp>
      <p:sp>
        <p:nvSpPr>
          <p:cNvPr id="3" name="Content Placeholder 2"/>
          <p:cNvSpPr>
            <a:spLocks noGrp="1"/>
          </p:cNvSpPr>
          <p:nvPr>
            <p:ph idx="1"/>
          </p:nvPr>
        </p:nvSpPr>
        <p:spPr>
          <a:xfrm>
            <a:off x="457200" y="1524000"/>
            <a:ext cx="8229600" cy="51054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n-US" sz="2400" dirty="0" smtClean="0">
                <a:latin typeface="Times New Roman" pitchFamily="18" charset="0"/>
                <a:ea typeface="Calibri"/>
                <a:cs typeface="Times New Roman" pitchFamily="18" charset="0"/>
              </a:rPr>
              <a:t>Although there is only one tax applies on the income calculated under various heads of income, but there are different rules of computation on income under the each head and income has to be computed under that head after applying such rules only.</a:t>
            </a:r>
          </a:p>
          <a:p>
            <a:pPr>
              <a:buNone/>
            </a:pPr>
            <a:r>
              <a:rPr lang="en-US" sz="2800" b="1" dirty="0" smtClean="0">
                <a:latin typeface="Times New Roman" pitchFamily="18" charset="0"/>
                <a:ea typeface="Calibri"/>
                <a:cs typeface="Times New Roman" pitchFamily="18" charset="0"/>
              </a:rPr>
              <a:t>General rules ;</a:t>
            </a:r>
          </a:p>
          <a:p>
            <a:r>
              <a:rPr lang="en-US" sz="2400" dirty="0" smtClean="0">
                <a:latin typeface="Times New Roman" pitchFamily="18" charset="0"/>
                <a:ea typeface="Calibri"/>
                <a:cs typeface="Times New Roman" pitchFamily="18" charset="0"/>
              </a:rPr>
              <a:t>Income under each head has to be determined in the manner given by the appropriate manner section mentioned against each head. </a:t>
            </a:r>
          </a:p>
          <a:p>
            <a:r>
              <a:rPr lang="en-US" sz="2400" dirty="0" smtClean="0">
                <a:latin typeface="Times New Roman" pitchFamily="18" charset="0"/>
                <a:ea typeface="Calibri"/>
                <a:cs typeface="Times New Roman" pitchFamily="18" charset="0"/>
              </a:rPr>
              <a:t>If there is any income which cannot be brought to tax by computation under the above heads, it would not be include in the total income as define in sec. 2[45] for the purpose of chargeability. </a:t>
            </a: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US" dirty="0" smtClean="0">
                <a:latin typeface="Times New Roman" pitchFamily="18" charset="0"/>
                <a:cs typeface="Times New Roman" pitchFamily="18" charset="0"/>
              </a:rPr>
              <a:t>Continue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2400" dirty="0" smtClean="0">
                <a:latin typeface="Times New Roman" pitchFamily="18" charset="0"/>
                <a:ea typeface="Calibri"/>
                <a:cs typeface="Times New Roman" pitchFamily="18" charset="0"/>
              </a:rPr>
              <a:t>The computation of income under each heads of income will have to be made independently and separately. There are specific rules of deduction and allowance under each head. </a:t>
            </a:r>
          </a:p>
          <a:p>
            <a:r>
              <a:rPr lang="en-US" sz="2400" dirty="0" smtClean="0">
                <a:latin typeface="Times New Roman" pitchFamily="18" charset="0"/>
                <a:ea typeface="Calibri"/>
                <a:cs typeface="Times New Roman" pitchFamily="18" charset="0"/>
              </a:rPr>
              <a:t>No deduction or adjustment on account of any expenditure can be made except as provided by the act. [</a:t>
            </a:r>
            <a:r>
              <a:rPr lang="en-US" sz="2400" dirty="0" err="1" smtClean="0">
                <a:latin typeface="Times New Roman" pitchFamily="18" charset="0"/>
                <a:ea typeface="Calibri"/>
                <a:cs typeface="Times New Roman" pitchFamily="18" charset="0"/>
              </a:rPr>
              <a:t>Tuticorin</a:t>
            </a:r>
            <a:r>
              <a:rPr lang="en-US" sz="2400" dirty="0" smtClean="0">
                <a:latin typeface="Times New Roman" pitchFamily="18" charset="0"/>
                <a:ea typeface="Calibri"/>
                <a:cs typeface="Times New Roman" pitchFamily="18" charset="0"/>
              </a:rPr>
              <a:t>  Alkali Chemical and Fertilizers Ltd. vs. CIT]</a:t>
            </a:r>
          </a:p>
          <a:p>
            <a:r>
              <a:rPr lang="en-US" sz="2400" dirty="0" smtClean="0">
                <a:latin typeface="Times New Roman"/>
                <a:ea typeface="Calibri"/>
                <a:cs typeface="Mangal"/>
              </a:rPr>
              <a:t>Whether an income falls under one head or another has to be decided according to common notion of practical men for the act does not provide any guidance in the matter. [ </a:t>
            </a:r>
            <a:r>
              <a:rPr lang="en-US" sz="2400" dirty="0" err="1" smtClean="0">
                <a:latin typeface="Times New Roman"/>
                <a:ea typeface="Calibri"/>
                <a:cs typeface="Mangal"/>
              </a:rPr>
              <a:t>Nalinikank</a:t>
            </a:r>
            <a:r>
              <a:rPr lang="en-US" sz="2400" dirty="0" smtClean="0">
                <a:latin typeface="Times New Roman"/>
                <a:ea typeface="Calibri"/>
                <a:cs typeface="Mangal"/>
              </a:rPr>
              <a:t> Ambalal </a:t>
            </a:r>
            <a:r>
              <a:rPr lang="en-US" sz="2400" dirty="0" err="1" smtClean="0">
                <a:latin typeface="Times New Roman"/>
                <a:ea typeface="Calibri"/>
                <a:cs typeface="Mangal"/>
              </a:rPr>
              <a:t>mody</a:t>
            </a:r>
            <a:r>
              <a:rPr lang="en-US" sz="2400" dirty="0" smtClean="0">
                <a:latin typeface="Times New Roman"/>
                <a:ea typeface="Calibri"/>
                <a:cs typeface="Mangal"/>
              </a:rPr>
              <a:t> v. </a:t>
            </a:r>
            <a:r>
              <a:rPr lang="en-US" sz="2400" dirty="0" err="1" smtClean="0">
                <a:latin typeface="Times New Roman"/>
                <a:ea typeface="Calibri"/>
                <a:cs typeface="Mangal"/>
              </a:rPr>
              <a:t>Narayan</a:t>
            </a:r>
            <a:r>
              <a:rPr lang="en-US" sz="2400" dirty="0" smtClean="0">
                <a:latin typeface="Times New Roman"/>
                <a:ea typeface="Calibri"/>
                <a:cs typeface="Mangal"/>
              </a:rPr>
              <a:t> Row, 1966]</a:t>
            </a:r>
            <a:endParaRPr lang="en-US" sz="2400" dirty="0" smtClean="0">
              <a:ea typeface="Calibri"/>
              <a:cs typeface="Mangal"/>
            </a:endParaRPr>
          </a:p>
          <a:p>
            <a:endParaRPr lang="en-US" dirty="0"/>
          </a:p>
        </p:txBody>
      </p:sp>
    </p:spTree>
  </p:cSld>
  <p:clrMapOvr>
    <a:masterClrMapping/>
  </p:clrMapOvr>
  <p:transition spd="slow">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US" dirty="0" smtClean="0">
                <a:latin typeface="Times New Roman" pitchFamily="18" charset="0"/>
                <a:cs typeface="Times New Roman" pitchFamily="18" charset="0"/>
              </a:rPr>
              <a:t>Continue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marL="400050" lvl="1">
              <a:lnSpc>
                <a:spcPct val="115000"/>
              </a:lnSpc>
              <a:spcBef>
                <a:spcPts val="0"/>
              </a:spcBef>
              <a:spcAft>
                <a:spcPts val="1000"/>
              </a:spcAft>
              <a:buFont typeface="Arial" pitchFamily="34" charset="0"/>
              <a:buChar char="•"/>
            </a:pPr>
            <a:r>
              <a:rPr lang="en-US" sz="2400" dirty="0" smtClean="0">
                <a:latin typeface="Times New Roman"/>
                <a:ea typeface="Calibri"/>
              </a:rPr>
              <a:t>It does not matter any way how the </a:t>
            </a:r>
            <a:r>
              <a:rPr lang="en-US" sz="2400" dirty="0" err="1" smtClean="0">
                <a:latin typeface="Times New Roman"/>
                <a:ea typeface="Calibri"/>
              </a:rPr>
              <a:t>asessee</a:t>
            </a:r>
            <a:r>
              <a:rPr lang="en-US" sz="2400" dirty="0" smtClean="0">
                <a:latin typeface="Times New Roman"/>
                <a:ea typeface="Calibri"/>
              </a:rPr>
              <a:t> has chosen to show a particular income in the return submitted by him. However the income is to taxed under the </a:t>
            </a:r>
            <a:r>
              <a:rPr lang="en-US" sz="2400" dirty="0" smtClean="0">
                <a:latin typeface="Times New Roman"/>
                <a:ea typeface="Calibri"/>
                <a:cs typeface="Mangal"/>
              </a:rPr>
              <a:t>appropriate head of income. </a:t>
            </a:r>
          </a:p>
          <a:p>
            <a:pPr marL="400050" lvl="1">
              <a:lnSpc>
                <a:spcPct val="115000"/>
              </a:lnSpc>
              <a:spcBef>
                <a:spcPts val="0"/>
              </a:spcBef>
              <a:spcAft>
                <a:spcPts val="1000"/>
              </a:spcAft>
              <a:buFont typeface="Arial" pitchFamily="34" charset="0"/>
              <a:buChar char="•"/>
            </a:pPr>
            <a:r>
              <a:rPr lang="en-US" sz="2400" dirty="0" smtClean="0">
                <a:latin typeface="Times New Roman"/>
                <a:ea typeface="Calibri"/>
                <a:cs typeface="Mangal"/>
              </a:rPr>
              <a:t>It is imperative on the part of department to charge the income under the specific head. [</a:t>
            </a:r>
            <a:r>
              <a:rPr lang="en-US" sz="2400" i="1" dirty="0" smtClean="0">
                <a:latin typeface="Times New Roman"/>
                <a:ea typeface="Calibri"/>
                <a:cs typeface="Mangal"/>
              </a:rPr>
              <a:t>Bihar State Co-operative Bank Ltd. v. CIT</a:t>
            </a:r>
            <a:r>
              <a:rPr lang="en-US" sz="2400" dirty="0" smtClean="0">
                <a:latin typeface="Times New Roman"/>
                <a:ea typeface="Calibri"/>
                <a:cs typeface="Mangal"/>
              </a:rPr>
              <a:t>]</a:t>
            </a:r>
            <a:endParaRPr lang="en-US" sz="2400" dirty="0" smtClean="0">
              <a:ea typeface="Calibri"/>
              <a:cs typeface="Mangal"/>
            </a:endParaRPr>
          </a:p>
        </p:txBody>
      </p:sp>
    </p:spTree>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Autofit/>
          </a:bodyPr>
          <a:lstStyle/>
          <a:p>
            <a:pPr marL="0" marR="0">
              <a:lnSpc>
                <a:spcPct val="115000"/>
              </a:lnSpc>
              <a:spcBef>
                <a:spcPts val="0"/>
              </a:spcBef>
              <a:spcAft>
                <a:spcPts val="1000"/>
              </a:spcAft>
            </a:pPr>
            <a:r>
              <a:rPr lang="en-US" sz="2800" dirty="0" smtClean="0">
                <a:latin typeface="Times New Roman"/>
                <a:ea typeface="Calibri"/>
                <a:cs typeface="Mangal"/>
              </a:rPr>
              <a:t/>
            </a:r>
            <a:br>
              <a:rPr lang="en-US" sz="2800" dirty="0" smtClean="0">
                <a:latin typeface="Times New Roman"/>
                <a:ea typeface="Calibri"/>
                <a:cs typeface="Mangal"/>
              </a:rPr>
            </a:br>
            <a:r>
              <a:rPr lang="en-US" sz="2800" dirty="0" smtClean="0">
                <a:latin typeface="Times New Roman"/>
                <a:ea typeface="Calibri"/>
                <a:cs typeface="Mangal"/>
              </a:rPr>
              <a:t>No deduction for expenditure incurred in the respect of exempt income against taxable income [14A]</a:t>
            </a:r>
            <a:r>
              <a:rPr lang="en-US" sz="2800" dirty="0" smtClean="0">
                <a:ea typeface="Calibri"/>
                <a:cs typeface="Mangal"/>
              </a:rPr>
              <a:t/>
            </a:r>
            <a:br>
              <a:rPr lang="en-US" sz="2800" dirty="0" smtClean="0">
                <a:ea typeface="Calibri"/>
                <a:cs typeface="Mangal"/>
              </a:rPr>
            </a:br>
            <a:endParaRPr lang="en-US" sz="2800"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2400" dirty="0" smtClean="0">
                <a:latin typeface="Times New Roman" pitchFamily="18" charset="0"/>
                <a:ea typeface="Calibri"/>
                <a:cs typeface="Times New Roman" pitchFamily="18" charset="0"/>
              </a:rPr>
              <a:t>To nullify the decision of the supreme court in case of Rajasthan State Warehousing Corporation v CIT, 2000,</a:t>
            </a:r>
          </a:p>
          <a:p>
            <a:r>
              <a:rPr lang="en-US" sz="2400" dirty="0" smtClean="0">
                <a:latin typeface="Times New Roman" pitchFamily="18" charset="0"/>
                <a:ea typeface="Calibri"/>
                <a:cs typeface="Times New Roman" pitchFamily="18" charset="0"/>
              </a:rPr>
              <a:t>Sec. 14A has been inserted to provide that for the purpose of computing the total income, no deduction shall be allowed in the respect of any expenditure by the </a:t>
            </a:r>
            <a:r>
              <a:rPr lang="en-US" sz="2400" dirty="0" err="1" smtClean="0">
                <a:latin typeface="Times New Roman" pitchFamily="18" charset="0"/>
                <a:ea typeface="Calibri"/>
                <a:cs typeface="Times New Roman" pitchFamily="18" charset="0"/>
              </a:rPr>
              <a:t>assesee</a:t>
            </a:r>
            <a:r>
              <a:rPr lang="en-US" sz="2400" dirty="0" smtClean="0">
                <a:latin typeface="Times New Roman" pitchFamily="18" charset="0"/>
                <a:ea typeface="Calibri"/>
                <a:cs typeface="Times New Roman" pitchFamily="18" charset="0"/>
              </a:rPr>
              <a:t> in the relation to income .</a:t>
            </a:r>
          </a:p>
          <a:p>
            <a:r>
              <a:rPr lang="en-US" sz="2400" dirty="0" smtClean="0">
                <a:latin typeface="Times New Roman" pitchFamily="18" charset="0"/>
                <a:cs typeface="Times New Roman" pitchFamily="18" charset="0"/>
              </a:rPr>
              <a:t>which  expenditure does not form part o total income under the this act. </a:t>
            </a:r>
          </a:p>
        </p:txBody>
      </p:sp>
    </p:spTree>
  </p:cSld>
  <p:clrMapOvr>
    <a:masterClrMapping/>
  </p:clrMapOvr>
  <p:transition spd="slow">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453</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Heads of Income</vt:lpstr>
      <vt:lpstr> Why is this classification to be done? </vt:lpstr>
      <vt:lpstr>Continue </vt:lpstr>
      <vt:lpstr>Continue </vt:lpstr>
      <vt:lpstr> No deduction for expenditure incurred in the respect of exempt income against taxable income [14A]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Heads of Income</dc:title>
  <dc:creator>ramesh1</dc:creator>
  <cp:lastModifiedBy>ramesh1</cp:lastModifiedBy>
  <cp:revision>17</cp:revision>
  <dcterms:created xsi:type="dcterms:W3CDTF">2006-08-16T00:00:00Z</dcterms:created>
  <dcterms:modified xsi:type="dcterms:W3CDTF">2020-04-24T07:25:27Z</dcterms:modified>
</cp:coreProperties>
</file>