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6" r:id="rId3"/>
    <p:sldId id="258" r:id="rId4"/>
    <p:sldId id="259" r:id="rId5"/>
    <p:sldId id="261" r:id="rId6"/>
    <p:sldId id="262" r:id="rId7"/>
    <p:sldId id="264" r:id="rId8"/>
    <p:sldId id="265" r:id="rId9"/>
    <p:sldId id="266" r:id="rId10"/>
    <p:sldId id="267" r:id="rId11"/>
    <p:sldId id="268" r:id="rId12"/>
    <p:sldId id="263" r:id="rId13"/>
    <p:sldId id="26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presProps" Target="pres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dirty="0"/>
              <a:t>Click to edit Master title style</a:t>
            </a:r>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4/24/2020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dirty="0"/>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dirty="0"/>
              <a:t>Click to edit Master title style</a:t>
            </a:r>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dirty="0"/>
              <a:t>Click to edit Master title style</a:t>
            </a:r>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4/24/2020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CD4A0-1B30-EF41-BF82-BD425752D02C}"/>
              </a:ext>
            </a:extLst>
          </p:cNvPr>
          <p:cNvSpPr>
            <a:spLocks noGrp="1"/>
          </p:cNvSpPr>
          <p:nvPr>
            <p:ph type="title"/>
          </p:nvPr>
        </p:nvSpPr>
        <p:spPr>
          <a:xfrm rot="10800000" flipV="1">
            <a:off x="4412973" y="3903508"/>
            <a:ext cx="10131425" cy="2779374"/>
          </a:xfrm>
        </p:spPr>
        <p:txBody>
          <a:bodyPr/>
          <a:lstStyle/>
          <a:p>
            <a:r>
              <a:rPr lang="en-IN"/>
              <a:t>Prepared by-</a:t>
            </a:r>
            <a:br>
              <a:rPr lang="en-IN"/>
            </a:br>
            <a:r>
              <a:rPr lang="en-IN"/>
              <a:t>dr.ashutosh Dwivedi</a:t>
            </a:r>
            <a:br>
              <a:rPr lang="en-IN"/>
            </a:br>
            <a:r>
              <a:rPr lang="en-IN"/>
              <a:t>assistant professor</a:t>
            </a:r>
            <a:br>
              <a:rPr lang="en-IN"/>
            </a:br>
            <a:r>
              <a:rPr lang="en-IN"/>
              <a:t>harishchandra P.g. college</a:t>
            </a:r>
            <a:endParaRPr lang="en-US"/>
          </a:p>
        </p:txBody>
      </p:sp>
      <p:pic>
        <p:nvPicPr>
          <p:cNvPr id="4" name="Picture 4">
            <a:extLst>
              <a:ext uri="{FF2B5EF4-FFF2-40B4-BE49-F238E27FC236}">
                <a16:creationId xmlns:a16="http://schemas.microsoft.com/office/drawing/2014/main" id="{2229B01D-2466-0B45-8BE9-EA4413594B28}"/>
              </a:ext>
            </a:extLst>
          </p:cNvPr>
          <p:cNvPicPr>
            <a:picLocks noGrp="1" noChangeAspect="1"/>
          </p:cNvPicPr>
          <p:nvPr>
            <p:ph idx="1"/>
          </p:nvPr>
        </p:nvPicPr>
        <p:blipFill>
          <a:blip r:embed="rId2"/>
          <a:stretch>
            <a:fillRect/>
          </a:stretch>
        </p:blipFill>
        <p:spPr>
          <a:xfrm>
            <a:off x="1136260" y="365434"/>
            <a:ext cx="3478336" cy="3623267"/>
          </a:xfrm>
        </p:spPr>
      </p:pic>
    </p:spTree>
    <p:extLst>
      <p:ext uri="{BB962C8B-B14F-4D97-AF65-F5344CB8AC3E}">
        <p14:creationId xmlns:p14="http://schemas.microsoft.com/office/powerpoint/2010/main" val="604555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02BE5-E44C-9A4E-98C4-DEC631E1686C}"/>
              </a:ext>
            </a:extLst>
          </p:cNvPr>
          <p:cNvSpPr>
            <a:spLocks noGrp="1"/>
          </p:cNvSpPr>
          <p:nvPr>
            <p:ph type="title"/>
          </p:nvPr>
        </p:nvSpPr>
        <p:spPr>
          <a:xfrm>
            <a:off x="1407571" y="165652"/>
            <a:ext cx="10131425" cy="745435"/>
          </a:xfrm>
        </p:spPr>
        <p:txBody>
          <a:bodyPr/>
          <a:lstStyle/>
          <a:p>
            <a:r>
              <a:rPr lang="en-IN"/>
              <a:t>           Role of stress on immune system</a:t>
            </a:r>
            <a:endParaRPr lang="en-US"/>
          </a:p>
        </p:txBody>
      </p:sp>
      <p:sp>
        <p:nvSpPr>
          <p:cNvPr id="3" name="Content Placeholder 2">
            <a:extLst>
              <a:ext uri="{FF2B5EF4-FFF2-40B4-BE49-F238E27FC236}">
                <a16:creationId xmlns:a16="http://schemas.microsoft.com/office/drawing/2014/main" id="{6C8EB323-E00F-424D-8BC7-F38566F0FE27}"/>
              </a:ext>
            </a:extLst>
          </p:cNvPr>
          <p:cNvSpPr>
            <a:spLocks noGrp="1"/>
          </p:cNvSpPr>
          <p:nvPr>
            <p:ph idx="1"/>
          </p:nvPr>
        </p:nvSpPr>
        <p:spPr>
          <a:xfrm>
            <a:off x="522751" y="911087"/>
            <a:ext cx="11146497" cy="5781261"/>
          </a:xfrm>
        </p:spPr>
        <p:txBody>
          <a:bodyPr anchor="t">
            <a:normAutofit fontScale="92500" lnSpcReduction="10000"/>
          </a:bodyPr>
          <a:lstStyle/>
          <a:p>
            <a:r>
              <a:rPr lang="en-IN" sz="3600"/>
              <a:t>We know that the nervous system has considerable control over the immune system. Unfortunately, the term stress applies to a wide variety of events and different kinds of stress stress produce different effects on the body.</a:t>
            </a:r>
          </a:p>
          <a:p>
            <a:r>
              <a:rPr lang="en-IN" sz="3600"/>
              <a:t>Some studies show how stress play a key role in disregulation of immune system.</a:t>
            </a:r>
          </a:p>
          <a:p>
            <a:r>
              <a:rPr lang="en-IN" sz="3600" u="sng"/>
              <a:t>Kiecolt – Glaser and  Glaser </a:t>
            </a:r>
            <a:r>
              <a:rPr lang="en-IN" sz="3600"/>
              <a:t>confirmed this by comparing the immune function of exam- stressed medical students givan hypnosis and relaxation training with that of students without training. The outcomes of this study was: those who practices conscientiously did actually have significantly               contd.....</a:t>
            </a:r>
            <a:endParaRPr lang="en-US" sz="3600"/>
          </a:p>
        </p:txBody>
      </p:sp>
    </p:spTree>
    <p:extLst>
      <p:ext uri="{BB962C8B-B14F-4D97-AF65-F5344CB8AC3E}">
        <p14:creationId xmlns:p14="http://schemas.microsoft.com/office/powerpoint/2010/main" val="2192679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29B2B-0388-0547-9ABC-CA5A53BF6C15}"/>
              </a:ext>
            </a:extLst>
          </p:cNvPr>
          <p:cNvSpPr>
            <a:spLocks noGrp="1"/>
          </p:cNvSpPr>
          <p:nvPr>
            <p:ph type="title"/>
          </p:nvPr>
        </p:nvSpPr>
        <p:spPr>
          <a:xfrm flipV="1">
            <a:off x="1084785" y="189317"/>
            <a:ext cx="10022429" cy="195470"/>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BF60D28D-E104-794B-9303-809D8BA2BCA2}"/>
              </a:ext>
            </a:extLst>
          </p:cNvPr>
          <p:cNvSpPr>
            <a:spLocks noGrp="1"/>
          </p:cNvSpPr>
          <p:nvPr>
            <p:ph idx="1"/>
          </p:nvPr>
        </p:nvSpPr>
        <p:spPr>
          <a:xfrm>
            <a:off x="673969" y="524171"/>
            <a:ext cx="11193826" cy="5809657"/>
          </a:xfrm>
        </p:spPr>
        <p:txBody>
          <a:bodyPr anchor="t">
            <a:normAutofit/>
          </a:bodyPr>
          <a:lstStyle/>
          <a:p>
            <a:pPr marL="0" indent="0">
              <a:buNone/>
            </a:pPr>
            <a:r>
              <a:rPr lang="en-IN" sz="3600"/>
              <a:t>better immune function during exams than students who practiced erratically or not at all.</a:t>
            </a:r>
          </a:p>
          <a:p>
            <a:r>
              <a:rPr lang="en-IN" sz="3600"/>
              <a:t> </a:t>
            </a:r>
            <a:r>
              <a:rPr lang="en-IN" sz="3600" u="sng"/>
              <a:t>Sarrah Pressman,Sheldon Cohen </a:t>
            </a:r>
            <a:r>
              <a:rPr lang="en-IN" sz="3600"/>
              <a:t>study for the stress immunity and disease, found that socila isolation and feelings of loneliness each independently weakened first year students immunity.</a:t>
            </a:r>
          </a:p>
          <a:p>
            <a:pPr marL="0" indent="0">
              <a:buNone/>
            </a:pPr>
            <a:r>
              <a:rPr lang="en-IN" sz="3600"/>
              <a:t>            When we overview all the segments we have to tell taht there are negative correlation in stress and immune system.</a:t>
            </a:r>
            <a:endParaRPr lang="en-US" sz="3600"/>
          </a:p>
        </p:txBody>
      </p:sp>
    </p:spTree>
    <p:extLst>
      <p:ext uri="{BB962C8B-B14F-4D97-AF65-F5344CB8AC3E}">
        <p14:creationId xmlns:p14="http://schemas.microsoft.com/office/powerpoint/2010/main" val="2487092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73177-2B4D-C149-BA7B-9D959DB875C9}"/>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EF9224B8-898C-544F-914C-784326DC8CDA}"/>
              </a:ext>
            </a:extLst>
          </p:cNvPr>
          <p:cNvPicPr>
            <a:picLocks noGrp="1" noChangeAspect="1"/>
          </p:cNvPicPr>
          <p:nvPr>
            <p:ph idx="1"/>
          </p:nvPr>
        </p:nvPicPr>
        <p:blipFill>
          <a:blip r:embed="rId2"/>
          <a:stretch>
            <a:fillRect/>
          </a:stretch>
        </p:blipFill>
        <p:spPr>
          <a:xfrm>
            <a:off x="2959328" y="-73043"/>
            <a:ext cx="5584370" cy="6727844"/>
          </a:xfrm>
        </p:spPr>
      </p:pic>
    </p:spTree>
    <p:extLst>
      <p:ext uri="{BB962C8B-B14F-4D97-AF65-F5344CB8AC3E}">
        <p14:creationId xmlns:p14="http://schemas.microsoft.com/office/powerpoint/2010/main" val="1667147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C6A8D5-99E4-2540-942D-D65E0C2EBAB2}"/>
              </a:ext>
            </a:extLst>
          </p:cNvPr>
          <p:cNvSpPr>
            <a:spLocks noGrp="1"/>
          </p:cNvSpPr>
          <p:nvPr>
            <p:ph type="title"/>
          </p:nvPr>
        </p:nvSpPr>
        <p:spPr>
          <a:xfrm>
            <a:off x="-228670" y="-3593706"/>
            <a:ext cx="10131425" cy="526301"/>
          </a:xfrm>
        </p:spPr>
        <p:txBody>
          <a:bodyPr>
            <a:normAutofit fontScale="90000"/>
          </a:bodyPr>
          <a:lstStyle/>
          <a:p>
            <a:endParaRPr lang="en-US"/>
          </a:p>
        </p:txBody>
      </p:sp>
      <p:sp>
        <p:nvSpPr>
          <p:cNvPr id="9" name="Content Placeholder 8">
            <a:extLst>
              <a:ext uri="{FF2B5EF4-FFF2-40B4-BE49-F238E27FC236}">
                <a16:creationId xmlns:a16="http://schemas.microsoft.com/office/drawing/2014/main" id="{9A2E5335-BAC5-3641-9E45-1A6A87A9AAE7}"/>
              </a:ext>
            </a:extLst>
          </p:cNvPr>
          <p:cNvSpPr>
            <a:spLocks noGrp="1"/>
          </p:cNvSpPr>
          <p:nvPr>
            <p:ph idx="1"/>
          </p:nvPr>
        </p:nvSpPr>
        <p:spPr>
          <a:xfrm>
            <a:off x="188844" y="3171055"/>
            <a:ext cx="11170162" cy="6200124"/>
          </a:xfrm>
        </p:spPr>
        <p:txBody>
          <a:bodyPr/>
          <a:lstStyle/>
          <a:p>
            <a:pPr marL="0" indent="0">
              <a:buNone/>
            </a:pPr>
            <a:r>
              <a:rPr lang="en-IN"/>
              <a:t>             </a:t>
            </a:r>
            <a:endParaRPr lang="en-US"/>
          </a:p>
        </p:txBody>
      </p:sp>
      <p:sp>
        <p:nvSpPr>
          <p:cNvPr id="10" name="TextBox 9">
            <a:extLst>
              <a:ext uri="{FF2B5EF4-FFF2-40B4-BE49-F238E27FC236}">
                <a16:creationId xmlns:a16="http://schemas.microsoft.com/office/drawing/2014/main" id="{1C89AE73-2C5F-CC47-AA79-F115233E3A50}"/>
              </a:ext>
            </a:extLst>
          </p:cNvPr>
          <p:cNvSpPr txBox="1"/>
          <p:nvPr/>
        </p:nvSpPr>
        <p:spPr>
          <a:xfrm>
            <a:off x="3230218" y="1044927"/>
            <a:ext cx="6235621" cy="1200329"/>
          </a:xfrm>
          <a:prstGeom prst="rect">
            <a:avLst/>
          </a:prstGeom>
          <a:noFill/>
        </p:spPr>
        <p:txBody>
          <a:bodyPr wrap="square" rtlCol="0">
            <a:spAutoFit/>
          </a:bodyPr>
          <a:lstStyle/>
          <a:p>
            <a:pPr algn="l"/>
            <a:endParaRPr lang="en-US" sz="7200"/>
          </a:p>
        </p:txBody>
      </p:sp>
      <p:sp>
        <p:nvSpPr>
          <p:cNvPr id="11" name="TextBox 10">
            <a:extLst>
              <a:ext uri="{FF2B5EF4-FFF2-40B4-BE49-F238E27FC236}">
                <a16:creationId xmlns:a16="http://schemas.microsoft.com/office/drawing/2014/main" id="{18E98B0E-29A6-AD44-8605-234D098443DB}"/>
              </a:ext>
            </a:extLst>
          </p:cNvPr>
          <p:cNvSpPr txBox="1"/>
          <p:nvPr/>
        </p:nvSpPr>
        <p:spPr>
          <a:xfrm rot="10800000" flipV="1">
            <a:off x="3928322" y="2032237"/>
            <a:ext cx="6327677" cy="1323439"/>
          </a:xfrm>
          <a:prstGeom prst="rect">
            <a:avLst/>
          </a:prstGeom>
          <a:noFill/>
        </p:spPr>
        <p:txBody>
          <a:bodyPr wrap="square" rtlCol="0">
            <a:spAutoFit/>
          </a:bodyPr>
          <a:lstStyle/>
          <a:p>
            <a:pPr algn="l"/>
            <a:r>
              <a:rPr lang="en-IN" sz="8000"/>
              <a:t>Thank you</a:t>
            </a:r>
            <a:endParaRPr lang="en-US" sz="8000"/>
          </a:p>
        </p:txBody>
      </p:sp>
    </p:spTree>
    <p:extLst>
      <p:ext uri="{BB962C8B-B14F-4D97-AF65-F5344CB8AC3E}">
        <p14:creationId xmlns:p14="http://schemas.microsoft.com/office/powerpoint/2010/main" val="2259427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87C10-0033-6E44-8770-9CC33E9A8966}"/>
              </a:ext>
            </a:extLst>
          </p:cNvPr>
          <p:cNvSpPr>
            <a:spLocks noGrp="1"/>
          </p:cNvSpPr>
          <p:nvPr>
            <p:ph type="ctrTitle"/>
          </p:nvPr>
        </p:nvSpPr>
        <p:spPr>
          <a:xfrm>
            <a:off x="467917" y="1484954"/>
            <a:ext cx="11430000" cy="4534137"/>
          </a:xfrm>
        </p:spPr>
        <p:txBody>
          <a:bodyPr>
            <a:normAutofit/>
          </a:bodyPr>
          <a:lstStyle/>
          <a:p>
            <a:r>
              <a:rPr lang="en-IN" sz="6000"/>
              <a:t>    								Stress and physiology of stress and role of stress on immune system						</a:t>
            </a:r>
            <a:endParaRPr lang="en-US" sz="6000"/>
          </a:p>
        </p:txBody>
      </p:sp>
      <p:sp>
        <p:nvSpPr>
          <p:cNvPr id="3" name="Subtitle 2">
            <a:extLst>
              <a:ext uri="{FF2B5EF4-FFF2-40B4-BE49-F238E27FC236}">
                <a16:creationId xmlns:a16="http://schemas.microsoft.com/office/drawing/2014/main" id="{355560E6-BB4D-3540-80BD-91D38C9387BE}"/>
              </a:ext>
            </a:extLst>
          </p:cNvPr>
          <p:cNvSpPr>
            <a:spLocks noGrp="1"/>
          </p:cNvSpPr>
          <p:nvPr>
            <p:ph type="subTitle" idx="1"/>
          </p:nvPr>
        </p:nvSpPr>
        <p:spPr>
          <a:xfrm>
            <a:off x="2293620" y="5345055"/>
            <a:ext cx="9763914" cy="2024320"/>
          </a:xfrm>
        </p:spPr>
        <p:txBody>
          <a:bodyPr>
            <a:normAutofit/>
          </a:bodyPr>
          <a:lstStyle/>
          <a:p>
            <a:r>
              <a:rPr lang="en-IN" sz="2800"/>
              <a:t>Topic related to MA 2</a:t>
            </a:r>
            <a:r>
              <a:rPr lang="en-IN" sz="2800" baseline="30000"/>
              <a:t>nd</a:t>
            </a:r>
            <a:r>
              <a:rPr lang="en-IN" sz="2800"/>
              <a:t> (SEM)</a:t>
            </a:r>
          </a:p>
          <a:p>
            <a:r>
              <a:rPr lang="en-IN" sz="2800"/>
              <a:t>Paper_4(Unit-4)- psychobiology of motivation learning and memory</a:t>
            </a:r>
            <a:endParaRPr lang="en-US" sz="2800"/>
          </a:p>
        </p:txBody>
      </p:sp>
      <p:pic>
        <p:nvPicPr>
          <p:cNvPr id="4" name="Picture 4">
            <a:extLst>
              <a:ext uri="{FF2B5EF4-FFF2-40B4-BE49-F238E27FC236}">
                <a16:creationId xmlns:a16="http://schemas.microsoft.com/office/drawing/2014/main" id="{5E058CA0-6386-5847-BDF6-CB10186DF8F7}"/>
              </a:ext>
            </a:extLst>
          </p:cNvPr>
          <p:cNvPicPr>
            <a:picLocks noChangeAspect="1"/>
          </p:cNvPicPr>
          <p:nvPr/>
        </p:nvPicPr>
        <p:blipFill>
          <a:blip r:embed="rId2"/>
          <a:stretch>
            <a:fillRect/>
          </a:stretch>
        </p:blipFill>
        <p:spPr>
          <a:xfrm>
            <a:off x="3110937" y="331304"/>
            <a:ext cx="4747751" cy="2827919"/>
          </a:xfrm>
          <a:prstGeom prst="rect">
            <a:avLst/>
          </a:prstGeom>
        </p:spPr>
      </p:pic>
    </p:spTree>
    <p:extLst>
      <p:ext uri="{BB962C8B-B14F-4D97-AF65-F5344CB8AC3E}">
        <p14:creationId xmlns:p14="http://schemas.microsoft.com/office/powerpoint/2010/main" val="3890893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5D597-AE4B-474A-A3E2-877E226DB1BF}"/>
              </a:ext>
            </a:extLst>
          </p:cNvPr>
          <p:cNvSpPr>
            <a:spLocks noGrp="1"/>
          </p:cNvSpPr>
          <p:nvPr>
            <p:ph type="title"/>
          </p:nvPr>
        </p:nvSpPr>
        <p:spPr>
          <a:xfrm rot="10800000" flipV="1">
            <a:off x="3291607" y="698105"/>
            <a:ext cx="8675580" cy="674441"/>
          </a:xfrm>
        </p:spPr>
        <p:txBody>
          <a:bodyPr>
            <a:noAutofit/>
          </a:bodyPr>
          <a:lstStyle/>
          <a:p>
            <a:r>
              <a:rPr lang="en-IN" sz="6000" b="1"/>
              <a:t>What is Stress?</a:t>
            </a:r>
            <a:endParaRPr lang="en-US" sz="6000" b="1"/>
          </a:p>
        </p:txBody>
      </p:sp>
      <p:sp>
        <p:nvSpPr>
          <p:cNvPr id="3" name="Content Placeholder 2">
            <a:extLst>
              <a:ext uri="{FF2B5EF4-FFF2-40B4-BE49-F238E27FC236}">
                <a16:creationId xmlns:a16="http://schemas.microsoft.com/office/drawing/2014/main" id="{D1A87099-4A2A-E940-B0F6-979C35A6F84A}"/>
              </a:ext>
            </a:extLst>
          </p:cNvPr>
          <p:cNvSpPr>
            <a:spLocks noGrp="1"/>
          </p:cNvSpPr>
          <p:nvPr>
            <p:ph type="body" idx="1"/>
          </p:nvPr>
        </p:nvSpPr>
        <p:spPr>
          <a:xfrm>
            <a:off x="1030287" y="1372547"/>
            <a:ext cx="10131426" cy="4946340"/>
          </a:xfrm>
        </p:spPr>
        <p:txBody>
          <a:bodyPr>
            <a:normAutofit/>
          </a:bodyPr>
          <a:lstStyle/>
          <a:p>
            <a:pPr marL="457200" indent="-457200">
              <a:buFont typeface="Arial" panose="020B0604020202020204" pitchFamily="34" charset="0"/>
              <a:buChar char="•"/>
            </a:pPr>
            <a:r>
              <a:rPr lang="en-IN" sz="4400"/>
              <a:t>The modern world, which is said to be a world of achievement, is also a world of stress. Ones finds stress everywhere, whether it be within the family, business organisation. Right from the time of birth till the last breath, an individual faces stressful situations.</a:t>
            </a:r>
          </a:p>
          <a:p>
            <a:endParaRPr lang="en-US" sz="4400"/>
          </a:p>
        </p:txBody>
      </p:sp>
    </p:spTree>
    <p:extLst>
      <p:ext uri="{BB962C8B-B14F-4D97-AF65-F5344CB8AC3E}">
        <p14:creationId xmlns:p14="http://schemas.microsoft.com/office/powerpoint/2010/main" val="3389802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F3A8A-64E9-214D-8084-5ADA2958456B}"/>
              </a:ext>
            </a:extLst>
          </p:cNvPr>
          <p:cNvSpPr>
            <a:spLocks noGrp="1"/>
          </p:cNvSpPr>
          <p:nvPr>
            <p:ph type="title"/>
          </p:nvPr>
        </p:nvSpPr>
        <p:spPr>
          <a:xfrm>
            <a:off x="1361591" y="178179"/>
            <a:ext cx="10131425" cy="448933"/>
          </a:xfrm>
        </p:spPr>
        <p:txBody>
          <a:bodyPr>
            <a:normAutofit fontScale="90000"/>
          </a:bodyPr>
          <a:lstStyle/>
          <a:p>
            <a:endParaRPr lang="en-US"/>
          </a:p>
        </p:txBody>
      </p:sp>
      <p:sp>
        <p:nvSpPr>
          <p:cNvPr id="3" name="Text Placeholder 2">
            <a:extLst>
              <a:ext uri="{FF2B5EF4-FFF2-40B4-BE49-F238E27FC236}">
                <a16:creationId xmlns:a16="http://schemas.microsoft.com/office/drawing/2014/main" id="{29CCFAC5-2A3D-6842-84C0-74587A5B1EDB}"/>
              </a:ext>
            </a:extLst>
          </p:cNvPr>
          <p:cNvSpPr>
            <a:spLocks noGrp="1"/>
          </p:cNvSpPr>
          <p:nvPr>
            <p:ph type="body" idx="1"/>
          </p:nvPr>
        </p:nvSpPr>
        <p:spPr>
          <a:xfrm>
            <a:off x="1277415" y="887422"/>
            <a:ext cx="10131426" cy="5549348"/>
          </a:xfrm>
        </p:spPr>
        <p:txBody>
          <a:bodyPr>
            <a:normAutofit/>
          </a:bodyPr>
          <a:lstStyle/>
          <a:p>
            <a:pPr marL="571500" indent="-571500">
              <a:buFont typeface="Arial" panose="020B0604020202020204" pitchFamily="34" charset="0"/>
              <a:buChar char="•"/>
            </a:pPr>
            <a:r>
              <a:rPr lang="en-IN" sz="4400"/>
              <a:t>The concept of stress was first introduced in life sciences by Hans Selye in 1936,who defined it as “the nonspecific response of body to any demand for change.”</a:t>
            </a:r>
          </a:p>
          <a:p>
            <a:endParaRPr lang="en-US" sz="4400"/>
          </a:p>
        </p:txBody>
      </p:sp>
    </p:spTree>
    <p:extLst>
      <p:ext uri="{BB962C8B-B14F-4D97-AF65-F5344CB8AC3E}">
        <p14:creationId xmlns:p14="http://schemas.microsoft.com/office/powerpoint/2010/main" val="1491124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4C7E0-FE30-1145-AE28-6CA77985F08C}"/>
              </a:ext>
            </a:extLst>
          </p:cNvPr>
          <p:cNvSpPr>
            <a:spLocks noGrp="1"/>
          </p:cNvSpPr>
          <p:nvPr>
            <p:ph type="title"/>
          </p:nvPr>
        </p:nvSpPr>
        <p:spPr>
          <a:xfrm>
            <a:off x="2852461" y="138202"/>
            <a:ext cx="10131425" cy="798443"/>
          </a:xfrm>
        </p:spPr>
        <p:txBody>
          <a:bodyPr>
            <a:normAutofit fontScale="90000"/>
          </a:bodyPr>
          <a:lstStyle/>
          <a:p>
            <a:r>
              <a:rPr lang="en-IN" sz="5400"/>
              <a:t>Symptoms of stress</a:t>
            </a:r>
            <a:endParaRPr lang="en-US" sz="5400"/>
          </a:p>
        </p:txBody>
      </p:sp>
      <p:sp>
        <p:nvSpPr>
          <p:cNvPr id="3" name="Content Placeholder 2">
            <a:extLst>
              <a:ext uri="{FF2B5EF4-FFF2-40B4-BE49-F238E27FC236}">
                <a16:creationId xmlns:a16="http://schemas.microsoft.com/office/drawing/2014/main" id="{31DF0B1D-F5E4-9947-8297-CE4BE64866C2}"/>
              </a:ext>
            </a:extLst>
          </p:cNvPr>
          <p:cNvSpPr>
            <a:spLocks noGrp="1"/>
          </p:cNvSpPr>
          <p:nvPr>
            <p:ph idx="1"/>
          </p:nvPr>
        </p:nvSpPr>
        <p:spPr>
          <a:xfrm>
            <a:off x="518948" y="5277205"/>
            <a:ext cx="11242356" cy="5380089"/>
          </a:xfrm>
        </p:spPr>
        <p:txBody>
          <a:bodyPr>
            <a:normAutofit fontScale="25000" lnSpcReduction="20000"/>
          </a:bodyPr>
          <a:lstStyle/>
          <a:p>
            <a:pPr marL="0" indent="0">
              <a:buNone/>
            </a:pPr>
            <a:r>
              <a:rPr lang="en-IN"/>
              <a:t>				</a:t>
            </a:r>
          </a:p>
          <a:p>
            <a:pPr marL="0" indent="0">
              <a:buNone/>
            </a:pPr>
            <a:endParaRPr lang="en-IN"/>
          </a:p>
          <a:p>
            <a:pPr marL="0" indent="0">
              <a:buNone/>
            </a:pPr>
            <a:endParaRPr lang="en-IN"/>
          </a:p>
          <a:p>
            <a:pPr marL="0" indent="0">
              <a:buNone/>
            </a:pPr>
            <a:endParaRPr lang="en-IN"/>
          </a:p>
          <a:p>
            <a:pPr marL="0" indent="0">
              <a:buNone/>
            </a:pPr>
            <a:endParaRPr lang="en-IN"/>
          </a:p>
          <a:p>
            <a:r>
              <a:rPr lang="en-IN" sz="14400"/>
              <a:t>Its very hard to know how easily stress can creep up on you. You don’t notice How much it’s affecting you. It’s very important to be aware of the common signs of stress:</a:t>
            </a:r>
          </a:p>
          <a:p>
            <a:r>
              <a:rPr lang="en-IN" sz="14400"/>
              <a:t>  Cognitive Symptoms:</a:t>
            </a:r>
          </a:p>
          <a:p>
            <a:r>
              <a:rPr lang="en-IN" sz="14400"/>
              <a:t>  Inability to concentrate</a:t>
            </a:r>
          </a:p>
          <a:p>
            <a:r>
              <a:rPr lang="en-IN" sz="14400"/>
              <a:t>  Memory problems</a:t>
            </a:r>
          </a:p>
          <a:p>
            <a:r>
              <a:rPr lang="en-IN" sz="14400"/>
              <a:t>  Poor judgement</a:t>
            </a:r>
          </a:p>
          <a:p>
            <a:r>
              <a:rPr lang="en-IN" sz="14400"/>
              <a:t>   Seeing only the negative</a:t>
            </a:r>
          </a:p>
          <a:p>
            <a:pPr marL="0" indent="0">
              <a:buNone/>
            </a:pPr>
            <a:endParaRPr lang="en-IN" sz="14400"/>
          </a:p>
          <a:p>
            <a:pPr marL="0" indent="0">
              <a:buNone/>
            </a:pPr>
            <a:endParaRPr lang="en-IN" sz="14400"/>
          </a:p>
          <a:p>
            <a:pPr marL="0" indent="0">
              <a:buNone/>
            </a:pPr>
            <a:r>
              <a:rPr lang="en-IN" sz="14400"/>
              <a:t>     </a:t>
            </a:r>
          </a:p>
          <a:p>
            <a:endParaRPr lang="en-IN" sz="14400"/>
          </a:p>
          <a:p>
            <a:endParaRPr lang="en-IN" sz="14400"/>
          </a:p>
          <a:p>
            <a:endParaRPr lang="en-IN" sz="14400"/>
          </a:p>
          <a:p>
            <a:pPr marL="0" indent="0">
              <a:buNone/>
            </a:pPr>
            <a:endParaRPr lang="en-IN"/>
          </a:p>
          <a:p>
            <a:pPr marL="0" indent="0">
              <a:buNone/>
            </a:pPr>
            <a:endParaRPr lang="en-IN"/>
          </a:p>
          <a:p>
            <a:pPr marL="0" indent="0">
              <a:buNone/>
            </a:pPr>
            <a:endParaRPr lang="en-IN"/>
          </a:p>
          <a:p>
            <a:pPr marL="0" indent="0">
              <a:buNone/>
            </a:pPr>
            <a:endParaRPr lang="en-IN"/>
          </a:p>
          <a:p>
            <a:pPr marL="0" indent="0">
              <a:buNone/>
            </a:pPr>
            <a:endParaRPr lang="en-IN"/>
          </a:p>
          <a:p>
            <a:pPr marL="0" indent="0">
              <a:buNone/>
            </a:pPr>
            <a:endParaRPr lang="en-IN"/>
          </a:p>
          <a:p>
            <a:pPr marL="0" indent="0">
              <a:buNone/>
            </a:pPr>
            <a:endParaRPr lang="en-IN"/>
          </a:p>
          <a:p>
            <a:pPr marL="0" indent="0">
              <a:buNone/>
            </a:pPr>
            <a:endParaRPr lang="en-IN"/>
          </a:p>
          <a:p>
            <a:pPr marL="0" indent="0">
              <a:buNone/>
            </a:pPr>
            <a:endParaRPr lang="en-IN"/>
          </a:p>
          <a:p>
            <a:pPr marL="0" indent="0">
              <a:buNone/>
            </a:pPr>
            <a:endParaRPr lang="en-IN"/>
          </a:p>
          <a:p>
            <a:pPr marL="0" indent="0">
              <a:buNone/>
            </a:pPr>
            <a:endParaRPr lang="en-IN"/>
          </a:p>
          <a:p>
            <a:pPr marL="0" indent="0">
              <a:buNone/>
            </a:pPr>
            <a:endParaRPr lang="en-IN"/>
          </a:p>
          <a:p>
            <a:pPr marL="0" indent="0">
              <a:buNone/>
            </a:pPr>
            <a:endParaRPr lang="en-IN"/>
          </a:p>
          <a:p>
            <a:pPr marL="0" indent="0">
              <a:buNone/>
            </a:pPr>
            <a:endParaRPr lang="en-IN"/>
          </a:p>
          <a:p>
            <a:pPr marL="0" indent="0">
              <a:buNone/>
            </a:pPr>
            <a:endParaRPr lang="en-IN"/>
          </a:p>
          <a:p>
            <a:pPr marL="0" indent="0">
              <a:buNone/>
            </a:pPr>
            <a:endParaRPr lang="en-IN"/>
          </a:p>
          <a:p>
            <a:pPr marL="0" indent="0">
              <a:buNone/>
            </a:pPr>
            <a:endParaRPr lang="en-IN"/>
          </a:p>
          <a:p>
            <a:pPr marL="0" indent="0">
              <a:buNone/>
            </a:pPr>
            <a:endParaRPr lang="en-IN"/>
          </a:p>
          <a:p>
            <a:pPr marL="0" indent="0">
              <a:buNone/>
            </a:pPr>
            <a:endParaRPr lang="en-IN"/>
          </a:p>
          <a:p>
            <a:pPr marL="0" indent="0">
              <a:buNone/>
            </a:pPr>
            <a:endParaRPr lang="en-IN"/>
          </a:p>
          <a:p>
            <a:pPr marL="0" indent="0">
              <a:buNone/>
            </a:pPr>
            <a:endParaRPr lang="en-IN"/>
          </a:p>
          <a:p>
            <a:pPr marL="0" indent="0">
              <a:buNone/>
            </a:pPr>
            <a:endParaRPr lang="en-IN"/>
          </a:p>
          <a:p>
            <a:pPr marL="0" indent="0">
              <a:buNone/>
            </a:pPr>
            <a:endParaRPr lang="en-IN"/>
          </a:p>
          <a:p>
            <a:pPr marL="0" indent="0">
              <a:buNone/>
            </a:pPr>
            <a:endParaRPr lang="en-IN"/>
          </a:p>
          <a:p>
            <a:pPr marL="0" indent="0">
              <a:buNone/>
            </a:pPr>
            <a:endParaRPr lang="en-IN"/>
          </a:p>
          <a:p>
            <a:pPr marL="0" indent="0">
              <a:buNone/>
            </a:pPr>
            <a:endParaRPr lang="en-IN"/>
          </a:p>
          <a:p>
            <a:pPr marL="0" indent="0">
              <a:buNone/>
            </a:pPr>
            <a:endParaRPr lang="en-IN"/>
          </a:p>
          <a:p>
            <a:pPr marL="0" indent="0">
              <a:buNone/>
            </a:pPr>
            <a:endParaRPr lang="en-IN"/>
          </a:p>
          <a:p>
            <a:pPr marL="0" indent="0">
              <a:buNone/>
            </a:pPr>
            <a:endParaRPr lang="en-IN"/>
          </a:p>
          <a:p>
            <a:pPr marL="0" indent="0">
              <a:buNone/>
            </a:pPr>
            <a:endParaRPr lang="en-IN"/>
          </a:p>
          <a:p>
            <a:pPr marL="0" indent="0">
              <a:buNone/>
            </a:pPr>
            <a:endParaRPr lang="en-IN"/>
          </a:p>
          <a:p>
            <a:pPr marL="0" indent="0">
              <a:buNone/>
            </a:pPr>
            <a:r>
              <a:rPr lang="en-IN"/>
              <a:t>																																																																													</a:t>
            </a:r>
            <a:endParaRPr lang="en-US"/>
          </a:p>
        </p:txBody>
      </p:sp>
    </p:spTree>
    <p:extLst>
      <p:ext uri="{BB962C8B-B14F-4D97-AF65-F5344CB8AC3E}">
        <p14:creationId xmlns:p14="http://schemas.microsoft.com/office/powerpoint/2010/main" val="3491996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AD988-54E3-0546-A897-1D9E985C2139}"/>
              </a:ext>
            </a:extLst>
          </p:cNvPr>
          <p:cNvSpPr>
            <a:spLocks noGrp="1"/>
          </p:cNvSpPr>
          <p:nvPr>
            <p:ph type="title"/>
          </p:nvPr>
        </p:nvSpPr>
        <p:spPr>
          <a:xfrm>
            <a:off x="2354155" y="8235280"/>
            <a:ext cx="10131425" cy="6188292"/>
          </a:xfrm>
        </p:spPr>
        <p:txBody>
          <a:bodyPr/>
          <a:lstStyle/>
          <a:p>
            <a:endParaRPr lang="en-US"/>
          </a:p>
        </p:txBody>
      </p:sp>
      <p:sp>
        <p:nvSpPr>
          <p:cNvPr id="3" name="Content Placeholder 2">
            <a:extLst>
              <a:ext uri="{FF2B5EF4-FFF2-40B4-BE49-F238E27FC236}">
                <a16:creationId xmlns:a16="http://schemas.microsoft.com/office/drawing/2014/main" id="{5ED59C94-8855-7E4E-B96A-1C4450AA992A}"/>
              </a:ext>
            </a:extLst>
          </p:cNvPr>
          <p:cNvSpPr>
            <a:spLocks noGrp="1"/>
          </p:cNvSpPr>
          <p:nvPr>
            <p:ph idx="1"/>
          </p:nvPr>
        </p:nvSpPr>
        <p:spPr>
          <a:xfrm>
            <a:off x="685801" y="1124069"/>
            <a:ext cx="11217491" cy="5277205"/>
          </a:xfrm>
        </p:spPr>
        <p:txBody>
          <a:bodyPr vert="horz"/>
          <a:lstStyle/>
          <a:p>
            <a:pPr marL="0" indent="0">
              <a:buNone/>
            </a:pPr>
            <a:r>
              <a:rPr lang="en-IN" baseline="30000"/>
              <a:t>                    </a:t>
            </a:r>
          </a:p>
          <a:p>
            <a:pPr marL="0" indent="0" algn="dist">
              <a:buNone/>
            </a:pPr>
            <a:r>
              <a:rPr lang="en-IN" baseline="30000"/>
              <a:t>																											</a:t>
            </a:r>
          </a:p>
        </p:txBody>
      </p:sp>
      <p:sp>
        <p:nvSpPr>
          <p:cNvPr id="5" name="Content Placeholder 2">
            <a:extLst>
              <a:ext uri="{FF2B5EF4-FFF2-40B4-BE49-F238E27FC236}">
                <a16:creationId xmlns:a16="http://schemas.microsoft.com/office/drawing/2014/main" id="{0EA4F402-E91B-7F4C-B5E5-A096909FB84E}"/>
              </a:ext>
            </a:extLst>
          </p:cNvPr>
          <p:cNvSpPr txBox="1">
            <a:spLocks/>
          </p:cNvSpPr>
          <p:nvPr/>
        </p:nvSpPr>
        <p:spPr>
          <a:xfrm>
            <a:off x="1443068" y="-1396211"/>
            <a:ext cx="10460224" cy="13607143"/>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IN" sz="3600"/>
              <a:t>               Emotional symptoms:</a:t>
            </a:r>
            <a:endParaRPr lang="en-IN" sz="3600" u="sng"/>
          </a:p>
          <a:p>
            <a:r>
              <a:rPr lang="en-IN" sz="3600"/>
              <a:t>Depression or general unhappiness</a:t>
            </a:r>
          </a:p>
          <a:p>
            <a:r>
              <a:rPr lang="en-IN" sz="3600"/>
              <a:t>Loneliness and isolation</a:t>
            </a:r>
          </a:p>
          <a:p>
            <a:r>
              <a:rPr lang="en-IN" sz="3600"/>
              <a:t>Other mental or emotional problems</a:t>
            </a:r>
          </a:p>
          <a:p>
            <a:pPr marL="0" indent="0">
              <a:buNone/>
            </a:pPr>
            <a:r>
              <a:rPr lang="en-IN" sz="3600" u="sng"/>
              <a:t>     Physical Symptoms:</a:t>
            </a:r>
          </a:p>
          <a:p>
            <a:r>
              <a:rPr lang="en-IN" sz="3600"/>
              <a:t>Eating more or lessSleeping too much or too little</a:t>
            </a:r>
          </a:p>
          <a:p>
            <a:r>
              <a:rPr lang="en-IN" sz="3600"/>
              <a:t>Neglecting Responsibility</a:t>
            </a:r>
          </a:p>
          <a:p>
            <a:r>
              <a:rPr lang="en-IN" sz="3600"/>
              <a:t>Using alcohol,or drugs to relax </a:t>
            </a:r>
          </a:p>
          <a:p>
            <a:r>
              <a:rPr lang="en-IN" sz="3600"/>
              <a:t>Nervous habbits (e.g. Nail biting, pacing)</a:t>
            </a:r>
          </a:p>
          <a:p>
            <a:pPr marL="0" indent="0">
              <a:buFont typeface="Arial"/>
              <a:buNone/>
            </a:pPr>
            <a:endParaRPr lang="en-IN"/>
          </a:p>
          <a:p>
            <a:pPr marL="0" indent="0">
              <a:buFont typeface="Arial"/>
              <a:buNone/>
            </a:pPr>
            <a:endParaRPr lang="en-IN"/>
          </a:p>
          <a:p>
            <a:pPr marL="0" indent="0">
              <a:buFont typeface="Arial"/>
              <a:buNone/>
            </a:pPr>
            <a:endParaRPr lang="en-IN"/>
          </a:p>
          <a:p>
            <a:pPr marL="0" indent="0">
              <a:buFont typeface="Arial"/>
              <a:buNone/>
            </a:pPr>
            <a:endParaRPr lang="en-IN"/>
          </a:p>
          <a:p>
            <a:pPr marL="0" indent="0">
              <a:buFont typeface="Arial"/>
              <a:buNone/>
            </a:pPr>
            <a:endParaRPr lang="en-IN"/>
          </a:p>
          <a:p>
            <a:pPr marL="0" indent="0">
              <a:buFont typeface="Arial"/>
              <a:buNone/>
            </a:pPr>
            <a:endParaRPr lang="en-IN"/>
          </a:p>
          <a:p>
            <a:pPr marL="0" indent="0">
              <a:buFont typeface="Arial"/>
              <a:buNone/>
            </a:pPr>
            <a:endParaRPr lang="en-IN"/>
          </a:p>
          <a:p>
            <a:pPr marL="0" indent="0">
              <a:buFont typeface="Arial"/>
              <a:buNone/>
            </a:pPr>
            <a:endParaRPr lang="en-IN"/>
          </a:p>
          <a:p>
            <a:pPr marL="0" indent="0">
              <a:buFont typeface="Arial"/>
              <a:buNone/>
            </a:pPr>
            <a:endParaRPr lang="en-IN"/>
          </a:p>
          <a:p>
            <a:pPr marL="0" indent="0">
              <a:buFont typeface="Arial"/>
              <a:buNone/>
            </a:pPr>
            <a:endParaRPr lang="en-IN"/>
          </a:p>
          <a:p>
            <a:pPr marL="0" indent="0">
              <a:buFont typeface="Arial"/>
              <a:buNone/>
            </a:pPr>
            <a:endParaRPr lang="en-US"/>
          </a:p>
        </p:txBody>
      </p:sp>
    </p:spTree>
    <p:extLst>
      <p:ext uri="{BB962C8B-B14F-4D97-AF65-F5344CB8AC3E}">
        <p14:creationId xmlns:p14="http://schemas.microsoft.com/office/powerpoint/2010/main" val="1184823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4520B-7974-164A-92EA-FE7E6E7B30EB}"/>
              </a:ext>
            </a:extLst>
          </p:cNvPr>
          <p:cNvSpPr>
            <a:spLocks noGrp="1"/>
          </p:cNvSpPr>
          <p:nvPr>
            <p:ph type="title"/>
          </p:nvPr>
        </p:nvSpPr>
        <p:spPr>
          <a:xfrm>
            <a:off x="3526026" y="-27687"/>
            <a:ext cx="7445021" cy="1204765"/>
          </a:xfrm>
        </p:spPr>
        <p:txBody>
          <a:bodyPr/>
          <a:lstStyle/>
          <a:p>
            <a:r>
              <a:rPr lang="en-IN"/>
              <a:t>Physiology of Stress</a:t>
            </a:r>
            <a:endParaRPr lang="en-US"/>
          </a:p>
        </p:txBody>
      </p:sp>
      <p:sp>
        <p:nvSpPr>
          <p:cNvPr id="3" name="Content Placeholder 2">
            <a:extLst>
              <a:ext uri="{FF2B5EF4-FFF2-40B4-BE49-F238E27FC236}">
                <a16:creationId xmlns:a16="http://schemas.microsoft.com/office/drawing/2014/main" id="{315C1D48-0076-D642-B710-68439B2BD64B}"/>
              </a:ext>
            </a:extLst>
          </p:cNvPr>
          <p:cNvSpPr>
            <a:spLocks noGrp="1"/>
          </p:cNvSpPr>
          <p:nvPr>
            <p:ph idx="1"/>
          </p:nvPr>
        </p:nvSpPr>
        <p:spPr>
          <a:xfrm>
            <a:off x="1005745" y="922919"/>
            <a:ext cx="9965302" cy="5122675"/>
          </a:xfrm>
        </p:spPr>
        <p:txBody>
          <a:bodyPr>
            <a:normAutofit/>
          </a:bodyPr>
          <a:lstStyle/>
          <a:p>
            <a:pPr marL="3600450" lvl="8" indent="0">
              <a:buNone/>
            </a:pPr>
            <a:r>
              <a:rPr lang="en-IN" sz="3400"/>
              <a:t>			</a:t>
            </a:r>
            <a:r>
              <a:rPr lang="en-IN" sz="1800" baseline="30000"/>
              <a:t>																										</a:t>
            </a:r>
          </a:p>
          <a:p>
            <a:pPr marL="0" indent="0">
              <a:buNone/>
            </a:pPr>
            <a:endParaRPr lang="en-IN" sz="4000"/>
          </a:p>
        </p:txBody>
      </p:sp>
      <p:sp>
        <p:nvSpPr>
          <p:cNvPr id="4" name="TextBox 3">
            <a:extLst>
              <a:ext uri="{FF2B5EF4-FFF2-40B4-BE49-F238E27FC236}">
                <a16:creationId xmlns:a16="http://schemas.microsoft.com/office/drawing/2014/main" id="{AEACD449-E88D-EF4B-A0BA-0A467BF3A06D}"/>
              </a:ext>
            </a:extLst>
          </p:cNvPr>
          <p:cNvSpPr txBox="1"/>
          <p:nvPr/>
        </p:nvSpPr>
        <p:spPr>
          <a:xfrm>
            <a:off x="1220954" y="992412"/>
            <a:ext cx="9965302" cy="6186309"/>
          </a:xfrm>
          <a:prstGeom prst="rect">
            <a:avLst/>
          </a:prstGeom>
          <a:noFill/>
        </p:spPr>
        <p:txBody>
          <a:bodyPr wrap="square" rtlCol="0">
            <a:spAutoFit/>
          </a:bodyPr>
          <a:lstStyle/>
          <a:p>
            <a:pPr algn="l"/>
            <a:r>
              <a:rPr lang="en-IN" sz="3600"/>
              <a:t>Stress is unique in the category of diseases. It has no biological carrier such as a germ or virus. Rather, it is the result of how our mind and body function and interact. It is psychosomatic in the true sense of the word- psyche means ‘mind’ and soma means ‘body’. It is the consequence of how we do not regulate, the mental and physical functioning of our being. It is the ‘ disease’ created by the abuse of our minds and bodies and can lead to totally different symptoms in different people. These may be as           contd.........  </a:t>
            </a:r>
          </a:p>
          <a:p>
            <a:pPr algn="l"/>
            <a:r>
              <a:rPr lang="en-IN" sz="3600"/>
              <a:t>                                                                                </a:t>
            </a:r>
            <a:endParaRPr lang="en-US" sz="3600"/>
          </a:p>
        </p:txBody>
      </p:sp>
    </p:spTree>
    <p:extLst>
      <p:ext uri="{BB962C8B-B14F-4D97-AF65-F5344CB8AC3E}">
        <p14:creationId xmlns:p14="http://schemas.microsoft.com/office/powerpoint/2010/main" val="906977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2EF32-E5EE-5F43-9851-A11FDDE09B6E}"/>
              </a:ext>
            </a:extLst>
          </p:cNvPr>
          <p:cNvSpPr>
            <a:spLocks noGrp="1"/>
          </p:cNvSpPr>
          <p:nvPr>
            <p:ph type="title"/>
          </p:nvPr>
        </p:nvSpPr>
        <p:spPr>
          <a:xfrm flipV="1">
            <a:off x="1194590" y="59161"/>
            <a:ext cx="10131425" cy="704257"/>
          </a:xfrm>
        </p:spPr>
        <p:txBody>
          <a:bodyPr/>
          <a:lstStyle/>
          <a:p>
            <a:endParaRPr lang="en-US"/>
          </a:p>
        </p:txBody>
      </p:sp>
      <p:sp>
        <p:nvSpPr>
          <p:cNvPr id="3" name="Content Placeholder 2">
            <a:extLst>
              <a:ext uri="{FF2B5EF4-FFF2-40B4-BE49-F238E27FC236}">
                <a16:creationId xmlns:a16="http://schemas.microsoft.com/office/drawing/2014/main" id="{168FC4F5-0D6C-A343-8451-62F3B5848592}"/>
              </a:ext>
            </a:extLst>
          </p:cNvPr>
          <p:cNvSpPr>
            <a:spLocks noGrp="1"/>
          </p:cNvSpPr>
          <p:nvPr>
            <p:ph idx="1"/>
          </p:nvPr>
        </p:nvSpPr>
        <p:spPr>
          <a:xfrm>
            <a:off x="816429" y="763418"/>
            <a:ext cx="11027702" cy="5756177"/>
          </a:xfrm>
        </p:spPr>
        <p:txBody>
          <a:bodyPr anchor="t">
            <a:normAutofit fontScale="92500" lnSpcReduction="20000"/>
          </a:bodyPr>
          <a:lstStyle/>
          <a:p>
            <a:pPr marL="0" indent="0">
              <a:buNone/>
            </a:pPr>
            <a:r>
              <a:rPr lang="en-IN" sz="3600"/>
              <a:t>Innocuous as temper tantrums or as destructive as a heart attack. Stress may express itself through alcoholism or depression. Though it’s symptoms are many, it’s causes often go unrecognised and untreated.                   </a:t>
            </a:r>
          </a:p>
          <a:p>
            <a:pPr marL="0" indent="0">
              <a:buNone/>
            </a:pPr>
            <a:r>
              <a:rPr lang="en-IN" sz="3600"/>
              <a:t>              In following lines we see that how our glands help us in stressful situations:</a:t>
            </a:r>
          </a:p>
          <a:p>
            <a:r>
              <a:rPr lang="en-IN" sz="3600" u="sng"/>
              <a:t>Hypothalamus: </a:t>
            </a:r>
            <a:r>
              <a:rPr lang="en-IN" sz="3600"/>
              <a:t>   during time of stress the hypothalamus a collection of nuclei that connects the brain and the endocrine system, signals the pituitary gland to produce a harmone which in turn signals the adrenal glands to increases the production of cortisol. An increase in cortisol can provide the energy required to deal with prolonged or extreme challenge.</a:t>
            </a:r>
            <a:endParaRPr lang="en-IN"/>
          </a:p>
          <a:p>
            <a:pPr marL="0" indent="0">
              <a:buNone/>
            </a:pPr>
            <a:endParaRPr lang="en-US"/>
          </a:p>
        </p:txBody>
      </p:sp>
    </p:spTree>
    <p:extLst>
      <p:ext uri="{BB962C8B-B14F-4D97-AF65-F5344CB8AC3E}">
        <p14:creationId xmlns:p14="http://schemas.microsoft.com/office/powerpoint/2010/main" val="1970924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50880-C57E-144B-93B7-CC4D0C8F2F71}"/>
              </a:ext>
            </a:extLst>
          </p:cNvPr>
          <p:cNvSpPr>
            <a:spLocks noGrp="1"/>
          </p:cNvSpPr>
          <p:nvPr>
            <p:ph type="title"/>
          </p:nvPr>
        </p:nvSpPr>
        <p:spPr>
          <a:xfrm>
            <a:off x="1703379" y="0"/>
            <a:ext cx="10131425" cy="840093"/>
          </a:xfrm>
        </p:spPr>
        <p:txBody>
          <a:bodyPr/>
          <a:lstStyle/>
          <a:p>
            <a:endParaRPr lang="en-US"/>
          </a:p>
        </p:txBody>
      </p:sp>
      <p:sp>
        <p:nvSpPr>
          <p:cNvPr id="3" name="Content Placeholder 2">
            <a:extLst>
              <a:ext uri="{FF2B5EF4-FFF2-40B4-BE49-F238E27FC236}">
                <a16:creationId xmlns:a16="http://schemas.microsoft.com/office/drawing/2014/main" id="{2369AFBF-B9A9-5C4D-A453-695B4A652B9B}"/>
              </a:ext>
            </a:extLst>
          </p:cNvPr>
          <p:cNvSpPr>
            <a:spLocks noGrp="1"/>
          </p:cNvSpPr>
          <p:nvPr>
            <p:ph idx="1"/>
          </p:nvPr>
        </p:nvSpPr>
        <p:spPr>
          <a:xfrm>
            <a:off x="485125" y="958416"/>
            <a:ext cx="11465496" cy="5525683"/>
          </a:xfrm>
        </p:spPr>
        <p:txBody>
          <a:bodyPr anchor="t">
            <a:normAutofit lnSpcReduction="10000"/>
          </a:bodyPr>
          <a:lstStyle/>
          <a:p>
            <a:pPr marL="57150" indent="0">
              <a:buNone/>
            </a:pPr>
            <a:r>
              <a:rPr lang="en-IN" sz="3200" u="sng"/>
              <a:t>Pituitary: </a:t>
            </a:r>
            <a:r>
              <a:rPr lang="en-IN" sz="3200"/>
              <a:t>  This gland known as a master gland. It produces many hormones that travel throughout the body. In production of many hormone  one hormone is known as.    </a:t>
            </a:r>
            <a:r>
              <a:rPr lang="en-IN" sz="3200" u="sng"/>
              <a:t>Adrenocorticotropin </a:t>
            </a:r>
            <a:r>
              <a:rPr lang="en-IN" sz="3200"/>
              <a:t>(ACTH):  ACTH stimulates the cortisol, a “stress hormone”. It helps maintain blood pressure and blood glucose( sugar) levels, and is produced in large amount when we are in stress. Too much ACTH will result in too much cortisol production; called Cushing’s disease. Low ACTH will result as: Adrenal Insufficiency.</a:t>
            </a:r>
            <a:endParaRPr lang="en-IN" sz="3200" u="sng"/>
          </a:p>
          <a:p>
            <a:pPr marL="514350" indent="-457200"/>
            <a:r>
              <a:rPr lang="en-IN" sz="3200" u="sng"/>
              <a:t>Adrenal Axis: </a:t>
            </a:r>
            <a:r>
              <a:rPr lang="en-IN" sz="3200"/>
              <a:t>  Also known as suprarenal glands. Adrenal gland produce hormone that help regulate your metabolism immune blood pressure response to stress and other essential functions.</a:t>
            </a:r>
          </a:p>
        </p:txBody>
      </p:sp>
    </p:spTree>
    <p:extLst>
      <p:ext uri="{BB962C8B-B14F-4D97-AF65-F5344CB8AC3E}">
        <p14:creationId xmlns:p14="http://schemas.microsoft.com/office/powerpoint/2010/main" val="2239924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Celestial</vt:lpstr>
      <vt:lpstr>Prepared by- dr.ashutosh Dwivedi assistant professor harishchandra P.g. college</vt:lpstr>
      <vt:lpstr>            Stress and physiology of stress and role of stress on immune system      </vt:lpstr>
      <vt:lpstr>What is Stress?</vt:lpstr>
      <vt:lpstr>PowerPoint Presentation</vt:lpstr>
      <vt:lpstr>Symptoms of stress</vt:lpstr>
      <vt:lpstr>PowerPoint Presentation</vt:lpstr>
      <vt:lpstr>Physiology of Stress</vt:lpstr>
      <vt:lpstr>PowerPoint Presentation</vt:lpstr>
      <vt:lpstr>PowerPoint Presentation</vt:lpstr>
      <vt:lpstr>           Role of stress on immune system</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Prepared by- dr.ashutosh Dwivedi assistant professor harishchandra P.g. college</dc:title>
  <dc:creator>anandpriya1993@gmail.com</dc:creator>
  <cp:lastModifiedBy>anandpriya1993@gmail.com</cp:lastModifiedBy>
  <cp:revision>6</cp:revision>
  <dcterms:created xsi:type="dcterms:W3CDTF">2020-04-24T11:20:46Z</dcterms:created>
  <dcterms:modified xsi:type="dcterms:W3CDTF">2020-04-24T13:59:46Z</dcterms:modified>
</cp:coreProperties>
</file>