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323439"/>
          </a:xfrm>
          <a:prstGeom prst="rect">
            <a:avLst/>
          </a:prstGeom>
          <a:noFill/>
        </p:spPr>
        <p:txBody>
          <a:bodyPr wrap="square" rtlCol="0">
            <a:sp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Suits in particular Case</a:t>
            </a:r>
          </a:p>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                 Part-</a:t>
            </a:r>
            <a:r>
              <a:rPr lang="en-US"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iI</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i="1" dirty="0" smtClean="0">
                <a:effectLst>
                  <a:outerShdw blurRad="38100" dist="38100" dir="2700000" algn="tl">
                    <a:srgbClr val="000000">
                      <a:alpha val="43137"/>
                    </a:srgbClr>
                  </a:outerShdw>
                </a:effectLst>
              </a:rPr>
              <a:t>If no Reason to Reject</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t>Court shall fix a day for receiving evidence and for hearing.</a:t>
            </a:r>
          </a:p>
          <a:p>
            <a:r>
              <a:rPr lang="en-US" dirty="0" smtClean="0"/>
              <a:t>For this purpose at least ten day's clear notice to the opposite party and the Government pleader.</a:t>
            </a:r>
          </a:p>
          <a:p>
            <a:r>
              <a:rPr lang="en-US" dirty="0" smtClean="0"/>
              <a:t>Court shall examine the witnesses on matters specified in clause (b), clause (c) and clause (e) of rule 5 and of the applicant or his agent on any matter in rule 5. </a:t>
            </a:r>
          </a:p>
          <a:p>
            <a:r>
              <a:rPr lang="en-US" dirty="0" smtClean="0"/>
              <a:t>After hearing and examination the court either allow or refuse to allow the applicant to sue as an indigent person.</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i="1" dirty="0" smtClean="0">
                <a:effectLst>
                  <a:outerShdw blurRad="38100" dist="38100" dir="2700000" algn="tl">
                    <a:srgbClr val="000000">
                      <a:alpha val="43137"/>
                    </a:srgbClr>
                  </a:outerShdw>
                </a:effectLst>
              </a:rPr>
              <a:t>On Admission of Application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style>
          <a:lnRef idx="2">
            <a:schemeClr val="dk1"/>
          </a:lnRef>
          <a:fillRef idx="1">
            <a:schemeClr val="lt1"/>
          </a:fillRef>
          <a:effectRef idx="0">
            <a:schemeClr val="dk1"/>
          </a:effectRef>
          <a:fontRef idx="minor">
            <a:schemeClr val="dk1"/>
          </a:fontRef>
        </p:style>
        <p:txBody>
          <a:bodyPr>
            <a:noAutofit/>
          </a:bodyPr>
          <a:lstStyle/>
          <a:p>
            <a:r>
              <a:rPr lang="en-US" sz="2000" dirty="0" smtClean="0"/>
              <a:t>Application shall be numbered and registered, and shall be deemed the plaint in the suit.</a:t>
            </a:r>
          </a:p>
          <a:p>
            <a:r>
              <a:rPr lang="en-US" sz="2000" dirty="0" smtClean="0"/>
              <a:t>And, all proceeding of suit shall apply except court-fee or fees payable for service of process in respect of any petition, appointment of a pleader or other proceeding connected with the suit.</a:t>
            </a:r>
          </a:p>
          <a:p>
            <a:r>
              <a:rPr lang="en-US" sz="2000" dirty="0" smtClean="0"/>
              <a:t>Where a person, who is permitted to sue as an indigent person, is not represented by a pleader, the Court may, if the circumstances of the case so require, assign a pleader to him. R.9A</a:t>
            </a:r>
          </a:p>
          <a:p>
            <a:r>
              <a:rPr lang="en-US" sz="2000" dirty="0" smtClean="0"/>
              <a:t>Central or State Government may make such supplementary provisions as it thinks fit for providing free legal services to those who have been permitted to sue as indigent persons. R.18</a:t>
            </a:r>
          </a:p>
          <a:p>
            <a:r>
              <a:rPr lang="en-US" sz="2000" dirty="0" smtClean="0"/>
              <a:t>Any defendant, who desire to plead a set-off or counter-claim, may be allowed to set up such claim as an indigent person. R.17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i="1" dirty="0" smtClean="0">
                <a:effectLst>
                  <a:outerShdw blurRad="38100" dist="38100" dir="2700000" algn="tl">
                    <a:srgbClr val="000000">
                      <a:alpha val="43137"/>
                    </a:srgbClr>
                  </a:outerShdw>
                </a:effectLst>
              </a:rPr>
              <a:t>Realization of court-fees</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t>Where the indigent person succeeds in a suit the State Government can recover court-fees from the party as per the direction in the decree and it will be the first charge on the subject matter of the suit.</a:t>
            </a:r>
          </a:p>
          <a:p>
            <a:r>
              <a:rPr lang="en-US" dirty="0" smtClean="0"/>
              <a:t>Where an indigent person fail in the suit the court-fees shall be paid by him.</a:t>
            </a:r>
          </a:p>
          <a:p>
            <a:r>
              <a:rPr lang="en-US" dirty="0" smtClean="0"/>
              <a:t>Where the suit abates on account of the death of a plaintiff, such court fees would be recovered from the estate of the deceased plaintiff.</a:t>
            </a:r>
          </a:p>
          <a:p>
            <a:r>
              <a:rPr lang="en-US" dirty="0" smtClean="0"/>
              <a:t>In all the above cases the State Government deemed a party and such Government may apply for payment of court-fees. R.12-13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i="1" dirty="0" smtClean="0">
                <a:effectLst>
                  <a:outerShdw blurRad="38100" dist="38100" dir="2700000" algn="tl">
                    <a:srgbClr val="000000">
                      <a:alpha val="43137"/>
                    </a:srgbClr>
                  </a:outerShdw>
                </a:effectLst>
              </a:rPr>
              <a:t>Revocation of Permission</a:t>
            </a:r>
            <a:br>
              <a:rPr lang="en-US" i="1" dirty="0" smtClean="0">
                <a:effectLst>
                  <a:outerShdw blurRad="38100" dist="38100" dir="2700000" algn="tl">
                    <a:srgbClr val="000000">
                      <a:alpha val="43137"/>
                    </a:srgbClr>
                  </a:outerShdw>
                </a:effectLst>
              </a:rPr>
            </a:br>
            <a:r>
              <a:rPr lang="en-US" i="1" dirty="0" smtClean="0">
                <a:effectLst>
                  <a:outerShdw blurRad="38100" dist="38100" dir="2700000" algn="tl">
                    <a:srgbClr val="000000">
                      <a:alpha val="43137"/>
                    </a:srgbClr>
                  </a:outerShdw>
                </a:effectLst>
              </a:rPr>
              <a:t>Rule 9</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419100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buNone/>
            </a:pPr>
            <a:r>
              <a:rPr lang="en-US" dirty="0" smtClean="0"/>
              <a:t>The Court may revoke his permission, on the application of the defendant, or of the Government pleader-</a:t>
            </a:r>
          </a:p>
          <a:p>
            <a:pPr marL="514350" indent="-514350">
              <a:buAutoNum type="alphaLcParenBoth"/>
            </a:pPr>
            <a:r>
              <a:rPr lang="en-US" dirty="0" smtClean="0"/>
              <a:t>if he is guilty of vexatious or improper conduct in the course of the suit;</a:t>
            </a:r>
          </a:p>
          <a:p>
            <a:pPr marL="514350" indent="-514350">
              <a:buAutoNum type="alphaLcParenBoth"/>
            </a:pPr>
            <a:r>
              <a:rPr lang="en-US" dirty="0" smtClean="0"/>
              <a:t>if it appears that his means are such that he ought not to continue to sue as an indigent person; or</a:t>
            </a:r>
          </a:p>
          <a:p>
            <a:pPr marL="514350" indent="-514350">
              <a:buAutoNum type="alphaLcParenBoth"/>
            </a:pPr>
            <a:r>
              <a:rPr lang="en-US" dirty="0" smtClean="0"/>
              <a:t>if he has entered into any agreement with reference to the subject-matter of the suit under which any other person has obtained an interested in such subject-matter.</a:t>
            </a:r>
          </a:p>
          <a:p>
            <a:pPr marL="914400" lvl="1" indent="-514350">
              <a:buFont typeface="Wingdings" pitchFamily="2" charset="2"/>
              <a:buChar char="q"/>
            </a:pPr>
            <a:r>
              <a:rPr lang="en-US" dirty="0" smtClean="0">
                <a:latin typeface="Aharoni" pitchFamily="2" charset="-79"/>
                <a:cs typeface="Aharoni" pitchFamily="2" charset="-79"/>
              </a:rPr>
              <a:t>For this purpose seven day written notice to plaintiff is necessary.</a:t>
            </a:r>
            <a:endParaRPr lang="en-US" dirty="0">
              <a:latin typeface="Aharoni" pitchFamily="2" charset="-79"/>
              <a:cs typeface="Aharoni" pitchFamily="2" charset="-79"/>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i="1" dirty="0" smtClean="0">
                <a:effectLst>
                  <a:outerShdw blurRad="38100" dist="38100" dir="2700000" algn="tl">
                    <a:srgbClr val="000000">
                      <a:alpha val="43137"/>
                    </a:srgbClr>
                  </a:outerShdw>
                </a:effectLst>
              </a:rPr>
              <a:t>Effect of rejection </a:t>
            </a:r>
            <a:r>
              <a:rPr lang="en-US" i="1" dirty="0" smtClean="0">
                <a:effectLst>
                  <a:outerShdw blurRad="38100" dist="38100" dir="2700000" algn="tl">
                    <a:srgbClr val="000000">
                      <a:alpha val="43137"/>
                    </a:srgbClr>
                  </a:outerShdw>
                </a:effectLst>
              </a:rPr>
              <a:t>of application to sue as indigent person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4876800"/>
          </a:xfrm>
        </p:spPr>
        <p:style>
          <a:lnRef idx="2">
            <a:schemeClr val="dk1"/>
          </a:lnRef>
          <a:fillRef idx="1">
            <a:schemeClr val="lt1"/>
          </a:fillRef>
          <a:effectRef idx="0">
            <a:schemeClr val="dk1"/>
          </a:effectRef>
          <a:fontRef idx="minor">
            <a:schemeClr val="dk1"/>
          </a:fontRef>
        </p:style>
        <p:txBody>
          <a:bodyPr>
            <a:noAutofit/>
          </a:bodyPr>
          <a:lstStyle/>
          <a:p>
            <a:pPr algn="ctr">
              <a:buFont typeface="Wingdings" pitchFamily="2" charset="2"/>
              <a:buChar char="q"/>
            </a:pPr>
            <a:r>
              <a:rPr lang="en-US" sz="2400" dirty="0" smtClean="0"/>
              <a:t>Such rejection shall </a:t>
            </a:r>
            <a:r>
              <a:rPr lang="en-US" sz="2400" dirty="0" smtClean="0"/>
              <a:t>be a bar to any </a:t>
            </a:r>
            <a:r>
              <a:rPr lang="en-US" sz="2400" dirty="0" smtClean="0"/>
              <a:t>subsequent application </a:t>
            </a:r>
            <a:r>
              <a:rPr lang="en-US" sz="2400" dirty="0" smtClean="0"/>
              <a:t>of the like nature by him in respect of the same right to </a:t>
            </a:r>
            <a:r>
              <a:rPr lang="en-US" sz="2400" dirty="0" smtClean="0"/>
              <a:t>sue.</a:t>
            </a:r>
          </a:p>
          <a:p>
            <a:pPr algn="ctr">
              <a:buNone/>
            </a:pPr>
            <a:r>
              <a:rPr lang="en-US" sz="2400" dirty="0" smtClean="0"/>
              <a:t>But </a:t>
            </a:r>
          </a:p>
          <a:p>
            <a:pPr algn="ctr">
              <a:buNone/>
            </a:pPr>
            <a:r>
              <a:rPr lang="en-US" sz="2400" dirty="0" smtClean="0"/>
              <a:t>The </a:t>
            </a:r>
            <a:r>
              <a:rPr lang="en-US" sz="2400" dirty="0" smtClean="0"/>
              <a:t>applicant shall be at liberty to institute a suit in the ordinary </a:t>
            </a:r>
            <a:r>
              <a:rPr lang="en-US" sz="2400" dirty="0" smtClean="0"/>
              <a:t>manner.</a:t>
            </a:r>
          </a:p>
          <a:p>
            <a:pPr algn="ctr">
              <a:buNone/>
            </a:pPr>
            <a:r>
              <a:rPr lang="en-US" sz="2400" dirty="0" smtClean="0"/>
              <a:t>Provided</a:t>
            </a:r>
          </a:p>
          <a:p>
            <a:pPr algn="ctr">
              <a:buNone/>
            </a:pPr>
            <a:r>
              <a:rPr lang="en-US" sz="2400" dirty="0" smtClean="0"/>
              <a:t>He shall pay the </a:t>
            </a:r>
            <a:r>
              <a:rPr lang="en-US" sz="2400" dirty="0" smtClean="0"/>
              <a:t>costs </a:t>
            </a:r>
            <a:r>
              <a:rPr lang="en-US" sz="2400" dirty="0" smtClean="0"/>
              <a:t>incurred by the State Government and by the opposite party in opposing his application for leave to sue as an indigent </a:t>
            </a:r>
            <a:r>
              <a:rPr lang="en-US" sz="2400" dirty="0" smtClean="0"/>
              <a:t>person.</a:t>
            </a:r>
          </a:p>
          <a:p>
            <a:pPr algn="ctr">
              <a:buNone/>
            </a:pPr>
            <a:r>
              <a:rPr lang="en-US" sz="2400" dirty="0" smtClean="0"/>
              <a:t>The court may grant time to the applicant to pay the court fees.</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i="1" dirty="0" smtClean="0">
                <a:latin typeface="Aharoni" pitchFamily="2" charset="-79"/>
                <a:cs typeface="Aharoni" pitchFamily="2" charset="-79"/>
              </a:rPr>
              <a:t>Suits in particular Case</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pPr>
              <a:buNone/>
            </a:pPr>
            <a:r>
              <a:rPr lang="en-US" dirty="0" smtClean="0"/>
              <a:t>Under CPC a suit-</a:t>
            </a:r>
          </a:p>
          <a:p>
            <a:pPr>
              <a:buFont typeface="Wingdings" pitchFamily="2" charset="2"/>
              <a:buChar char="q"/>
            </a:pPr>
            <a:r>
              <a:rPr lang="en-US" dirty="0" smtClean="0"/>
              <a:t>By or against government[S.79-82+O.27], </a:t>
            </a:r>
          </a:p>
          <a:p>
            <a:pPr>
              <a:buFont typeface="Wingdings" pitchFamily="2" charset="2"/>
              <a:buChar char="q"/>
            </a:pPr>
            <a:r>
              <a:rPr lang="en-US" dirty="0" smtClean="0"/>
              <a:t>By or against firm[O.30],</a:t>
            </a:r>
          </a:p>
          <a:p>
            <a:pPr>
              <a:buFont typeface="Wingdings" pitchFamily="2" charset="2"/>
              <a:buChar char="q"/>
            </a:pPr>
            <a:r>
              <a:rPr lang="en-US" dirty="0" smtClean="0"/>
              <a:t>Suit in forma </a:t>
            </a:r>
            <a:r>
              <a:rPr lang="en-US" dirty="0" err="1" smtClean="0"/>
              <a:t>pauperis</a:t>
            </a:r>
            <a:r>
              <a:rPr lang="en-US" dirty="0" smtClean="0"/>
              <a:t> or suit by indigent person [O.33+44], </a:t>
            </a:r>
          </a:p>
          <a:p>
            <a:pPr>
              <a:buFont typeface="Wingdings" pitchFamily="2" charset="2"/>
              <a:buChar char="q"/>
            </a:pPr>
            <a:r>
              <a:rPr lang="en-US" dirty="0" smtClean="0"/>
              <a:t>Inter pleader suit[S.88+O.35]</a:t>
            </a:r>
            <a:br>
              <a:rPr lang="en-US" dirty="0" smtClean="0"/>
            </a:b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22812" y="381000"/>
            <a:ext cx="4040188" cy="9906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smtClean="0"/>
              <a:t>      </a:t>
            </a:r>
            <a:r>
              <a:rPr lang="en-US" sz="2800" i="1" dirty="0" smtClean="0">
                <a:latin typeface="Aharoni" pitchFamily="2" charset="-79"/>
                <a:cs typeface="Aharoni" pitchFamily="2" charset="-79"/>
              </a:rPr>
              <a:t>Suits in particular Case Or Special Suits</a:t>
            </a:r>
          </a:p>
        </p:txBody>
      </p:sp>
      <p:sp>
        <p:nvSpPr>
          <p:cNvPr id="4" name="Content Placeholder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r>
              <a:rPr lang="en-US" dirty="0" smtClean="0"/>
              <a:t>Every suit shall be instituted by the presentation of a plaint.</a:t>
            </a:r>
          </a:p>
          <a:p>
            <a:r>
              <a:rPr lang="en-US" dirty="0" smtClean="0"/>
              <a:t>Generally natural person</a:t>
            </a:r>
          </a:p>
          <a:p>
            <a:r>
              <a:rPr lang="en-US" dirty="0" smtClean="0"/>
              <a:t>Plaintiff must be major </a:t>
            </a:r>
          </a:p>
          <a:p>
            <a:r>
              <a:rPr lang="en-US" dirty="0" smtClean="0"/>
              <a:t>Generally dispute between plaintiff and defendant </a:t>
            </a:r>
            <a:endParaRPr lang="en-US" dirty="0"/>
          </a:p>
        </p:txBody>
      </p:sp>
      <p:sp>
        <p:nvSpPr>
          <p:cNvPr id="5" name="Text Placeholder 4"/>
          <p:cNvSpPr>
            <a:spLocks noGrp="1"/>
          </p:cNvSpPr>
          <p:nvPr>
            <p:ph type="body" sz="quarter" idx="3"/>
          </p:nvPr>
        </p:nvSpPr>
        <p:spPr>
          <a:xfrm>
            <a:off x="377825" y="457200"/>
            <a:ext cx="4041775" cy="6397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a:t>
            </a:r>
            <a:r>
              <a:rPr lang="en-US" sz="2800" dirty="0" smtClean="0"/>
              <a:t>  </a:t>
            </a:r>
            <a:r>
              <a:rPr lang="en-US" sz="2800" i="1" dirty="0" smtClean="0">
                <a:latin typeface="Aharoni" pitchFamily="2" charset="-79"/>
                <a:cs typeface="Aharoni" pitchFamily="2" charset="-79"/>
              </a:rPr>
              <a:t>Suit in General</a:t>
            </a:r>
            <a:r>
              <a:rPr lang="en-US" i="1" dirty="0" smtClean="0">
                <a:latin typeface="Aharoni" pitchFamily="2" charset="-79"/>
                <a:cs typeface="Aharoni" pitchFamily="2" charset="-79"/>
              </a:rPr>
              <a:t> </a:t>
            </a:r>
            <a:endParaRPr lang="en-US" i="1" dirty="0">
              <a:latin typeface="Aharoni" pitchFamily="2" charset="-79"/>
              <a:cs typeface="Aharoni" pitchFamily="2" charset="-79"/>
            </a:endParaRPr>
          </a:p>
        </p:txBody>
      </p:sp>
      <p:sp>
        <p:nvSpPr>
          <p:cNvPr id="6" name="Content Placeholder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dirty="0" smtClean="0"/>
              <a:t>In Special suit  there may be application, notice or agreement</a:t>
            </a:r>
          </a:p>
          <a:p>
            <a:r>
              <a:rPr lang="en-US" dirty="0" smtClean="0"/>
              <a:t>Natural person or artificial person</a:t>
            </a:r>
          </a:p>
          <a:p>
            <a:r>
              <a:rPr lang="en-US" dirty="0" smtClean="0"/>
              <a:t>Minor may institute a suit in his name through guardian or next friend</a:t>
            </a:r>
          </a:p>
          <a:p>
            <a:r>
              <a:rPr lang="en-US" dirty="0" smtClean="0"/>
              <a:t>Real dispute may between defendants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i="1" dirty="0" smtClean="0">
                <a:effectLst>
                  <a:outerShdw blurRad="38100" dist="38100" dir="2700000" algn="tl">
                    <a:srgbClr val="000000">
                      <a:alpha val="43137"/>
                    </a:srgbClr>
                  </a:outerShdw>
                </a:effectLst>
              </a:rPr>
              <a:t>Suit in forma </a:t>
            </a:r>
            <a:r>
              <a:rPr lang="en-US" i="1" dirty="0" err="1" smtClean="0">
                <a:effectLst>
                  <a:outerShdw blurRad="38100" dist="38100" dir="2700000" algn="tl">
                    <a:srgbClr val="000000">
                      <a:alpha val="43137"/>
                    </a:srgbClr>
                  </a:outerShdw>
                </a:effectLst>
              </a:rPr>
              <a:t>pauperis</a:t>
            </a:r>
            <a:r>
              <a:rPr lang="en-US" i="1" dirty="0" smtClean="0">
                <a:effectLst>
                  <a:outerShdw blurRad="38100" dist="38100" dir="2700000" algn="tl">
                    <a:srgbClr val="000000">
                      <a:alpha val="43137"/>
                    </a:srgbClr>
                  </a:outerShdw>
                </a:effectLst>
              </a:rPr>
              <a:t> or suit by indigent person [O.33+44], </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smtClean="0"/>
              <a:t>Suit by paupers- Suit by a Person who received public charity. </a:t>
            </a:r>
          </a:p>
          <a:p>
            <a:r>
              <a:rPr lang="en-US" dirty="0" smtClean="0"/>
              <a:t>Suit by indigent- Suit by a poor person without fee.</a:t>
            </a:r>
          </a:p>
          <a:p>
            <a:pPr algn="ctr">
              <a:buFont typeface="Wingdings" pitchFamily="2" charset="2"/>
              <a:buChar char="q"/>
            </a:pPr>
            <a:r>
              <a:rPr lang="en-US" dirty="0" smtClean="0"/>
              <a:t>	The word indigent had been substituted for </a:t>
            </a:r>
            <a:r>
              <a:rPr lang="en-US" i="1" dirty="0" smtClean="0"/>
              <a:t>pauper </a:t>
            </a:r>
            <a:r>
              <a:rPr lang="en-US" dirty="0" smtClean="0"/>
              <a:t>in 1976. According to Law Commission </a:t>
            </a:r>
            <a:r>
              <a:rPr lang="en-US" i="1" dirty="0" smtClean="0"/>
              <a:t>pauper </a:t>
            </a:r>
            <a:r>
              <a:rPr lang="en-US" dirty="0" smtClean="0"/>
              <a:t>word is not in harmony with modern attitude.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i="1" dirty="0" smtClean="0">
                <a:effectLst>
                  <a:outerShdw blurRad="38100" dist="38100" dir="2700000" algn="tl">
                    <a:srgbClr val="000000">
                      <a:alpha val="43137"/>
                    </a:srgbClr>
                  </a:outerShdw>
                </a:effectLst>
              </a:rPr>
              <a:t>Who is an indigent person?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r>
              <a:rPr lang="en-US" dirty="0" smtClean="0"/>
              <a:t>A person is an indigent person,—</a:t>
            </a:r>
          </a:p>
          <a:p>
            <a:pPr lvl="2">
              <a:buFont typeface="Wingdings" pitchFamily="2" charset="2"/>
              <a:buChar char="q"/>
            </a:pPr>
            <a:r>
              <a:rPr lang="en-US" dirty="0" smtClean="0"/>
              <a:t>If he is not possessed of sufficient means to enable him to pay the fee prescribed by law for the plaint in such suit, or</a:t>
            </a:r>
          </a:p>
          <a:p>
            <a:pPr lvl="2">
              <a:buFont typeface="Wingdings" pitchFamily="2" charset="2"/>
              <a:buChar char="q"/>
            </a:pPr>
            <a:r>
              <a:rPr lang="en-US" dirty="0" smtClean="0"/>
              <a:t>where no such fee is prescribed, if he is not entitled to property worth one thousand rupees.</a:t>
            </a:r>
          </a:p>
          <a:p>
            <a:r>
              <a:rPr lang="en-US" dirty="0" smtClean="0"/>
              <a:t>In both cases the property exempt from attachment in execution of a decree, and the subject-matter of the suit should be excluded.</a:t>
            </a:r>
          </a:p>
          <a:p>
            <a:r>
              <a:rPr lang="en-US" dirty="0" smtClean="0"/>
              <a:t>Property acquired during the suit shall be taken into account.</a:t>
            </a:r>
          </a:p>
          <a:p>
            <a:r>
              <a:rPr lang="en-US" dirty="0" smtClean="0"/>
              <a:t>Where the plaintiff sues in a representative capacity, the question whether he is an indigent person shall be determined with reference to the means possessed by him in such capacity.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i="1" dirty="0" smtClean="0">
                <a:effectLst>
                  <a:outerShdw blurRad="38100" dist="38100" dir="2700000" algn="tl">
                    <a:srgbClr val="000000">
                      <a:alpha val="43137"/>
                    </a:srgbClr>
                  </a:outerShdw>
                </a:effectLst>
              </a:rPr>
              <a:t>Content of application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None/>
            </a:pPr>
            <a:r>
              <a:rPr lang="en-US" dirty="0" smtClean="0"/>
              <a:t>Every application for permission to sue as an indigent person shall contain- Rule 2</a:t>
            </a:r>
          </a:p>
          <a:p>
            <a:pPr lvl="1">
              <a:buFont typeface="Wingdings" pitchFamily="2" charset="2"/>
              <a:buChar char="q"/>
            </a:pPr>
            <a:r>
              <a:rPr lang="en-US" dirty="0" smtClean="0"/>
              <a:t>the particulars required in regard to plaints in suits: </a:t>
            </a:r>
          </a:p>
          <a:p>
            <a:pPr lvl="1">
              <a:buFont typeface="Wingdings" pitchFamily="2" charset="2"/>
              <a:buChar char="q"/>
            </a:pPr>
            <a:r>
              <a:rPr lang="en-US" dirty="0" smtClean="0"/>
              <a:t>a schedule of any movable or immovable property belonging to the applicant, with the estimated value thereof, shall be annexed thereto; and</a:t>
            </a:r>
          </a:p>
          <a:p>
            <a:pPr lvl="1">
              <a:buFont typeface="Wingdings" pitchFamily="2" charset="2"/>
              <a:buChar char="q"/>
            </a:pPr>
            <a:r>
              <a:rPr lang="en-US" dirty="0" smtClean="0"/>
              <a:t>it shall be signed and verified in the manner prescribed for the signing and verification of pleadings.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i="1" dirty="0" smtClean="0">
                <a:effectLst>
                  <a:outerShdw blurRad="38100" dist="38100" dir="2700000" algn="tl">
                    <a:srgbClr val="000000">
                      <a:alpha val="43137"/>
                    </a:srgbClr>
                  </a:outerShdw>
                </a:effectLst>
              </a:rPr>
              <a:t>Presentation of Application Rule-3</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t>The application shall be presented to the Court by the applicant in person; or</a:t>
            </a:r>
          </a:p>
          <a:p>
            <a:r>
              <a:rPr lang="en-US" dirty="0" smtClean="0"/>
              <a:t>If he is exempted from appearing in Court, by an authorized agent who can answer all material questions relating to the application, and who may be examined in the same manner as the party represented by him might have been examined had such party attended in person.</a:t>
            </a:r>
          </a:p>
          <a:p>
            <a:pPr>
              <a:buFont typeface="Wingdings" pitchFamily="2" charset="2"/>
              <a:buChar char="q"/>
            </a:pPr>
            <a:r>
              <a:rPr lang="en-US" dirty="0" smtClean="0"/>
              <a:t>Provided that, where there are more plaintiffs than one, it shall be sufficient if the application is</a:t>
            </a:r>
            <a:br>
              <a:rPr lang="en-US" dirty="0" smtClean="0"/>
            </a:br>
            <a:r>
              <a:rPr lang="en-US" dirty="0" smtClean="0"/>
              <a:t>presented by one of the plaintiffs.</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i="1" dirty="0" smtClean="0">
                <a:effectLst>
                  <a:outerShdw blurRad="38100" dist="38100" dir="2700000" algn="tl">
                    <a:srgbClr val="000000">
                      <a:alpha val="43137"/>
                    </a:srgbClr>
                  </a:outerShdw>
                </a:effectLst>
              </a:rPr>
              <a:t>Procedure on receiving the Application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1523999"/>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Inquiry into the means of an indigent person in the first instance</a:t>
            </a:r>
          </a:p>
          <a:p>
            <a:r>
              <a:rPr lang="en-US" dirty="0" smtClean="0"/>
              <a:t>Examine the applicant, or his agent when the applicant is allowed to appear by agent, regarding the merits of the claim and the property of the applicant.</a:t>
            </a:r>
            <a:endParaRPr lang="en-US" dirty="0"/>
          </a:p>
        </p:txBody>
      </p:sp>
      <p:sp>
        <p:nvSpPr>
          <p:cNvPr id="4" name="Left Brace 3"/>
          <p:cNvSpPr/>
          <p:nvPr/>
        </p:nvSpPr>
        <p:spPr>
          <a:xfrm rot="5400000">
            <a:off x="3848100" y="1485900"/>
            <a:ext cx="685800" cy="39624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 name="TextBox 4"/>
          <p:cNvSpPr txBox="1"/>
          <p:nvPr/>
        </p:nvSpPr>
        <p:spPr>
          <a:xfrm>
            <a:off x="914426" y="3810000"/>
            <a:ext cx="2590774" cy="369332"/>
          </a:xfrm>
          <a:prstGeom prst="rect">
            <a:avLst/>
          </a:prstGeom>
          <a:noFill/>
        </p:spPr>
        <p:txBody>
          <a:bodyPr wrap="none" rtlCol="0">
            <a:spAutoFit/>
          </a:bodyPr>
          <a:lstStyle/>
          <a:p>
            <a:r>
              <a:rPr lang="en-US" dirty="0" smtClean="0"/>
              <a:t>Rejection of application</a:t>
            </a:r>
            <a:endParaRPr lang="en-US" dirty="0"/>
          </a:p>
        </p:txBody>
      </p:sp>
      <p:sp>
        <p:nvSpPr>
          <p:cNvPr id="6" name="TextBox 5"/>
          <p:cNvSpPr txBox="1"/>
          <p:nvPr/>
        </p:nvSpPr>
        <p:spPr>
          <a:xfrm>
            <a:off x="5105400" y="3733800"/>
            <a:ext cx="2100255" cy="369332"/>
          </a:xfrm>
          <a:prstGeom prst="rect">
            <a:avLst/>
          </a:prstGeom>
          <a:noFill/>
        </p:spPr>
        <p:txBody>
          <a:bodyPr wrap="none" rtlCol="0">
            <a:spAutoFit/>
          </a:bodyPr>
          <a:lstStyle/>
          <a:p>
            <a:r>
              <a:rPr lang="en-US" dirty="0" smtClean="0"/>
              <a:t>No reason to reject</a:t>
            </a:r>
            <a:endParaRPr lang="en-US" dirty="0"/>
          </a:p>
        </p:txBody>
      </p:sp>
      <p:cxnSp>
        <p:nvCxnSpPr>
          <p:cNvPr id="8" name="Straight Arrow Connector 7"/>
          <p:cNvCxnSpPr>
            <a:stCxn id="6" idx="2"/>
          </p:cNvCxnSpPr>
          <p:nvPr/>
        </p:nvCxnSpPr>
        <p:spPr>
          <a:xfrm rot="16200000" flipH="1">
            <a:off x="5967530" y="4291130"/>
            <a:ext cx="392668" cy="166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4419600" y="4419600"/>
            <a:ext cx="3443571" cy="369332"/>
          </a:xfrm>
          <a:prstGeom prst="rect">
            <a:avLst/>
          </a:prstGeom>
          <a:noFill/>
        </p:spPr>
        <p:txBody>
          <a:bodyPr wrap="none" rtlCol="0">
            <a:spAutoFit/>
          </a:bodyPr>
          <a:lstStyle/>
          <a:p>
            <a:r>
              <a:rPr lang="en-US" dirty="0" smtClean="0"/>
              <a:t>Receiving evidence and hearing</a:t>
            </a:r>
            <a:endParaRPr lang="en-US" dirty="0"/>
          </a:p>
        </p:txBody>
      </p:sp>
      <p:sp>
        <p:nvSpPr>
          <p:cNvPr id="16" name="TextBox 15"/>
          <p:cNvSpPr txBox="1"/>
          <p:nvPr/>
        </p:nvSpPr>
        <p:spPr>
          <a:xfrm>
            <a:off x="3032970" y="5334000"/>
            <a:ext cx="2834430" cy="369332"/>
          </a:xfrm>
          <a:prstGeom prst="rect">
            <a:avLst/>
          </a:prstGeom>
          <a:noFill/>
        </p:spPr>
        <p:txBody>
          <a:bodyPr wrap="none" rtlCol="0">
            <a:spAutoFit/>
          </a:bodyPr>
          <a:lstStyle/>
          <a:p>
            <a:r>
              <a:rPr lang="en-US" dirty="0" smtClean="0"/>
              <a:t>Admission of Application</a:t>
            </a:r>
            <a:endParaRPr lang="en-US" dirty="0"/>
          </a:p>
        </p:txBody>
      </p:sp>
      <p:sp>
        <p:nvSpPr>
          <p:cNvPr id="17" name="TextBox 16"/>
          <p:cNvSpPr txBox="1"/>
          <p:nvPr/>
        </p:nvSpPr>
        <p:spPr>
          <a:xfrm>
            <a:off x="7010400" y="5257800"/>
            <a:ext cx="1832553" cy="646331"/>
          </a:xfrm>
          <a:prstGeom prst="rect">
            <a:avLst/>
          </a:prstGeom>
          <a:noFill/>
        </p:spPr>
        <p:txBody>
          <a:bodyPr wrap="none" rtlCol="0">
            <a:spAutoFit/>
          </a:bodyPr>
          <a:lstStyle/>
          <a:p>
            <a:r>
              <a:rPr lang="en-US" dirty="0" smtClean="0"/>
              <a:t>Refusal to allow</a:t>
            </a:r>
          </a:p>
          <a:p>
            <a:r>
              <a:rPr lang="en-US" dirty="0" smtClean="0"/>
              <a:t>       R.15-15A</a:t>
            </a:r>
            <a:endParaRPr lang="en-US" dirty="0"/>
          </a:p>
        </p:txBody>
      </p:sp>
      <p:sp>
        <p:nvSpPr>
          <p:cNvPr id="18" name="Right Brace 17"/>
          <p:cNvSpPr/>
          <p:nvPr/>
        </p:nvSpPr>
        <p:spPr>
          <a:xfrm rot="16200000">
            <a:off x="5886450" y="3333750"/>
            <a:ext cx="533400" cy="34671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19" name="Right Brace 18"/>
          <p:cNvSpPr/>
          <p:nvPr/>
        </p:nvSpPr>
        <p:spPr>
          <a:xfrm rot="16200000">
            <a:off x="4114800" y="4572000"/>
            <a:ext cx="609600" cy="27432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20" name="TextBox 19"/>
          <p:cNvSpPr txBox="1"/>
          <p:nvPr/>
        </p:nvSpPr>
        <p:spPr>
          <a:xfrm>
            <a:off x="1676400" y="6172200"/>
            <a:ext cx="2773516" cy="646331"/>
          </a:xfrm>
          <a:prstGeom prst="rect">
            <a:avLst/>
          </a:prstGeom>
          <a:noFill/>
        </p:spPr>
        <p:txBody>
          <a:bodyPr wrap="none" rtlCol="0">
            <a:spAutoFit/>
          </a:bodyPr>
          <a:lstStyle/>
          <a:p>
            <a:r>
              <a:rPr lang="en-US" dirty="0" smtClean="0"/>
              <a:t>Indigent person succeeds</a:t>
            </a:r>
          </a:p>
          <a:p>
            <a:r>
              <a:rPr lang="en-US" dirty="0" smtClean="0"/>
              <a:t>                  R.10</a:t>
            </a:r>
            <a:endParaRPr lang="en-US" dirty="0"/>
          </a:p>
        </p:txBody>
      </p:sp>
      <p:sp>
        <p:nvSpPr>
          <p:cNvPr id="21" name="TextBox 20"/>
          <p:cNvSpPr txBox="1"/>
          <p:nvPr/>
        </p:nvSpPr>
        <p:spPr>
          <a:xfrm>
            <a:off x="4638379" y="6172200"/>
            <a:ext cx="2295821" cy="646331"/>
          </a:xfrm>
          <a:prstGeom prst="rect">
            <a:avLst/>
          </a:prstGeom>
          <a:noFill/>
        </p:spPr>
        <p:txBody>
          <a:bodyPr wrap="none" rtlCol="0">
            <a:spAutoFit/>
          </a:bodyPr>
          <a:lstStyle/>
          <a:p>
            <a:r>
              <a:rPr lang="en-US" dirty="0" smtClean="0"/>
              <a:t>Indigent person fails</a:t>
            </a:r>
          </a:p>
          <a:p>
            <a:r>
              <a:rPr lang="en-US" dirty="0" smtClean="0"/>
              <a:t>               R.11</a:t>
            </a:r>
            <a:endParaRPr lang="en-US" dirty="0"/>
          </a:p>
        </p:txBody>
      </p:sp>
      <p:sp>
        <p:nvSpPr>
          <p:cNvPr id="29" name="TextBox 28"/>
          <p:cNvSpPr txBox="1"/>
          <p:nvPr/>
        </p:nvSpPr>
        <p:spPr>
          <a:xfrm>
            <a:off x="398830" y="5373469"/>
            <a:ext cx="1734770"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Withdrawal of </a:t>
            </a:r>
          </a:p>
          <a:p>
            <a:r>
              <a:rPr lang="en-US" dirty="0" smtClean="0"/>
              <a:t>Permission R.9</a:t>
            </a:r>
            <a:endParaRPr lang="en-US" dirty="0"/>
          </a:p>
        </p:txBody>
      </p:sp>
      <p:cxnSp>
        <p:nvCxnSpPr>
          <p:cNvPr id="31" name="Straight Arrow Connector 30"/>
          <p:cNvCxnSpPr>
            <a:stCxn id="16" idx="1"/>
            <a:endCxn id="29" idx="3"/>
          </p:cNvCxnSpPr>
          <p:nvPr/>
        </p:nvCxnSpPr>
        <p:spPr>
          <a:xfrm rot="10800000" flipV="1">
            <a:off x="2133600" y="5518665"/>
            <a:ext cx="899370" cy="1779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76200" y="4495800"/>
            <a:ext cx="268054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Where suit abates R.11A</a:t>
            </a:r>
            <a:endParaRPr lang="en-US" dirty="0"/>
          </a:p>
        </p:txBody>
      </p:sp>
      <p:cxnSp>
        <p:nvCxnSpPr>
          <p:cNvPr id="34" name="Straight Arrow Connector 33"/>
          <p:cNvCxnSpPr>
            <a:stCxn id="16" idx="1"/>
            <a:endCxn id="32" idx="3"/>
          </p:cNvCxnSpPr>
          <p:nvPr/>
        </p:nvCxnSpPr>
        <p:spPr>
          <a:xfrm rot="10800000">
            <a:off x="2756742" y="4680466"/>
            <a:ext cx="276228" cy="838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i="1" dirty="0" smtClean="0">
                <a:effectLst>
                  <a:outerShdw blurRad="38100" dist="38100" dir="2700000" algn="tl">
                    <a:srgbClr val="000000">
                      <a:alpha val="43137"/>
                    </a:srgbClr>
                  </a:outerShdw>
                </a:effectLst>
              </a:rPr>
              <a:t>Rejection of Application</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55000" lnSpcReduction="20000"/>
          </a:bodyPr>
          <a:lstStyle/>
          <a:p>
            <a:pPr>
              <a:buNone/>
            </a:pPr>
            <a:r>
              <a:rPr lang="en-US" sz="4400" b="1" dirty="0" smtClean="0"/>
              <a:t>The Court shall reject an application- Rule 5</a:t>
            </a:r>
          </a:p>
          <a:p>
            <a:pPr marL="514350" indent="-514350">
              <a:buAutoNum type="alphaLcParenBoth"/>
            </a:pPr>
            <a:r>
              <a:rPr lang="en-US" dirty="0" smtClean="0"/>
              <a:t>where it is not framed and presented in the manner prescribed by rules 2 and 3, or</a:t>
            </a:r>
          </a:p>
          <a:p>
            <a:pPr marL="514350" indent="-514350">
              <a:buAutoNum type="alphaLcParenBoth"/>
            </a:pPr>
            <a:r>
              <a:rPr lang="en-US" dirty="0" smtClean="0"/>
              <a:t>where the applicant is not an indigent person, or</a:t>
            </a:r>
          </a:p>
          <a:p>
            <a:pPr marL="514350" indent="-514350">
              <a:buAutoNum type="alphaLcParenBoth"/>
            </a:pPr>
            <a:r>
              <a:rPr lang="en-US" dirty="0" smtClean="0"/>
              <a:t>where he has, within two months next before the presentation of the application disposed of any property fraudulently or in order to be able to apply for permission to sue as an indigent person: </a:t>
            </a:r>
          </a:p>
          <a:p>
            <a:pPr marL="914400" lvl="1" indent="-514350">
              <a:buFont typeface="Wingdings" pitchFamily="2" charset="2"/>
              <a:buChar char="q"/>
            </a:pPr>
            <a:r>
              <a:rPr lang="en-US" sz="3300" b="1" i="1" dirty="0" smtClean="0"/>
              <a:t>Provided</a:t>
            </a:r>
            <a:r>
              <a:rPr lang="en-US" dirty="0" smtClean="0"/>
              <a:t> that no application shall be rejected if, even after the value of the property disposed of by the applicant is taken into account, the applicant would be entitled to sue as an indigent person, or</a:t>
            </a:r>
          </a:p>
          <a:p>
            <a:pPr marL="514350" indent="-514350">
              <a:buAutoNum type="alphaLcParenBoth"/>
            </a:pPr>
            <a:r>
              <a:rPr lang="en-US" dirty="0" smtClean="0"/>
              <a:t>where his allegations do not show a cause of action, or</a:t>
            </a:r>
          </a:p>
          <a:p>
            <a:pPr marL="514350" indent="-514350">
              <a:buAutoNum type="alphaLcParenBoth"/>
            </a:pPr>
            <a:r>
              <a:rPr lang="en-US" dirty="0" smtClean="0"/>
              <a:t>where he has entered into any agreement with reference to the subject-matter of the proposed suit under which any other person has obtained an interest in such subject-matter, or</a:t>
            </a:r>
          </a:p>
          <a:p>
            <a:pPr marL="514350" indent="-514350">
              <a:buAutoNum type="alphaLcParenBoth"/>
            </a:pPr>
            <a:r>
              <a:rPr lang="en-US" dirty="0" smtClean="0"/>
              <a:t>where the allegations made by the applicant in the application show that the suit would be barred by any law for the time being in force, or</a:t>
            </a:r>
          </a:p>
          <a:p>
            <a:pPr marL="514350" indent="-514350">
              <a:buAutoNum type="alphaLcParenBoth"/>
            </a:pPr>
            <a:r>
              <a:rPr lang="en-US" dirty="0" smtClean="0"/>
              <a:t>where any other person has entered into an agreement with him to finance the litigation.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3346</TotalTime>
  <Words>1271</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श्री हरिश्चंद्र स्नातकोत्तर महाविद्यालय                               मैदागिन, वाराणसी -221001  </vt:lpstr>
      <vt:lpstr>Suits in particular Case</vt:lpstr>
      <vt:lpstr>Slide 3</vt:lpstr>
      <vt:lpstr>Suit in forma pauperis or suit by indigent person [O.33+44], </vt:lpstr>
      <vt:lpstr>Who is an indigent person?</vt:lpstr>
      <vt:lpstr>Content of application</vt:lpstr>
      <vt:lpstr>Presentation of Application Rule-3</vt:lpstr>
      <vt:lpstr>Procedure on receiving the Application</vt:lpstr>
      <vt:lpstr>Rejection of Application</vt:lpstr>
      <vt:lpstr>If no Reason to Reject</vt:lpstr>
      <vt:lpstr>On Admission of Application</vt:lpstr>
      <vt:lpstr>Realization of court-fees</vt:lpstr>
      <vt:lpstr>Revocation of Permission Rule 9</vt:lpstr>
      <vt:lpstr>Effect of rejection of application to sue as indigent person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262</cp:revision>
  <dcterms:created xsi:type="dcterms:W3CDTF">2006-08-16T00:00:00Z</dcterms:created>
  <dcterms:modified xsi:type="dcterms:W3CDTF">2020-04-27T07:20:30Z</dcterms:modified>
</cp:coreProperties>
</file>