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9144000"/>
  <p:notesSz cx="9144000" cy="9144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7" d="100"/>
          <a:sy n="57" d="100"/>
        </p:scale>
        <p:origin x="-1932" y="-3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133203"/>
            <a:ext cx="8629650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6471216"/>
            <a:ext cx="8458200" cy="1629833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5181600"/>
            <a:ext cx="8458200" cy="12192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8631936"/>
            <a:ext cx="758952" cy="329184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32369"/>
            <a:ext cx="182880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32369"/>
            <a:ext cx="624840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101601"/>
            <a:ext cx="2895600" cy="385233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8631936"/>
            <a:ext cx="758952" cy="329184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93203"/>
            <a:ext cx="8629650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2235200"/>
            <a:ext cx="8458200" cy="16256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3929447"/>
            <a:ext cx="8686800" cy="1579767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609600"/>
            <a:ext cx="8686800" cy="112166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2133600"/>
            <a:ext cx="419100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343400" cy="629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7213600"/>
            <a:ext cx="8610600" cy="117686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889000"/>
            <a:ext cx="4290556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889000"/>
            <a:ext cx="4292241" cy="853016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754717"/>
            <a:ext cx="4290556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754717"/>
            <a:ext cx="4288536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8636000"/>
            <a:ext cx="762000" cy="329184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8026401"/>
            <a:ext cx="8629650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609600"/>
            <a:ext cx="8686800" cy="112166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7798823"/>
            <a:ext cx="8629650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7315200"/>
            <a:ext cx="8458200" cy="694267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812800"/>
            <a:ext cx="3008313" cy="64008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812800"/>
            <a:ext cx="5340350" cy="6400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822179"/>
            <a:ext cx="5029200" cy="48768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6658347"/>
            <a:ext cx="5867400" cy="696384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7377624"/>
            <a:ext cx="5867400" cy="102446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401198"/>
            <a:ext cx="8629650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2072217"/>
            <a:ext cx="86868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101601"/>
            <a:ext cx="2514600" cy="38523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15-Feb-24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101601"/>
            <a:ext cx="3352800" cy="385233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8636001"/>
            <a:ext cx="762000" cy="325967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1117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401198"/>
            <a:ext cx="8629650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410649"/>
            <a:ext cx="8629650" cy="3175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340023223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Research methodology</a:t>
            </a:r>
          </a:p>
          <a:p>
            <a:pPr algn="ctr"/>
            <a:r>
              <a:rPr lang="en-US" sz="4400" b="1" dirty="0" smtClean="0"/>
              <a:t>M.com 3</a:t>
            </a:r>
            <a:r>
              <a:rPr lang="en-US" sz="4400" b="1" baseline="30000" dirty="0" smtClean="0"/>
              <a:t>rd</a:t>
            </a:r>
            <a:r>
              <a:rPr lang="en-US" sz="4400" b="1" dirty="0" smtClean="0"/>
              <a:t> semester</a:t>
            </a:r>
            <a:endParaRPr lang="en-IN" sz="4400" b="1" dirty="0"/>
          </a:p>
        </p:txBody>
      </p:sp>
    </p:spTree>
    <p:extLst>
      <p:ext uri="{BB962C8B-B14F-4D97-AF65-F5344CB8AC3E}">
        <p14:creationId xmlns:p14="http://schemas.microsoft.com/office/powerpoint/2010/main" xmlns="" val="1302273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3000"/>
                </a:lnTo>
                <a:lnTo>
                  <a:pt x="9144000" y="1143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997" y="-134626"/>
            <a:ext cx="8522970" cy="13670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58945" algn="l"/>
              </a:tabLst>
            </a:pPr>
            <a:r>
              <a:rPr sz="4400" spc="-10" dirty="0">
                <a:solidFill>
                  <a:srgbClr val="000000"/>
                </a:solidFill>
              </a:rPr>
              <a:t>Characteristics</a:t>
            </a:r>
            <a:r>
              <a:rPr sz="4400" dirty="0">
                <a:solidFill>
                  <a:srgbClr val="000000"/>
                </a:solidFill>
              </a:rPr>
              <a:t>	of</a:t>
            </a:r>
            <a:r>
              <a:rPr sz="4400" spc="-45" dirty="0">
                <a:solidFill>
                  <a:srgbClr val="000000"/>
                </a:solidFill>
              </a:rPr>
              <a:t> </a:t>
            </a:r>
            <a:r>
              <a:rPr sz="4400" spc="-10" dirty="0">
                <a:solidFill>
                  <a:srgbClr val="000000"/>
                </a:solidFill>
              </a:rPr>
              <a:t>Hypothesis:-</a:t>
            </a:r>
            <a:endParaRPr sz="5400" dirty="0"/>
          </a:p>
        </p:txBody>
      </p:sp>
      <p:sp>
        <p:nvSpPr>
          <p:cNvPr id="4" name="object 4"/>
          <p:cNvSpPr/>
          <p:nvPr/>
        </p:nvSpPr>
        <p:spPr>
          <a:xfrm>
            <a:off x="0" y="1142999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715000">
                <a:moveTo>
                  <a:pt x="9144000" y="0"/>
                </a:moveTo>
                <a:lnTo>
                  <a:pt x="0" y="0"/>
                </a:lnTo>
                <a:lnTo>
                  <a:pt x="0" y="5715000"/>
                </a:lnTo>
                <a:lnTo>
                  <a:pt x="9144000" y="5715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41" y="1161036"/>
            <a:ext cx="8720455" cy="54604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491490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means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less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less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certain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than</a:t>
            </a:r>
            <a:r>
              <a:rPr sz="3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thesis</a:t>
            </a:r>
            <a:endParaRPr sz="3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52768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Presumptive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statement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proposition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…..</a:t>
            </a:r>
            <a:endParaRPr sz="3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52768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tentative or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working</a:t>
            </a:r>
            <a:r>
              <a:rPr sz="3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proposition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…….</a:t>
            </a:r>
            <a:endParaRPr sz="3600">
              <a:latin typeface="Times New Roman"/>
              <a:cs typeface="Times New Roman"/>
            </a:endParaRPr>
          </a:p>
          <a:p>
            <a:pPr marL="527685" indent="-514984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52768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considered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powerful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tool</a:t>
            </a:r>
            <a:endParaRPr sz="3600">
              <a:latin typeface="Times New Roman"/>
              <a:cs typeface="Times New Roman"/>
            </a:endParaRPr>
          </a:p>
          <a:p>
            <a:pPr marL="527685">
              <a:lnSpc>
                <a:spcPct val="100000"/>
              </a:lnSpc>
              <a:tabLst>
                <a:tab pos="2013585" algn="l"/>
              </a:tabLst>
            </a:pP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……..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to</a:t>
            </a:r>
            <a:r>
              <a:rPr sz="36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achieve</a:t>
            </a:r>
            <a:r>
              <a:rPr sz="36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dependable</a:t>
            </a:r>
            <a:r>
              <a:rPr sz="36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knowledge.</a:t>
            </a:r>
            <a:endParaRPr sz="3600">
              <a:latin typeface="Times New Roman"/>
              <a:cs typeface="Times New Roman"/>
            </a:endParaRPr>
          </a:p>
          <a:p>
            <a:pPr marL="526415" marR="692785" indent="-514350" algn="just">
              <a:lnSpc>
                <a:spcPct val="100000"/>
              </a:lnSpc>
              <a:spcBef>
                <a:spcPts val="865"/>
              </a:spcBef>
              <a:buAutoNum type="arabicPeriod" startAt="5"/>
              <a:tabLst>
                <a:tab pos="52768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helps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researcher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relate 	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observation</a:t>
            </a:r>
            <a:r>
              <a:rPr sz="3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observation</a:t>
            </a:r>
            <a:r>
              <a:rPr sz="3600" spc="7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to 	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theor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2999"/>
                </a:moveTo>
                <a:lnTo>
                  <a:pt x="9144000" y="1142999"/>
                </a:lnTo>
                <a:lnTo>
                  <a:pt x="9144000" y="0"/>
                </a:lnTo>
                <a:lnTo>
                  <a:pt x="0" y="0"/>
                </a:lnTo>
                <a:lnTo>
                  <a:pt x="0" y="114299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997" y="449082"/>
            <a:ext cx="852297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58945" algn="l"/>
              </a:tabLst>
            </a:pPr>
            <a:r>
              <a:rPr sz="4000" spc="-10" dirty="0">
                <a:solidFill>
                  <a:srgbClr val="000000"/>
                </a:solidFill>
              </a:rPr>
              <a:t>Characteristics</a:t>
            </a:r>
            <a:r>
              <a:rPr sz="4000" dirty="0">
                <a:solidFill>
                  <a:srgbClr val="000000"/>
                </a:solidFill>
              </a:rPr>
              <a:t>	of</a:t>
            </a:r>
            <a:r>
              <a:rPr sz="4000" spc="-4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Hypothesis:-</a:t>
            </a:r>
            <a:endParaRPr sz="4000" dirty="0"/>
          </a:p>
        </p:txBody>
      </p:sp>
      <p:sp>
        <p:nvSpPr>
          <p:cNvPr id="4" name="object 4"/>
          <p:cNvSpPr/>
          <p:nvPr/>
        </p:nvSpPr>
        <p:spPr>
          <a:xfrm>
            <a:off x="0" y="1142999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715000">
                <a:moveTo>
                  <a:pt x="9144000" y="0"/>
                </a:moveTo>
                <a:lnTo>
                  <a:pt x="0" y="0"/>
                </a:lnTo>
                <a:lnTo>
                  <a:pt x="0" y="5715000"/>
                </a:lnTo>
                <a:lnTo>
                  <a:pt x="9144000" y="5715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41" y="1162558"/>
            <a:ext cx="8698865" cy="545085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8465" marR="5080" indent="-406400">
              <a:lnSpc>
                <a:spcPct val="100000"/>
              </a:lnSpc>
              <a:spcBef>
                <a:spcPts val="105"/>
              </a:spcBef>
              <a:buSzPct val="96875"/>
              <a:buAutoNum type="arabicPeriod" startAt="6"/>
              <a:tabLst>
                <a:tab pos="52768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enables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locate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identify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variables 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involved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suggest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Methodological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Procedures.</a:t>
            </a:r>
            <a:endParaRPr sz="3200">
              <a:latin typeface="Times New Roman"/>
              <a:cs typeface="Times New Roman"/>
            </a:endParaRPr>
          </a:p>
          <a:p>
            <a:pPr marL="316865" marR="19050" indent="-312420">
              <a:lnSpc>
                <a:spcPct val="100000"/>
              </a:lnSpc>
              <a:spcBef>
                <a:spcPts val="770"/>
              </a:spcBef>
              <a:buSzPct val="96875"/>
              <a:buAutoNum type="arabicPeriod" startAt="6"/>
              <a:tabLst>
                <a:tab pos="527685" algn="l"/>
                <a:tab pos="114046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	recognizes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more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studies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aim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make 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prediction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outcome.</a:t>
            </a:r>
            <a:endParaRPr sz="3200">
              <a:latin typeface="Times New Roman"/>
              <a:cs typeface="Times New Roman"/>
            </a:endParaRPr>
          </a:p>
          <a:p>
            <a:pPr marL="419100" indent="-406400">
              <a:lnSpc>
                <a:spcPct val="100000"/>
              </a:lnSpc>
              <a:spcBef>
                <a:spcPts val="765"/>
              </a:spcBef>
              <a:buSzPct val="96875"/>
              <a:buAutoNum type="arabicPeriod" startAt="6"/>
              <a:tabLst>
                <a:tab pos="4191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provides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direction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 the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endParaRPr sz="3200">
              <a:latin typeface="Times New Roman"/>
              <a:cs typeface="Times New Roman"/>
            </a:endParaRPr>
          </a:p>
          <a:p>
            <a:pPr marL="419100" indent="-406400">
              <a:lnSpc>
                <a:spcPct val="100000"/>
              </a:lnSpc>
              <a:spcBef>
                <a:spcPts val="770"/>
              </a:spcBef>
              <a:buSzPct val="96875"/>
              <a:buAutoNum type="arabicPeriod" startAt="6"/>
              <a:tabLst>
                <a:tab pos="4191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provides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rational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statement</a:t>
            </a:r>
            <a:endParaRPr sz="3200">
              <a:latin typeface="Times New Roman"/>
              <a:cs typeface="Times New Roman"/>
            </a:endParaRPr>
          </a:p>
          <a:p>
            <a:pPr marL="521334" marR="539750" indent="-513080">
              <a:lnSpc>
                <a:spcPct val="100000"/>
              </a:lnSpc>
              <a:spcBef>
                <a:spcPts val="770"/>
              </a:spcBef>
              <a:buSzPct val="96875"/>
              <a:buAutoNum type="arabicPeriod" startAt="6"/>
              <a:tabLst>
                <a:tab pos="527685" algn="l"/>
                <a:tab pos="723519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facilitates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extension</a:t>
            </a:r>
            <a:r>
              <a:rPr sz="3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	in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 	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200" spc="-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endParaRPr sz="3200">
              <a:latin typeface="Times New Roman"/>
              <a:cs typeface="Times New Roman"/>
            </a:endParaRPr>
          </a:p>
          <a:p>
            <a:pPr marL="505459" marR="471170" indent="-504825">
              <a:lnSpc>
                <a:spcPct val="100000"/>
              </a:lnSpc>
              <a:spcBef>
                <a:spcPts val="770"/>
              </a:spcBef>
              <a:buSzPct val="96875"/>
              <a:buAutoNum type="arabicPeriod" startAt="6"/>
              <a:tabLst>
                <a:tab pos="52768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provides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tentative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explanation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facts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and 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phenomena</a:t>
            </a:r>
            <a:r>
              <a:rPr sz="3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Tested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Validated.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071880"/>
          </a:xfrm>
          <a:custGeom>
            <a:avLst/>
            <a:gdLst/>
            <a:ahLst/>
            <a:cxnLst/>
            <a:rect l="l" t="t" r="r" b="b"/>
            <a:pathLst>
              <a:path w="9144000" h="1071880">
                <a:moveTo>
                  <a:pt x="9144000" y="0"/>
                </a:moveTo>
                <a:lnTo>
                  <a:pt x="0" y="0"/>
                </a:lnTo>
                <a:lnTo>
                  <a:pt x="0" y="1071372"/>
                </a:lnTo>
                <a:lnTo>
                  <a:pt x="9144000" y="1071372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997" y="198777"/>
            <a:ext cx="8522970" cy="628377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000000"/>
                </a:solidFill>
              </a:rPr>
              <a:t>Characteristics of </a:t>
            </a:r>
            <a:r>
              <a:rPr sz="4000" spc="-10" dirty="0">
                <a:solidFill>
                  <a:srgbClr val="000000"/>
                </a:solidFill>
              </a:rPr>
              <a:t>Hypothesis:-</a:t>
            </a:r>
            <a:endParaRPr sz="4000" dirty="0"/>
          </a:p>
        </p:txBody>
      </p:sp>
      <p:sp>
        <p:nvSpPr>
          <p:cNvPr id="4" name="object 4"/>
          <p:cNvSpPr/>
          <p:nvPr/>
        </p:nvSpPr>
        <p:spPr>
          <a:xfrm>
            <a:off x="0" y="1071372"/>
            <a:ext cx="9144000" cy="5786755"/>
          </a:xfrm>
          <a:custGeom>
            <a:avLst/>
            <a:gdLst/>
            <a:ahLst/>
            <a:cxnLst/>
            <a:rect l="l" t="t" r="r" b="b"/>
            <a:pathLst>
              <a:path w="9144000" h="5786755">
                <a:moveTo>
                  <a:pt x="9144000" y="0"/>
                </a:moveTo>
                <a:lnTo>
                  <a:pt x="0" y="0"/>
                </a:lnTo>
                <a:lnTo>
                  <a:pt x="0" y="5786628"/>
                </a:lnTo>
                <a:lnTo>
                  <a:pt x="9144000" y="5786628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41" y="1091311"/>
            <a:ext cx="8853805" cy="55508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88060" indent="-342900">
              <a:lnSpc>
                <a:spcPct val="100000"/>
              </a:lnSpc>
              <a:spcBef>
                <a:spcPts val="105"/>
              </a:spcBef>
              <a:buAutoNum type="arabicPeriod" startAt="12"/>
              <a:tabLst>
                <a:tab pos="355600" algn="l"/>
                <a:tab pos="62103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	In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experiment</a:t>
            </a:r>
            <a:r>
              <a:rPr sz="3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be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mandatory</a:t>
            </a:r>
            <a:r>
              <a:rPr sz="32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12700" marR="1256665" indent="608330">
              <a:lnSpc>
                <a:spcPts val="4610"/>
              </a:lnSpc>
              <a:spcBef>
                <a:spcPts val="280"/>
              </a:spcBef>
              <a:buAutoNum type="arabicPeriod" startAt="12"/>
              <a:tabLst>
                <a:tab pos="62103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Relationship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among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variables.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14.Hypothesis</a:t>
            </a:r>
            <a:r>
              <a:rPr sz="3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follows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“Deductive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”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well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ts val="3560"/>
              </a:lnSpc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“Inductive</a:t>
            </a:r>
            <a:r>
              <a:rPr sz="3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”reasoning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521970" indent="-509270">
              <a:lnSpc>
                <a:spcPct val="100000"/>
              </a:lnSpc>
              <a:spcBef>
                <a:spcPts val="765"/>
              </a:spcBef>
              <a:buSzPct val="96875"/>
              <a:buAutoNum type="arabicPeriod" startAt="15"/>
              <a:tabLst>
                <a:tab pos="52197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also follows</a:t>
            </a:r>
            <a:r>
              <a:rPr sz="3200" spc="-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Analogy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621030" indent="-608330">
              <a:lnSpc>
                <a:spcPct val="100000"/>
              </a:lnSpc>
              <a:spcBef>
                <a:spcPts val="770"/>
              </a:spcBef>
              <a:buSzPct val="96875"/>
              <a:buAutoNum type="arabicPeriod" startAt="15"/>
              <a:tabLst>
                <a:tab pos="62103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clearly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precisely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stated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621030" indent="-608330">
              <a:lnSpc>
                <a:spcPct val="100000"/>
              </a:lnSpc>
              <a:spcBef>
                <a:spcPts val="770"/>
              </a:spcBef>
              <a:buSzPct val="96875"/>
              <a:buAutoNum type="arabicPeriod" startAt="15"/>
              <a:tabLst>
                <a:tab pos="62103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Tested</a:t>
            </a:r>
            <a:endParaRPr sz="3200">
              <a:latin typeface="Times New Roman"/>
              <a:cs typeface="Times New Roman"/>
            </a:endParaRPr>
          </a:p>
          <a:p>
            <a:pPr marL="355600" marR="292100" indent="-342900">
              <a:lnSpc>
                <a:spcPct val="100000"/>
              </a:lnSpc>
              <a:spcBef>
                <a:spcPts val="765"/>
              </a:spcBef>
              <a:buSzPct val="96875"/>
              <a:buAutoNum type="arabicPeriod" startAt="15"/>
              <a:tabLst>
                <a:tab pos="355600" algn="l"/>
                <a:tab pos="52197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	Hypothesis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state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expected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relationship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2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r>
              <a:rPr sz="32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3000"/>
                </a:lnTo>
                <a:lnTo>
                  <a:pt x="9144000" y="1143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997" y="234706"/>
            <a:ext cx="8522970" cy="628377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58945" algn="l"/>
              </a:tabLst>
            </a:pPr>
            <a:r>
              <a:rPr sz="4000" spc="-10" dirty="0">
                <a:solidFill>
                  <a:srgbClr val="000000"/>
                </a:solidFill>
              </a:rPr>
              <a:t>Characteristics</a:t>
            </a:r>
            <a:r>
              <a:rPr sz="4000" dirty="0">
                <a:solidFill>
                  <a:srgbClr val="000000"/>
                </a:solidFill>
              </a:rPr>
              <a:t>	of</a:t>
            </a:r>
            <a:r>
              <a:rPr sz="4000" spc="-45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Hypothesis:-</a:t>
            </a:r>
            <a:endParaRPr sz="4000" dirty="0"/>
          </a:p>
        </p:txBody>
      </p:sp>
      <p:sp>
        <p:nvSpPr>
          <p:cNvPr id="4" name="object 4"/>
          <p:cNvSpPr/>
          <p:nvPr/>
        </p:nvSpPr>
        <p:spPr>
          <a:xfrm>
            <a:off x="0" y="1142999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715000">
                <a:moveTo>
                  <a:pt x="9144000" y="0"/>
                </a:moveTo>
                <a:lnTo>
                  <a:pt x="0" y="0"/>
                </a:lnTo>
                <a:lnTo>
                  <a:pt x="0" y="5715000"/>
                </a:lnTo>
                <a:lnTo>
                  <a:pt x="9144000" y="5715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1066010"/>
            <a:ext cx="8710930" cy="277832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621030" indent="-608330">
              <a:lnSpc>
                <a:spcPct val="100000"/>
              </a:lnSpc>
              <a:spcBef>
                <a:spcPts val="865"/>
              </a:spcBef>
              <a:buAutoNum type="arabicPeriod" startAt="19"/>
              <a:tabLst>
                <a:tab pos="62103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limited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scope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355600" marR="26670" indent="-354330">
              <a:lnSpc>
                <a:spcPct val="100000"/>
              </a:lnSpc>
              <a:spcBef>
                <a:spcPts val="765"/>
              </a:spcBef>
              <a:buAutoNum type="arabicPeriod" startAt="19"/>
              <a:tabLst>
                <a:tab pos="355600" algn="l"/>
                <a:tab pos="52197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	Hypothesis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 consistent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known fact.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54330">
              <a:lnSpc>
                <a:spcPct val="100000"/>
              </a:lnSpc>
              <a:spcBef>
                <a:spcPts val="770"/>
              </a:spcBef>
              <a:buAutoNum type="arabicPeriod" startAt="19"/>
              <a:tabLst>
                <a:tab pos="355600" algn="l"/>
                <a:tab pos="52197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	Hypothesis</a:t>
            </a:r>
            <a:r>
              <a:rPr sz="3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selected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amenable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testing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within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reasonable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time.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"/>
            <a:ext cx="9144000" cy="1676401"/>
          </a:xfrm>
          <a:custGeom>
            <a:avLst/>
            <a:gdLst/>
            <a:ahLst/>
            <a:cxnLst/>
            <a:rect l="l" t="t" r="r" b="b"/>
            <a:pathLst>
              <a:path w="9144000" h="1417320">
                <a:moveTo>
                  <a:pt x="9144000" y="0"/>
                </a:moveTo>
                <a:lnTo>
                  <a:pt x="0" y="0"/>
                </a:lnTo>
                <a:lnTo>
                  <a:pt x="0" y="1417320"/>
                </a:lnTo>
                <a:lnTo>
                  <a:pt x="9144000" y="141732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781116"/>
            <a:ext cx="8686800" cy="77457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57480" rIns="0" bIns="0" rtlCol="0">
            <a:spAutoFit/>
          </a:bodyPr>
          <a:lstStyle/>
          <a:p>
            <a:pPr marL="292735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Arial"/>
                <a:cs typeface="Arial"/>
              </a:rPr>
              <a:t>Formulation</a:t>
            </a:r>
            <a:r>
              <a:rPr sz="4000" spc="-45" dirty="0">
                <a:latin typeface="Arial"/>
                <a:cs typeface="Arial"/>
              </a:rPr>
              <a:t> </a:t>
            </a:r>
            <a:r>
              <a:rPr sz="4000" dirty="0">
                <a:latin typeface="Arial"/>
                <a:cs typeface="Arial"/>
              </a:rPr>
              <a:t>of</a:t>
            </a:r>
            <a:r>
              <a:rPr sz="4000" spc="-25" dirty="0">
                <a:latin typeface="Arial"/>
                <a:cs typeface="Arial"/>
              </a:rPr>
              <a:t> </a:t>
            </a:r>
            <a:r>
              <a:rPr sz="4000" spc="-10" dirty="0">
                <a:latin typeface="Arial"/>
                <a:cs typeface="Arial"/>
              </a:rPr>
              <a:t>Hypothesis:-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427987"/>
            <a:ext cx="9144000" cy="5430520"/>
          </a:xfrm>
          <a:custGeom>
            <a:avLst/>
            <a:gdLst/>
            <a:ahLst/>
            <a:cxnLst/>
            <a:rect l="l" t="t" r="r" b="b"/>
            <a:pathLst>
              <a:path w="9144000" h="5430520">
                <a:moveTo>
                  <a:pt x="9144000" y="0"/>
                </a:moveTo>
                <a:lnTo>
                  <a:pt x="0" y="0"/>
                </a:lnTo>
                <a:lnTo>
                  <a:pt x="0" y="5430012"/>
                </a:lnTo>
                <a:lnTo>
                  <a:pt x="9144000" y="5430012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41" y="1448561"/>
            <a:ext cx="8957945" cy="46506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Hypotheses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guesses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tentative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generalization,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guesses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merely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accidents.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Collection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factual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information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alone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does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lead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successful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formulation</a:t>
            </a:r>
            <a:r>
              <a:rPr sz="3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hypotheses.</a:t>
            </a:r>
            <a:endParaRPr sz="3200" dirty="0">
              <a:latin typeface="Times New Roman"/>
              <a:cs typeface="Times New Roman"/>
            </a:endParaRPr>
          </a:p>
          <a:p>
            <a:pPr marL="355600" marR="27241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precise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rules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formulating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hypotheses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deductive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consequences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them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Empirically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verified.</a:t>
            </a:r>
            <a:endParaRPr sz="3200" dirty="0">
              <a:latin typeface="Times New Roman"/>
              <a:cs typeface="Times New Roman"/>
            </a:endParaRPr>
          </a:p>
          <a:p>
            <a:pPr marL="355600" marR="28575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There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certain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necessary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conditions</a:t>
            </a:r>
            <a:r>
              <a:rPr sz="32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conducive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their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formulation.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Some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are:-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49226"/>
            <a:ext cx="8988425" cy="680891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solidFill>
                  <a:srgbClr val="FF0000"/>
                </a:solidFill>
                <a:latin typeface="Times New Roman"/>
                <a:cs typeface="Times New Roman"/>
              </a:rPr>
              <a:t>1)</a:t>
            </a:r>
            <a:r>
              <a:rPr sz="4000" spc="13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0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Richness</a:t>
            </a:r>
            <a:r>
              <a:rPr sz="4000" u="heavy" spc="-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4000" u="heavy" spc="-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background</a:t>
            </a:r>
            <a:r>
              <a:rPr sz="4000" u="heavy" spc="-6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0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knowledge</a:t>
            </a:r>
            <a:r>
              <a:rPr sz="4000" u="none" spc="-10" dirty="0">
                <a:solidFill>
                  <a:srgbClr val="FF0000"/>
                </a:solidFill>
                <a:latin typeface="Times New Roman"/>
                <a:cs typeface="Times New Roman"/>
              </a:rPr>
              <a:t>:-</a:t>
            </a:r>
            <a:endParaRPr sz="4000" dirty="0">
              <a:latin typeface="Times New Roman"/>
              <a:cs typeface="Times New Roman"/>
            </a:endParaRPr>
          </a:p>
          <a:p>
            <a:pPr marL="756285" marR="5080" algn="just">
              <a:lnSpc>
                <a:spcPct val="100000"/>
              </a:lnSpc>
              <a:spcBef>
                <a:spcPts val="5"/>
              </a:spcBef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000" spc="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researcher</a:t>
            </a:r>
            <a:r>
              <a:rPr sz="4000" spc="16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4000" spc="1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deduce</a:t>
            </a:r>
            <a:r>
              <a:rPr sz="4000" spc="1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hypotheses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inductively</a:t>
            </a:r>
            <a:r>
              <a:rPr sz="40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4000" spc="2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making</a:t>
            </a:r>
            <a:r>
              <a:rPr sz="40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observation</a:t>
            </a:r>
            <a:r>
              <a:rPr sz="40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behavior,</a:t>
            </a:r>
            <a:r>
              <a:rPr sz="4000" spc="1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noticing</a:t>
            </a:r>
            <a:r>
              <a:rPr sz="4000" spc="1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trends</a:t>
            </a:r>
            <a:r>
              <a:rPr sz="4000" spc="1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40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probable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relationships.</a:t>
            </a:r>
            <a:r>
              <a:rPr sz="40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40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Example-</a:t>
            </a:r>
            <a:endParaRPr sz="40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4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756285" marR="5080" algn="just">
              <a:lnSpc>
                <a:spcPct val="100000"/>
              </a:lnSpc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Background</a:t>
            </a:r>
            <a:r>
              <a:rPr sz="4000" spc="4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4000" spc="4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4000" spc="4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essential</a:t>
            </a:r>
            <a:r>
              <a:rPr sz="4000" spc="4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perceiving</a:t>
            </a:r>
            <a:r>
              <a:rPr sz="4000" spc="8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relationships</a:t>
            </a:r>
            <a:r>
              <a:rPr sz="4000" spc="86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among</a:t>
            </a:r>
            <a:r>
              <a:rPr sz="4000" spc="8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variables.</a:t>
            </a:r>
            <a:r>
              <a:rPr sz="4000" spc="944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Relevant</a:t>
            </a:r>
            <a:r>
              <a:rPr sz="4000" spc="47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4000" spc="4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000" spc="46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particular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problem,</a:t>
            </a:r>
            <a:r>
              <a:rPr sz="4000" spc="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various</a:t>
            </a:r>
            <a:r>
              <a:rPr sz="4000" spc="4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researchers</a:t>
            </a:r>
            <a:r>
              <a:rPr sz="4000" spc="43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4000" spc="4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40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hypotheses,</a:t>
            </a:r>
            <a:r>
              <a:rPr sz="40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40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0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soundness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7475"/>
            <a:ext cx="8987790" cy="447045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hypotheses</a:t>
            </a:r>
            <a:r>
              <a:rPr sz="3600" spc="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6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depend</a:t>
            </a:r>
            <a:r>
              <a:rPr sz="36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upon</a:t>
            </a:r>
            <a:r>
              <a:rPr sz="36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quantum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spc="4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knowledge</a:t>
            </a:r>
            <a:r>
              <a:rPr sz="3600" spc="4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4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600" spc="4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possesses</a:t>
            </a:r>
            <a:r>
              <a:rPr sz="3600" spc="4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spc="4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4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r>
              <a:rPr sz="3600" spc="4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investigation.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 marR="5080" indent="914400" algn="just">
              <a:lnSpc>
                <a:spcPct val="100000"/>
              </a:lnSpc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Hypotheses</a:t>
            </a:r>
            <a:r>
              <a:rPr sz="3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3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formulated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correctly</a:t>
            </a:r>
            <a:r>
              <a:rPr sz="3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person</a:t>
            </a:r>
            <a:r>
              <a:rPr sz="3600" spc="45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who</a:t>
            </a:r>
            <a:r>
              <a:rPr sz="3600" spc="45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600" spc="45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rich</a:t>
            </a:r>
            <a:r>
              <a:rPr sz="3600" spc="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experiences</a:t>
            </a:r>
            <a:r>
              <a:rPr sz="3600" spc="4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600" spc="45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academic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background,</a:t>
            </a:r>
            <a:r>
              <a:rPr sz="3600" spc="6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3600" spc="6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600" spc="6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7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never</a:t>
            </a:r>
            <a:r>
              <a:rPr sz="3600" spc="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6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formulated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3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those</a:t>
            </a:r>
            <a:r>
              <a:rPr sz="3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who</a:t>
            </a:r>
            <a:r>
              <a:rPr sz="3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3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poor</a:t>
            </a:r>
            <a:r>
              <a:rPr sz="3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background</a:t>
            </a:r>
            <a:r>
              <a:rPr sz="3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knowledge.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6832092"/>
              <a:ext cx="9144000" cy="26034"/>
            </a:xfrm>
            <a:custGeom>
              <a:avLst/>
              <a:gdLst/>
              <a:ahLst/>
              <a:cxnLst/>
              <a:rect l="l" t="t" r="r" b="b"/>
              <a:pathLst>
                <a:path w="9144000" h="26034">
                  <a:moveTo>
                    <a:pt x="0" y="25907"/>
                  </a:moveTo>
                  <a:lnTo>
                    <a:pt x="9144000" y="25907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5907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6832600"/>
            </a:xfrm>
            <a:custGeom>
              <a:avLst/>
              <a:gdLst/>
              <a:ahLst/>
              <a:cxnLst/>
              <a:rect l="l" t="t" r="r" b="b"/>
              <a:pathLst>
                <a:path w="9144000" h="6832600">
                  <a:moveTo>
                    <a:pt x="9144000" y="0"/>
                  </a:moveTo>
                  <a:lnTo>
                    <a:pt x="0" y="0"/>
                  </a:lnTo>
                  <a:lnTo>
                    <a:pt x="0" y="6832092"/>
                  </a:lnTo>
                  <a:lnTo>
                    <a:pt x="9144000" y="683209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41" y="193854"/>
            <a:ext cx="790511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49090" algn="l"/>
                <a:tab pos="4974590" algn="l"/>
              </a:tabLst>
            </a:pPr>
            <a:r>
              <a:rPr dirty="0"/>
              <a:t>2)</a:t>
            </a:r>
            <a:r>
              <a:rPr spc="-165" dirty="0"/>
              <a:t> </a:t>
            </a:r>
            <a:r>
              <a:rPr u="sng" spc="-6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V</a:t>
            </a:r>
            <a:r>
              <a:rPr u="sng" spc="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er</a:t>
            </a:r>
            <a:r>
              <a:rPr u="sng" spc="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</a:t>
            </a:r>
            <a:r>
              <a:rPr u="sng" spc="5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atility</a:t>
            </a:r>
            <a:r>
              <a:rPr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	</a:t>
            </a:r>
            <a:r>
              <a:rPr u="sng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of</a:t>
            </a:r>
            <a:r>
              <a:rPr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	</a:t>
            </a:r>
            <a:r>
              <a:rPr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intellect:-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9" y="1077443"/>
            <a:ext cx="8989060" cy="4839914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2700" marR="5080" indent="914400" algn="just">
              <a:lnSpc>
                <a:spcPct val="101200"/>
              </a:lnSpc>
              <a:spcBef>
                <a:spcPts val="409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Hypotheses</a:t>
            </a:r>
            <a:r>
              <a:rPr sz="4400" spc="80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4400" spc="80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4400" spc="80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derived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through</a:t>
            </a:r>
            <a:r>
              <a:rPr sz="4400" spc="40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deductive</a:t>
            </a:r>
            <a:r>
              <a:rPr sz="4400" spc="41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reasoning</a:t>
            </a:r>
            <a:r>
              <a:rPr sz="4400" spc="409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4400" spc="41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spc="-5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theory.</a:t>
            </a:r>
            <a:r>
              <a:rPr sz="4400" spc="6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4400" spc="6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hypotheses</a:t>
            </a:r>
            <a:r>
              <a:rPr sz="4400" spc="6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4400" spc="6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called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sz="4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deductive</a:t>
            </a:r>
            <a:r>
              <a:rPr sz="4400" u="sng" spc="20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4400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hypotheses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”.</a:t>
            </a:r>
            <a:r>
              <a:rPr sz="4400" u="none" spc="204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400" u="none" spc="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u="none" spc="-10" dirty="0">
                <a:solidFill>
                  <a:srgbClr val="FFFFFF"/>
                </a:solidFill>
                <a:latin typeface="Times New Roman"/>
                <a:cs typeface="Times New Roman"/>
              </a:rPr>
              <a:t>researcher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4400" u="none" spc="5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being</a:t>
            </a:r>
            <a:r>
              <a:rPr sz="4400" u="none" spc="5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400" u="none" spc="5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study</a:t>
            </a:r>
            <a:r>
              <a:rPr sz="4400" u="none" spc="5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4400" u="none" spc="5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selecting</a:t>
            </a:r>
            <a:r>
              <a:rPr sz="4400" u="none" spc="5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4400" u="none" spc="5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400" u="none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theories</a:t>
            </a:r>
            <a:r>
              <a:rPr sz="4400" u="none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4400" u="none" spc="3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his</a:t>
            </a:r>
            <a:r>
              <a:rPr sz="4400" u="none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own</a:t>
            </a:r>
            <a:r>
              <a:rPr sz="4400" u="none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area</a:t>
            </a:r>
            <a:r>
              <a:rPr sz="4400" u="none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400" u="none" spc="3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spc="-10" dirty="0">
                <a:solidFill>
                  <a:srgbClr val="FFFFFF"/>
                </a:solidFill>
                <a:latin typeface="Times New Roman"/>
                <a:cs typeface="Times New Roman"/>
              </a:rPr>
              <a:t>interest,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4400" u="none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selecting</a:t>
            </a:r>
            <a:r>
              <a:rPr sz="4400" u="none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400" u="none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particular</a:t>
            </a:r>
            <a:r>
              <a:rPr sz="4400" u="none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u="none" spc="-10" dirty="0">
                <a:solidFill>
                  <a:srgbClr val="FFFFFF"/>
                </a:solidFill>
                <a:latin typeface="Times New Roman"/>
                <a:cs typeface="Times New Roman"/>
              </a:rPr>
              <a:t>theory,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2903"/>
            <a:ext cx="8989060" cy="6107441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400" spc="2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researcher</a:t>
            </a:r>
            <a:r>
              <a:rPr sz="4400" spc="254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proceeds</a:t>
            </a:r>
            <a:r>
              <a:rPr sz="4400" spc="254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4400" spc="26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deduce</a:t>
            </a:r>
            <a:r>
              <a:rPr sz="4400" spc="2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spc="-5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4400" spc="38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from</a:t>
            </a:r>
            <a:r>
              <a:rPr sz="4400" spc="38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4400" spc="38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4400" spc="38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through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symbolic</a:t>
            </a:r>
            <a:r>
              <a:rPr sz="4400" spc="45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logic</a:t>
            </a:r>
            <a:r>
              <a:rPr sz="44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4400" spc="4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mathematics.</a:t>
            </a:r>
            <a:r>
              <a:rPr sz="4400" spc="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4400" spc="4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r>
              <a:rPr sz="44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only</a:t>
            </a:r>
            <a:r>
              <a:rPr sz="44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when</a:t>
            </a:r>
            <a:r>
              <a:rPr sz="44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4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researcher</a:t>
            </a:r>
            <a:r>
              <a:rPr sz="4400" spc="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44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5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versatile</a:t>
            </a:r>
            <a:r>
              <a:rPr sz="4400" spc="5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intellect</a:t>
            </a:r>
            <a:r>
              <a:rPr sz="4400" spc="5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400" spc="5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4400" spc="5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make</a:t>
            </a:r>
            <a:r>
              <a:rPr sz="4400" spc="5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4400" spc="5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44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4400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restructuring</a:t>
            </a:r>
            <a:r>
              <a:rPr sz="4400" spc="20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his</a:t>
            </a:r>
            <a:r>
              <a:rPr sz="44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experiences.</a:t>
            </a:r>
            <a:r>
              <a:rPr sz="44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essential</a:t>
            </a:r>
            <a:r>
              <a:rPr sz="4400" spc="790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criteria</a:t>
            </a:r>
            <a:r>
              <a:rPr sz="4400" spc="790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4400" spc="790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formulating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4400" spc="3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4400" spc="40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b="1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creative</a:t>
            </a:r>
            <a:r>
              <a:rPr sz="4400" b="1" i="1" u="sng" spc="4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4400" b="1" i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imagination</a:t>
            </a:r>
            <a:r>
              <a:rPr sz="4400" b="1" i="1" u="none" spc="-10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4400" b="1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sound</a:t>
            </a:r>
            <a:r>
              <a:rPr sz="4400" b="1" i="1" u="sng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attitude</a:t>
            </a:r>
            <a:r>
              <a:rPr sz="4400" b="1" i="1" u="sng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u="none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400" u="none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b="1" i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agile</a:t>
            </a:r>
            <a:r>
              <a:rPr sz="4400" b="1" i="1" u="sng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i="1" u="sng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inte</a:t>
            </a:r>
            <a:r>
              <a:rPr sz="4400" b="1" i="1" u="none" spc="-10" dirty="0">
                <a:solidFill>
                  <a:srgbClr val="FFFFFF"/>
                </a:solidFill>
                <a:latin typeface="Times New Roman"/>
                <a:cs typeface="Times New Roman"/>
              </a:rPr>
              <a:t>llect.</a:t>
            </a:r>
            <a:endParaRPr sz="4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1" y="109495"/>
            <a:ext cx="8423275" cy="62837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83535" algn="l"/>
              </a:tabLst>
            </a:pPr>
            <a:r>
              <a:rPr sz="4000" dirty="0"/>
              <a:t>3)</a:t>
            </a:r>
            <a:r>
              <a:rPr sz="4000" spc="-40" dirty="0"/>
              <a:t> </a:t>
            </a:r>
            <a:r>
              <a:rPr sz="3200" b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Analogy</a:t>
            </a:r>
            <a:r>
              <a:rPr sz="32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	and</a:t>
            </a:r>
            <a:r>
              <a:rPr sz="3200" b="1" u="sng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other</a:t>
            </a:r>
            <a:r>
              <a:rPr sz="3200" b="1" u="sng" spc="-1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practices</a:t>
            </a:r>
            <a:r>
              <a:rPr sz="3200" u="none" dirty="0">
                <a:solidFill>
                  <a:srgbClr val="FF0000"/>
                </a:solidFill>
              </a:rPr>
              <a:t>:</a:t>
            </a:r>
            <a:r>
              <a:rPr sz="3200" u="none" spc="-60" dirty="0">
                <a:solidFill>
                  <a:srgbClr val="FF0000"/>
                </a:solidFill>
              </a:rPr>
              <a:t> </a:t>
            </a:r>
            <a:r>
              <a:rPr sz="3200" u="none" spc="-50" dirty="0">
                <a:solidFill>
                  <a:srgbClr val="FF0000"/>
                </a:solidFill>
              </a:rPr>
              <a:t>-</a:t>
            </a:r>
            <a:endParaRPr sz="4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778509"/>
            <a:ext cx="898906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990600">
              <a:lnSpc>
                <a:spcPct val="100000"/>
              </a:lnSpc>
              <a:spcBef>
                <a:spcPts val="105"/>
              </a:spcBef>
              <a:tabLst>
                <a:tab pos="3493770" algn="l"/>
                <a:tab pos="4620260" algn="l"/>
                <a:tab pos="5775325" algn="l"/>
                <a:tab pos="6680834" algn="l"/>
                <a:tab pos="7648575" algn="l"/>
              </a:tabLst>
            </a:pP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Analogies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20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20" dirty="0">
                <a:solidFill>
                  <a:srgbClr val="FFFFFF"/>
                </a:solidFill>
                <a:latin typeface="Times New Roman"/>
                <a:cs typeface="Times New Roman"/>
              </a:rPr>
              <a:t>lead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researcher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4400" spc="5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clues</a:t>
            </a:r>
            <a:r>
              <a:rPr sz="4400" spc="5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44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he</a:t>
            </a:r>
            <a:r>
              <a:rPr sz="4400" spc="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4400" spc="5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find</a:t>
            </a:r>
            <a:r>
              <a:rPr sz="4400" spc="5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useful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in</a:t>
            </a:r>
            <a:r>
              <a:rPr sz="4400" spc="5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1" y="2790571"/>
            <a:ext cx="772096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42185" algn="l"/>
                <a:tab pos="4656455" algn="l"/>
                <a:tab pos="5488940" algn="l"/>
              </a:tabLst>
            </a:pP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findings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solutions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problems.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120012"/>
            <a:ext cx="8987790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131185" algn="l"/>
                <a:tab pos="4074160" algn="l"/>
                <a:tab pos="7037070" algn="l"/>
                <a:tab pos="8324215" algn="l"/>
              </a:tabLst>
            </a:pP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formulation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hypotheses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endParaRPr sz="4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44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41" y="3460826"/>
            <a:ext cx="8987155" cy="204479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researcher</a:t>
            </a:r>
            <a:r>
              <a:rPr sz="4400" spc="18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should</a:t>
            </a:r>
            <a:r>
              <a:rPr sz="4400" spc="19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4400" spc="1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analogies</a:t>
            </a:r>
            <a:r>
              <a:rPr sz="4400" spc="2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4400" spc="-2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caution</a:t>
            </a:r>
            <a:r>
              <a:rPr sz="4400" spc="3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4400" spc="3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4400" spc="3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4400" spc="3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4400" spc="3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fool</a:t>
            </a:r>
            <a:r>
              <a:rPr sz="4400" spc="3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proof</a:t>
            </a:r>
            <a:r>
              <a:rPr sz="4400" spc="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tools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4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findings</a:t>
            </a:r>
            <a:r>
              <a:rPr sz="4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solutions</a:t>
            </a:r>
            <a:r>
              <a:rPr sz="4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44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problems.</a:t>
            </a:r>
            <a:endParaRPr sz="4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9398" y="-9398"/>
            <a:ext cx="9164320" cy="1663700"/>
            <a:chOff x="-9398" y="-9398"/>
            <a:chExt cx="9164320" cy="16637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1270"/>
            </a:xfrm>
            <a:custGeom>
              <a:avLst/>
              <a:gdLst/>
              <a:ahLst/>
              <a:cxnLst/>
              <a:rect l="l" t="t" r="r" b="b"/>
              <a:pathLst>
                <a:path w="9144000" h="1270">
                  <a:moveTo>
                    <a:pt x="0" y="762"/>
                  </a:moveTo>
                  <a:lnTo>
                    <a:pt x="9144000" y="762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62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62" y="762"/>
              <a:ext cx="9144000" cy="1643380"/>
            </a:xfrm>
            <a:custGeom>
              <a:avLst/>
              <a:gdLst/>
              <a:ahLst/>
              <a:cxnLst/>
              <a:rect l="l" t="t" r="r" b="b"/>
              <a:pathLst>
                <a:path w="9144000" h="1643380">
                  <a:moveTo>
                    <a:pt x="9144000" y="0"/>
                  </a:moveTo>
                  <a:lnTo>
                    <a:pt x="0" y="0"/>
                  </a:lnTo>
                  <a:lnTo>
                    <a:pt x="0" y="1642872"/>
                  </a:lnTo>
                  <a:lnTo>
                    <a:pt x="9144000" y="164287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762"/>
              <a:ext cx="9144000" cy="1643380"/>
            </a:xfrm>
            <a:custGeom>
              <a:avLst/>
              <a:gdLst/>
              <a:ahLst/>
              <a:cxnLst/>
              <a:rect l="l" t="t" r="r" b="b"/>
              <a:pathLst>
                <a:path w="9144000" h="1643380">
                  <a:moveTo>
                    <a:pt x="0" y="1642872"/>
                  </a:moveTo>
                  <a:lnTo>
                    <a:pt x="9144000" y="1642872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1642872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26998" y="100085"/>
            <a:ext cx="7291070" cy="136640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b="1" spc="-10" dirty="0">
                <a:latin typeface="Times New Roman"/>
                <a:cs typeface="Times New Roman"/>
              </a:rPr>
              <a:t>HYPOTHESIS</a:t>
            </a:r>
            <a:endParaRPr sz="8800" dirty="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1542290"/>
            <a:ext cx="9145270" cy="5316855"/>
            <a:chOff x="0" y="1542288"/>
            <a:chExt cx="9145270" cy="531685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610868"/>
              <a:ext cx="9143999" cy="524713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7739" y="1542288"/>
              <a:ext cx="7316724" cy="300990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61" y="1643633"/>
              <a:ext cx="9144000" cy="5215255"/>
            </a:xfrm>
            <a:custGeom>
              <a:avLst/>
              <a:gdLst/>
              <a:ahLst/>
              <a:cxnLst/>
              <a:rect l="l" t="t" r="r" b="b"/>
              <a:pathLst>
                <a:path w="9144000" h="5215255">
                  <a:moveTo>
                    <a:pt x="9144000" y="0"/>
                  </a:moveTo>
                  <a:lnTo>
                    <a:pt x="0" y="0"/>
                  </a:lnTo>
                  <a:lnTo>
                    <a:pt x="0" y="5215128"/>
                  </a:lnTo>
                  <a:lnTo>
                    <a:pt x="9144000" y="521512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1620519"/>
              <a:ext cx="9144000" cy="5229860"/>
            </a:xfrm>
            <a:custGeom>
              <a:avLst/>
              <a:gdLst/>
              <a:ahLst/>
              <a:cxnLst/>
              <a:rect l="l" t="t" r="r" b="b"/>
              <a:pathLst>
                <a:path w="9144000" h="5229859">
                  <a:moveTo>
                    <a:pt x="9136888" y="30480"/>
                  </a:moveTo>
                  <a:lnTo>
                    <a:pt x="9121140" y="30480"/>
                  </a:lnTo>
                  <a:lnTo>
                    <a:pt x="9121140" y="46990"/>
                  </a:lnTo>
                  <a:lnTo>
                    <a:pt x="9121140" y="5214620"/>
                  </a:lnTo>
                  <a:lnTo>
                    <a:pt x="24384" y="5214620"/>
                  </a:lnTo>
                  <a:lnTo>
                    <a:pt x="24384" y="46990"/>
                  </a:lnTo>
                  <a:lnTo>
                    <a:pt x="9121140" y="46990"/>
                  </a:lnTo>
                  <a:lnTo>
                    <a:pt x="9121140" y="30480"/>
                  </a:lnTo>
                  <a:lnTo>
                    <a:pt x="8636" y="30480"/>
                  </a:lnTo>
                  <a:lnTo>
                    <a:pt x="8636" y="46990"/>
                  </a:lnTo>
                  <a:lnTo>
                    <a:pt x="8636" y="5214620"/>
                  </a:lnTo>
                  <a:lnTo>
                    <a:pt x="8636" y="5229860"/>
                  </a:lnTo>
                  <a:lnTo>
                    <a:pt x="9136888" y="5229860"/>
                  </a:lnTo>
                  <a:lnTo>
                    <a:pt x="9136888" y="5214620"/>
                  </a:lnTo>
                  <a:lnTo>
                    <a:pt x="9136888" y="46990"/>
                  </a:lnTo>
                  <a:lnTo>
                    <a:pt x="9136888" y="46736"/>
                  </a:lnTo>
                  <a:lnTo>
                    <a:pt x="9136888" y="30480"/>
                  </a:lnTo>
                  <a:close/>
                </a:path>
                <a:path w="9144000" h="5229859">
                  <a:moveTo>
                    <a:pt x="9144000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9144000" y="1524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886691" y="4776608"/>
            <a:ext cx="8229600" cy="21189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87425">
              <a:lnSpc>
                <a:spcPct val="120000"/>
              </a:lnSpc>
              <a:spcBef>
                <a:spcPts val="95"/>
              </a:spcBef>
              <a:tabLst>
                <a:tab pos="1334135" algn="l"/>
                <a:tab pos="433070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DR VANDANA PANDEY</a:t>
            </a:r>
          </a:p>
          <a:p>
            <a:pPr marL="12700" marR="5080" indent="987425">
              <a:lnSpc>
                <a:spcPct val="120000"/>
              </a:lnSpc>
              <a:spcBef>
                <a:spcPts val="95"/>
              </a:spcBef>
              <a:tabLst>
                <a:tab pos="1334135" algn="l"/>
                <a:tab pos="433070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ASSOCIATE PROFESSOR </a:t>
            </a:r>
          </a:p>
          <a:p>
            <a:pPr marL="12700" marR="5080" indent="987425">
              <a:lnSpc>
                <a:spcPct val="120000"/>
              </a:lnSpc>
              <a:spcBef>
                <a:spcPts val="95"/>
              </a:spcBef>
              <a:tabLst>
                <a:tab pos="1334135" algn="l"/>
                <a:tab pos="433070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DEPARTMENT OF COMMERCE</a:t>
            </a:r>
          </a:p>
          <a:p>
            <a:pPr marL="12700" marR="5080" indent="987425">
              <a:lnSpc>
                <a:spcPct val="120000"/>
              </a:lnSpc>
              <a:spcBef>
                <a:spcPts val="95"/>
              </a:spcBef>
              <a:tabLst>
                <a:tab pos="1334135" algn="l"/>
                <a:tab pos="4330700" algn="l"/>
              </a:tabLst>
            </a:pPr>
            <a:r>
              <a:rPr lang="en-US" sz="2800" dirty="0" smtClean="0">
                <a:solidFill>
                  <a:schemeClr val="bg1"/>
                </a:solidFill>
                <a:latin typeface="Times New Roman"/>
                <a:cs typeface="Times New Roman"/>
              </a:rPr>
              <a:t>HCPGC VARANASI</a:t>
            </a:r>
            <a:endParaRPr sz="28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417320"/>
          </a:xfrm>
          <a:custGeom>
            <a:avLst/>
            <a:gdLst/>
            <a:ahLst/>
            <a:cxnLst/>
            <a:rect l="l" t="t" r="r" b="b"/>
            <a:pathLst>
              <a:path w="9144000" h="1417320">
                <a:moveTo>
                  <a:pt x="9144000" y="0"/>
                </a:moveTo>
                <a:lnTo>
                  <a:pt x="0" y="0"/>
                </a:lnTo>
                <a:lnTo>
                  <a:pt x="0" y="1417320"/>
                </a:lnTo>
                <a:lnTo>
                  <a:pt x="9144000" y="141732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823435"/>
            <a:ext cx="8686800" cy="6899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solidFill>
                  <a:srgbClr val="000000"/>
                </a:solidFill>
                <a:latin typeface="Arial"/>
                <a:cs typeface="Arial"/>
              </a:rPr>
              <a:t>Forms of </a:t>
            </a:r>
            <a:r>
              <a:rPr sz="4400" spc="-10" dirty="0">
                <a:solidFill>
                  <a:srgbClr val="000000"/>
                </a:solidFill>
                <a:latin typeface="Arial"/>
                <a:cs typeface="Arial"/>
              </a:rPr>
              <a:t>Hypothesis:-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427987"/>
            <a:ext cx="9144000" cy="5430520"/>
          </a:xfrm>
          <a:custGeom>
            <a:avLst/>
            <a:gdLst/>
            <a:ahLst/>
            <a:cxnLst/>
            <a:rect l="l" t="t" r="r" b="b"/>
            <a:pathLst>
              <a:path w="9144000" h="5430520">
                <a:moveTo>
                  <a:pt x="9144000" y="0"/>
                </a:moveTo>
                <a:lnTo>
                  <a:pt x="0" y="0"/>
                </a:lnTo>
                <a:lnTo>
                  <a:pt x="0" y="5430012"/>
                </a:lnTo>
                <a:lnTo>
                  <a:pt x="9144000" y="5430012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1351635"/>
            <a:ext cx="8989060" cy="5343129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latin typeface="Times New Roman"/>
                <a:cs typeface="Times New Roman"/>
              </a:rPr>
              <a:t>1</a:t>
            </a:r>
            <a:r>
              <a:rPr sz="3200" b="1" dirty="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  <a:r>
              <a:rPr sz="3200" b="1" spc="54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u="sng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Directional</a:t>
            </a:r>
            <a:r>
              <a:rPr sz="3200" b="1" u="sng" spc="-55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Hypothesis:</a:t>
            </a:r>
            <a:r>
              <a:rPr sz="3200" b="1" u="sng" spc="-45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b="1" u="sng" spc="-50" dirty="0">
                <a:solidFill>
                  <a:schemeClr val="bg1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-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527685" marR="6350" indent="93980" algn="just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The</a:t>
            </a:r>
            <a:r>
              <a:rPr sz="3200" spc="68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hypotheses</a:t>
            </a:r>
            <a:r>
              <a:rPr sz="3200" spc="69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which</a:t>
            </a:r>
            <a:r>
              <a:rPr sz="3200" spc="69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stipulate</a:t>
            </a:r>
            <a:r>
              <a:rPr sz="3200" b="1" i="1" spc="70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the</a:t>
            </a:r>
            <a:r>
              <a:rPr sz="3200" b="1" i="1" spc="68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direction</a:t>
            </a:r>
            <a:r>
              <a:rPr sz="3200" b="1" i="1" spc="66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the</a:t>
            </a:r>
            <a:r>
              <a:rPr sz="3200" spc="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expected</a:t>
            </a:r>
            <a:r>
              <a:rPr sz="3200" spc="4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differences</a:t>
            </a:r>
            <a:r>
              <a:rPr sz="3200" spc="3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or</a:t>
            </a:r>
            <a:r>
              <a:rPr sz="3200" spc="2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relationships</a:t>
            </a:r>
            <a:r>
              <a:rPr sz="3200" spc="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are</a:t>
            </a:r>
            <a:r>
              <a:rPr sz="3200" spc="3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Times New Roman"/>
                <a:cs typeface="Times New Roman"/>
              </a:rPr>
              <a:t>termed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as</a:t>
            </a:r>
            <a:r>
              <a:rPr sz="3200" spc="-1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“Directional</a:t>
            </a:r>
            <a:r>
              <a:rPr sz="3200" spc="-4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Times New Roman"/>
                <a:cs typeface="Times New Roman"/>
              </a:rPr>
              <a:t>Hypotheses”.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527685" marR="5715" indent="501650" algn="just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For</a:t>
            </a:r>
            <a:r>
              <a:rPr sz="3200" spc="7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example,</a:t>
            </a:r>
            <a:r>
              <a:rPr sz="3200" spc="7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“there</a:t>
            </a:r>
            <a:r>
              <a:rPr sz="3200" b="1" i="1" spc="7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will</a:t>
            </a:r>
            <a:r>
              <a:rPr sz="3200" b="1" i="1" spc="74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be</a:t>
            </a:r>
            <a:r>
              <a:rPr sz="3200" b="1" i="1" spc="7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3200" b="1" i="1" spc="7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spc="-10" dirty="0">
                <a:solidFill>
                  <a:schemeClr val="bg1"/>
                </a:solidFill>
                <a:latin typeface="Times New Roman"/>
                <a:cs typeface="Times New Roman"/>
              </a:rPr>
              <a:t>positive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relationship</a:t>
            </a:r>
            <a:r>
              <a:rPr sz="3200" b="1" i="1" spc="18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between</a:t>
            </a:r>
            <a:r>
              <a:rPr sz="3200" b="1" i="1" spc="19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individual’s</a:t>
            </a:r>
            <a:r>
              <a:rPr sz="3200" b="1" i="1" spc="17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attitude</a:t>
            </a:r>
            <a:r>
              <a:rPr sz="3200" b="1" i="1" spc="19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spc="-10" dirty="0">
                <a:solidFill>
                  <a:schemeClr val="bg1"/>
                </a:solidFill>
                <a:latin typeface="Times New Roman"/>
                <a:cs typeface="Times New Roman"/>
              </a:rPr>
              <a:t>towards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high</a:t>
            </a:r>
            <a:r>
              <a:rPr sz="3200" b="1" i="1" spc="66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caste</a:t>
            </a:r>
            <a:r>
              <a:rPr sz="3200" b="1" i="1" spc="67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Hindus</a:t>
            </a:r>
            <a:r>
              <a:rPr sz="3200" b="1" i="1" spc="66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and</a:t>
            </a:r>
            <a:r>
              <a:rPr sz="3200" b="1" i="1" spc="67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his</a:t>
            </a:r>
            <a:r>
              <a:rPr sz="3200" b="1" i="1" spc="65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b="1" i="1" spc="-10" dirty="0">
                <a:solidFill>
                  <a:schemeClr val="bg1"/>
                </a:solidFill>
                <a:latin typeface="Times New Roman"/>
                <a:cs typeface="Times New Roman"/>
              </a:rPr>
              <a:t>socio-economic status”.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527685" marR="5080" indent="101600" algn="just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“Adolescent</a:t>
            </a:r>
            <a:r>
              <a:rPr sz="3200" spc="66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boys</a:t>
            </a:r>
            <a:r>
              <a:rPr sz="3200" spc="66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with</a:t>
            </a:r>
            <a:r>
              <a:rPr sz="3200" spc="66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high</a:t>
            </a:r>
            <a:r>
              <a:rPr sz="3200" spc="67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IQ</a:t>
            </a:r>
            <a:r>
              <a:rPr sz="3200" spc="65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will</a:t>
            </a:r>
            <a:r>
              <a:rPr sz="3200" spc="66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exhibit</a:t>
            </a:r>
            <a:r>
              <a:rPr sz="3200" spc="66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low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anxiety</a:t>
            </a:r>
            <a:r>
              <a:rPr sz="3200" spc="-3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than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adolescent</a:t>
            </a:r>
            <a:r>
              <a:rPr sz="3200" spc="-3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boys</a:t>
            </a:r>
            <a:r>
              <a:rPr sz="3200" spc="-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with</a:t>
            </a:r>
            <a:r>
              <a:rPr sz="3200" spc="-3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low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 IQ”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-149798"/>
            <a:ext cx="8987790" cy="273408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5" dirty="0">
                <a:solidFill>
                  <a:srgbClr val="000000"/>
                </a:solidFill>
              </a:rPr>
              <a:t>2)</a:t>
            </a:r>
            <a:r>
              <a:rPr sz="4000" spc="-280" dirty="0">
                <a:solidFill>
                  <a:srgbClr val="000000"/>
                </a:solidFill>
              </a:rPr>
              <a:t> </a:t>
            </a:r>
            <a:r>
              <a:rPr sz="40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Non</a:t>
            </a:r>
            <a:r>
              <a:rPr sz="4000" u="heavy" spc="-14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Directional</a:t>
            </a:r>
            <a:r>
              <a:rPr sz="4000" u="heavy" spc="-7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Hypotheses</a:t>
            </a:r>
            <a:r>
              <a:rPr sz="4800"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:-</a:t>
            </a:r>
            <a:endParaRPr sz="4800" dirty="0"/>
          </a:p>
          <a:p>
            <a:pPr marL="527685" marR="5080" indent="88265" algn="just">
              <a:lnSpc>
                <a:spcPct val="100000"/>
              </a:lnSpc>
              <a:spcBef>
                <a:spcPts val="65"/>
              </a:spcBef>
            </a:pPr>
            <a:r>
              <a:rPr sz="3200" dirty="0"/>
              <a:t>A</a:t>
            </a:r>
            <a:r>
              <a:rPr sz="3200" spc="180" dirty="0"/>
              <a:t> </a:t>
            </a:r>
            <a:r>
              <a:rPr sz="3200" dirty="0"/>
              <a:t>research</a:t>
            </a:r>
            <a:r>
              <a:rPr sz="3200" spc="360" dirty="0"/>
              <a:t> </a:t>
            </a:r>
            <a:r>
              <a:rPr sz="3200" dirty="0"/>
              <a:t>hypothesis</a:t>
            </a:r>
            <a:r>
              <a:rPr sz="3200" spc="355" dirty="0"/>
              <a:t> </a:t>
            </a:r>
            <a:r>
              <a:rPr sz="3200" dirty="0"/>
              <a:t>which</a:t>
            </a:r>
            <a:r>
              <a:rPr sz="3200" spc="355" dirty="0"/>
              <a:t> </a:t>
            </a:r>
            <a:r>
              <a:rPr sz="3200" dirty="0"/>
              <a:t>does</a:t>
            </a:r>
            <a:r>
              <a:rPr sz="3200" spc="335" dirty="0"/>
              <a:t> </a:t>
            </a:r>
            <a:r>
              <a:rPr sz="3200" dirty="0"/>
              <a:t>not</a:t>
            </a:r>
            <a:r>
              <a:rPr sz="3200" spc="345" dirty="0"/>
              <a:t> </a:t>
            </a:r>
            <a:r>
              <a:rPr sz="3200" dirty="0"/>
              <a:t>specify</a:t>
            </a:r>
            <a:r>
              <a:rPr sz="3200" spc="345" dirty="0"/>
              <a:t> </a:t>
            </a:r>
            <a:r>
              <a:rPr sz="3200" spc="-25" dirty="0"/>
              <a:t>the </a:t>
            </a:r>
            <a:r>
              <a:rPr sz="3200" dirty="0"/>
              <a:t>direction</a:t>
            </a:r>
            <a:r>
              <a:rPr sz="3200" spc="280" dirty="0"/>
              <a:t> </a:t>
            </a:r>
            <a:r>
              <a:rPr sz="3200" dirty="0"/>
              <a:t>of</a:t>
            </a:r>
            <a:r>
              <a:rPr sz="3200" spc="310" dirty="0"/>
              <a:t> </a:t>
            </a:r>
            <a:r>
              <a:rPr sz="3200" dirty="0"/>
              <a:t>expected</a:t>
            </a:r>
            <a:r>
              <a:rPr sz="3200" spc="315" dirty="0"/>
              <a:t> </a:t>
            </a:r>
            <a:r>
              <a:rPr sz="3200" dirty="0"/>
              <a:t>differences</a:t>
            </a:r>
            <a:r>
              <a:rPr sz="3200" spc="305" dirty="0"/>
              <a:t> </a:t>
            </a:r>
            <a:r>
              <a:rPr sz="3200" dirty="0"/>
              <a:t>or</a:t>
            </a:r>
            <a:r>
              <a:rPr sz="3200" spc="310" dirty="0"/>
              <a:t> </a:t>
            </a:r>
            <a:r>
              <a:rPr sz="3200" dirty="0"/>
              <a:t>relationship</a:t>
            </a:r>
            <a:r>
              <a:rPr sz="3200" spc="325" dirty="0"/>
              <a:t> </a:t>
            </a:r>
            <a:r>
              <a:rPr sz="3200" spc="-25" dirty="0"/>
              <a:t>is </a:t>
            </a:r>
            <a:r>
              <a:rPr sz="3200" dirty="0"/>
              <a:t>a</a:t>
            </a:r>
            <a:r>
              <a:rPr sz="3200" spc="-15" dirty="0"/>
              <a:t> </a:t>
            </a:r>
            <a:r>
              <a:rPr sz="3200" dirty="0"/>
              <a:t>“Non-directional</a:t>
            </a:r>
            <a:r>
              <a:rPr sz="3200" spc="-45" dirty="0"/>
              <a:t> </a:t>
            </a:r>
            <a:r>
              <a:rPr sz="3200" spc="-10" dirty="0"/>
              <a:t>Hypothesis”.</a:t>
            </a:r>
            <a:endParaRPr sz="3200" dirty="0"/>
          </a:p>
        </p:txBody>
      </p:sp>
      <p:sp>
        <p:nvSpPr>
          <p:cNvPr id="4" name="object 4"/>
          <p:cNvSpPr txBox="1"/>
          <p:nvPr/>
        </p:nvSpPr>
        <p:spPr>
          <a:xfrm>
            <a:off x="593851" y="2793619"/>
            <a:ext cx="8473440" cy="39786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2115" algn="just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For</a:t>
            </a:r>
            <a:r>
              <a:rPr sz="3200" spc="-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chemeClr val="bg1"/>
                </a:solidFill>
                <a:latin typeface="Times New Roman"/>
                <a:cs typeface="Times New Roman"/>
              </a:rPr>
              <a:t>example: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2700" marR="5080" indent="501650" algn="just">
              <a:lnSpc>
                <a:spcPct val="100000"/>
              </a:lnSpc>
            </a:pP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“There</a:t>
            </a:r>
            <a:r>
              <a:rPr sz="3200" spc="34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will</a:t>
            </a:r>
            <a:r>
              <a:rPr sz="3200" b="1" i="1" spc="35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be</a:t>
            </a:r>
            <a:r>
              <a:rPr sz="3200" b="1" i="1" spc="35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difference</a:t>
            </a:r>
            <a:r>
              <a:rPr sz="3200" b="1" i="1" spc="35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in</a:t>
            </a:r>
            <a:r>
              <a:rPr sz="3200" spc="36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the</a:t>
            </a:r>
            <a:r>
              <a:rPr sz="3200" spc="35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adaptability</a:t>
            </a:r>
            <a:r>
              <a:rPr sz="3200" spc="35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fathers</a:t>
            </a:r>
            <a:r>
              <a:rPr sz="3200" spc="44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and</a:t>
            </a:r>
            <a:r>
              <a:rPr sz="3200" spc="45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mothers</a:t>
            </a:r>
            <a:r>
              <a:rPr sz="3200" spc="4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towards</a:t>
            </a:r>
            <a:r>
              <a:rPr sz="3200" spc="4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rearing</a:t>
            </a:r>
            <a:r>
              <a:rPr sz="3200" spc="450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of</a:t>
            </a:r>
            <a:r>
              <a:rPr sz="3200" spc="455" dirty="0">
                <a:solidFill>
                  <a:schemeClr val="bg1"/>
                </a:solidFill>
                <a:latin typeface="Times New Roman"/>
                <a:cs typeface="Times New Roman"/>
              </a:rPr>
              <a:t>  </a:t>
            </a:r>
            <a:r>
              <a:rPr sz="3200" spc="-10" dirty="0">
                <a:solidFill>
                  <a:schemeClr val="bg1"/>
                </a:solidFill>
                <a:latin typeface="Times New Roman"/>
                <a:cs typeface="Times New Roman"/>
              </a:rPr>
              <a:t>their children”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7620" algn="ctr">
              <a:lnSpc>
                <a:spcPct val="100000"/>
              </a:lnSpc>
            </a:pP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or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12700" marR="6350" indent="101600">
              <a:lnSpc>
                <a:spcPct val="100000"/>
              </a:lnSpc>
              <a:tabLst>
                <a:tab pos="1481455" algn="l"/>
                <a:tab pos="1991995" algn="l"/>
                <a:tab pos="2435860" algn="l"/>
                <a:tab pos="4362450" algn="l"/>
                <a:tab pos="4917440" algn="l"/>
                <a:tab pos="5653405" algn="l"/>
                <a:tab pos="7091045" algn="l"/>
                <a:tab pos="8118475" algn="l"/>
              </a:tabLst>
            </a:pPr>
            <a:r>
              <a:rPr sz="3200" spc="-10" dirty="0">
                <a:solidFill>
                  <a:schemeClr val="bg1"/>
                </a:solidFill>
                <a:latin typeface="Times New Roman"/>
                <a:cs typeface="Times New Roman"/>
              </a:rPr>
              <a:t>“There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b="1" i="1" spc="-25" dirty="0">
                <a:solidFill>
                  <a:schemeClr val="bg1"/>
                </a:solidFill>
                <a:latin typeface="Times New Roman"/>
                <a:cs typeface="Times New Roman"/>
              </a:rPr>
              <a:t>is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b="1" i="1" spc="-50" dirty="0">
                <a:solidFill>
                  <a:schemeClr val="bg1"/>
                </a:solidFill>
                <a:latin typeface="Times New Roman"/>
                <a:cs typeface="Times New Roman"/>
              </a:rPr>
              <a:t>a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b="1" i="1" spc="-10" dirty="0">
                <a:solidFill>
                  <a:schemeClr val="bg1"/>
                </a:solidFill>
                <a:latin typeface="Times New Roman"/>
                <a:cs typeface="Times New Roman"/>
              </a:rPr>
              <a:t>difference</a:t>
            </a:r>
            <a:r>
              <a:rPr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in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the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spc="-10" dirty="0">
                <a:solidFill>
                  <a:schemeClr val="bg1"/>
                </a:solidFill>
                <a:latin typeface="Times New Roman"/>
                <a:cs typeface="Times New Roman"/>
              </a:rPr>
              <a:t>anxiety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spc="-10" dirty="0">
                <a:solidFill>
                  <a:schemeClr val="bg1"/>
                </a:solidFill>
                <a:latin typeface="Times New Roman"/>
                <a:cs typeface="Times New Roman"/>
              </a:rPr>
              <a:t>level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	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adolescent</a:t>
            </a:r>
            <a:r>
              <a:rPr sz="3200" spc="-3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girls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of</a:t>
            </a:r>
            <a:r>
              <a:rPr sz="3200" spc="-1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high</a:t>
            </a:r>
            <a:r>
              <a:rPr sz="3200" spc="-20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IQ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and</a:t>
            </a:r>
            <a:r>
              <a:rPr sz="3200" spc="-15" dirty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chemeClr val="bg1"/>
                </a:solidFill>
                <a:latin typeface="Times New Roman"/>
                <a:cs typeface="Times New Roman"/>
              </a:rPr>
              <a:t>low</a:t>
            </a:r>
            <a:r>
              <a:rPr sz="3200" spc="-25" dirty="0">
                <a:solidFill>
                  <a:schemeClr val="bg1"/>
                </a:solidFill>
                <a:latin typeface="Times New Roman"/>
                <a:cs typeface="Times New Roman"/>
              </a:rPr>
              <a:t> IQ”</a:t>
            </a:r>
            <a:endParaRPr sz="3200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46177"/>
            <a:ext cx="8989060" cy="681019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4000" dirty="0">
                <a:latin typeface="Times New Roman"/>
                <a:cs typeface="Times New Roman"/>
              </a:rPr>
              <a:t>3)</a:t>
            </a:r>
            <a:r>
              <a:rPr sz="4000" spc="-25" dirty="0">
                <a:latin typeface="Times New Roman"/>
                <a:cs typeface="Times New Roman"/>
              </a:rPr>
              <a:t> </a:t>
            </a:r>
            <a:r>
              <a:rPr sz="4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Declarative</a:t>
            </a:r>
            <a:r>
              <a:rPr sz="4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hypothesis:-</a:t>
            </a:r>
            <a:endParaRPr sz="4400" dirty="0">
              <a:latin typeface="Times New Roman"/>
              <a:cs typeface="Times New Roman"/>
            </a:endParaRPr>
          </a:p>
          <a:p>
            <a:pPr marL="12700" marR="5715" indent="1005840" algn="just">
              <a:lnSpc>
                <a:spcPct val="100000"/>
              </a:lnSpc>
            </a:pP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When</a:t>
            </a:r>
            <a:r>
              <a:rPr sz="4400" spc="82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4400" spc="83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researcher</a:t>
            </a:r>
            <a:r>
              <a:rPr sz="4400" spc="83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makes</a:t>
            </a:r>
            <a:r>
              <a:rPr sz="4400" spc="83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spc="-50" dirty="0">
                <a:solidFill>
                  <a:schemeClr val="tx1"/>
                </a:solidFill>
                <a:latin typeface="Times New Roman"/>
                <a:cs typeface="Times New Roman"/>
              </a:rPr>
              <a:t>a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“</a:t>
            </a:r>
            <a:r>
              <a:rPr sz="4400" b="1" i="1" dirty="0">
                <a:solidFill>
                  <a:schemeClr val="tx1"/>
                </a:solidFill>
                <a:latin typeface="Times New Roman"/>
                <a:cs typeface="Times New Roman"/>
              </a:rPr>
              <a:t>positive</a:t>
            </a:r>
            <a:r>
              <a:rPr sz="4400" b="1" i="1" spc="575" dirty="0">
                <a:solidFill>
                  <a:schemeClr val="tx1"/>
                </a:solidFill>
                <a:latin typeface="Times New Roman"/>
                <a:cs typeface="Times New Roman"/>
              </a:rPr>
              <a:t>    </a:t>
            </a:r>
            <a:r>
              <a:rPr sz="4400" b="1" i="1" dirty="0">
                <a:solidFill>
                  <a:schemeClr val="tx1"/>
                </a:solidFill>
                <a:latin typeface="Times New Roman"/>
                <a:cs typeface="Times New Roman"/>
              </a:rPr>
              <a:t>statement”</a:t>
            </a:r>
            <a:r>
              <a:rPr sz="4400" b="1" i="1" spc="575" dirty="0">
                <a:solidFill>
                  <a:schemeClr val="tx1"/>
                </a:solidFill>
                <a:latin typeface="Times New Roman"/>
                <a:cs typeface="Times New Roman"/>
              </a:rPr>
              <a:t>   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about</a:t>
            </a:r>
            <a:r>
              <a:rPr sz="4400" spc="580" dirty="0">
                <a:solidFill>
                  <a:schemeClr val="tx1"/>
                </a:solidFill>
                <a:latin typeface="Times New Roman"/>
                <a:cs typeface="Times New Roman"/>
              </a:rPr>
              <a:t>    </a:t>
            </a:r>
            <a:r>
              <a:rPr sz="4400" spc="-2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outcomes</a:t>
            </a:r>
            <a:r>
              <a:rPr sz="4400" spc="8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4400" spc="86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4400" spc="8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study,</a:t>
            </a:r>
            <a:r>
              <a:rPr sz="4400" spc="8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4400" spc="8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spc="-10" dirty="0">
                <a:solidFill>
                  <a:schemeClr val="tx1"/>
                </a:solidFill>
                <a:latin typeface="Times New Roman"/>
                <a:cs typeface="Times New Roman"/>
              </a:rPr>
              <a:t>hypothesis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takes</a:t>
            </a:r>
            <a:r>
              <a:rPr sz="4400" spc="-2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4400" spc="-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b="1" i="1" u="sng" dirty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Declarative</a:t>
            </a:r>
            <a:r>
              <a:rPr sz="4400" b="1" i="1" u="sng" spc="-30" dirty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00" b="1" i="1" u="sng" spc="-10" dirty="0">
                <a:solidFill>
                  <a:schemeClr val="tx1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form</a:t>
            </a:r>
            <a:r>
              <a:rPr sz="4400" u="none" spc="-10" dirty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sz="4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5"/>
              </a:spcBef>
            </a:pPr>
            <a:endParaRPr sz="4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12700" marR="5080" indent="1054735" algn="just">
              <a:lnSpc>
                <a:spcPct val="100000"/>
              </a:lnSpc>
            </a:pP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For</a:t>
            </a:r>
            <a:r>
              <a:rPr sz="4400" spc="1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Example,</a:t>
            </a:r>
            <a:r>
              <a:rPr sz="4400" spc="1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the</a:t>
            </a:r>
            <a:r>
              <a:rPr sz="4400" spc="17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hypothesis:</a:t>
            </a:r>
            <a:r>
              <a:rPr sz="4400" spc="19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spc="-20" dirty="0">
                <a:solidFill>
                  <a:schemeClr val="tx1"/>
                </a:solidFill>
                <a:latin typeface="Times New Roman"/>
                <a:cs typeface="Times New Roman"/>
              </a:rPr>
              <a:t>“The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academic</a:t>
            </a:r>
            <a:r>
              <a:rPr sz="4400" spc="7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achievement</a:t>
            </a:r>
            <a:r>
              <a:rPr sz="4400" spc="75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4400" spc="7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extroverts</a:t>
            </a:r>
            <a:r>
              <a:rPr sz="4400" spc="74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4400" spc="-25" dirty="0">
                <a:solidFill>
                  <a:schemeClr val="tx1"/>
                </a:solidFill>
                <a:latin typeface="Times New Roman"/>
                <a:cs typeface="Times New Roman"/>
              </a:rPr>
              <a:t>is </a:t>
            </a:r>
            <a:r>
              <a:rPr sz="4400" b="1" i="1" dirty="0">
                <a:solidFill>
                  <a:schemeClr val="tx1"/>
                </a:solidFill>
                <a:latin typeface="Times New Roman"/>
                <a:cs typeface="Times New Roman"/>
              </a:rPr>
              <a:t>significantly</a:t>
            </a:r>
            <a:r>
              <a:rPr sz="4400" b="1" i="1" spc="10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b="1" i="1" dirty="0">
                <a:solidFill>
                  <a:schemeClr val="tx1"/>
                </a:solidFill>
                <a:latin typeface="Times New Roman"/>
                <a:cs typeface="Times New Roman"/>
              </a:rPr>
              <a:t>higher</a:t>
            </a:r>
            <a:r>
              <a:rPr sz="4400" b="1" i="1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b="1" i="1" dirty="0">
                <a:solidFill>
                  <a:schemeClr val="tx1"/>
                </a:solidFill>
                <a:latin typeface="Times New Roman"/>
                <a:cs typeface="Times New Roman"/>
              </a:rPr>
              <a:t>than</a:t>
            </a:r>
            <a:r>
              <a:rPr sz="4400" b="1" i="1" spc="110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that</a:t>
            </a:r>
            <a:r>
              <a:rPr sz="44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dirty="0">
                <a:solidFill>
                  <a:schemeClr val="tx1"/>
                </a:solidFill>
                <a:latin typeface="Times New Roman"/>
                <a:cs typeface="Times New Roman"/>
              </a:rPr>
              <a:t>of</a:t>
            </a:r>
            <a:r>
              <a:rPr sz="4400" spc="105" dirty="0">
                <a:solidFill>
                  <a:schemeClr val="tx1"/>
                </a:solidFill>
                <a:latin typeface="Times New Roman"/>
                <a:cs typeface="Times New Roman"/>
              </a:rPr>
              <a:t>  </a:t>
            </a:r>
            <a:r>
              <a:rPr sz="4400" spc="-25" dirty="0">
                <a:solidFill>
                  <a:schemeClr val="tx1"/>
                </a:solidFill>
                <a:latin typeface="Times New Roman"/>
                <a:cs typeface="Times New Roman"/>
              </a:rPr>
              <a:t>the </a:t>
            </a:r>
            <a:r>
              <a:rPr sz="4400" spc="-10" dirty="0">
                <a:solidFill>
                  <a:schemeClr val="tx1"/>
                </a:solidFill>
                <a:latin typeface="Times New Roman"/>
                <a:cs typeface="Times New Roman"/>
              </a:rPr>
              <a:t>Introverts”</a:t>
            </a:r>
            <a:r>
              <a:rPr sz="1800" spc="-10" dirty="0">
                <a:solidFill>
                  <a:schemeClr val="tx1"/>
                </a:solidFill>
                <a:latin typeface="Times New Roman"/>
                <a:cs typeface="Times New Roman"/>
              </a:rPr>
              <a:t>:</a:t>
            </a:r>
            <a:endParaRPr sz="1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1" y="-209624"/>
            <a:ext cx="8418195" cy="230319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000000"/>
                </a:solidFill>
              </a:rPr>
              <a:t>4)</a:t>
            </a:r>
            <a:r>
              <a:rPr sz="4000" spc="-10" dirty="0">
                <a:solidFill>
                  <a:srgbClr val="000000"/>
                </a:solidFill>
              </a:rPr>
              <a:t> </a:t>
            </a:r>
            <a:r>
              <a:rPr sz="4000" dirty="0">
                <a:solidFill>
                  <a:srgbClr val="000000"/>
                </a:solidFill>
              </a:rPr>
              <a:t>Null </a:t>
            </a:r>
            <a:r>
              <a:rPr sz="4000" spc="-10" dirty="0">
                <a:solidFill>
                  <a:srgbClr val="000000"/>
                </a:solidFill>
              </a:rPr>
              <a:t>Hypothesis</a:t>
            </a:r>
            <a:r>
              <a:rPr sz="2800" spc="-10" dirty="0">
                <a:solidFill>
                  <a:srgbClr val="000000"/>
                </a:solidFill>
              </a:rPr>
              <a:t>:</a:t>
            </a:r>
            <a:endParaRPr sz="2800" dirty="0"/>
          </a:p>
          <a:p>
            <a:pPr marL="12700" marR="5080" indent="1028700">
              <a:lnSpc>
                <a:spcPct val="100000"/>
              </a:lnSpc>
              <a:spcBef>
                <a:spcPts val="50"/>
              </a:spcBef>
            </a:pPr>
            <a:r>
              <a:rPr sz="3600" dirty="0"/>
              <a:t>In</a:t>
            </a:r>
            <a:r>
              <a:rPr sz="3600" spc="-65" dirty="0"/>
              <a:t> </a:t>
            </a:r>
            <a:r>
              <a:rPr sz="3600" dirty="0"/>
              <a:t>the</a:t>
            </a:r>
            <a:r>
              <a:rPr sz="3600" spc="-60" dirty="0"/>
              <a:t> </a:t>
            </a:r>
            <a:r>
              <a:rPr sz="3600" dirty="0"/>
              <a:t>Null</a:t>
            </a:r>
            <a:r>
              <a:rPr sz="3600" spc="-65" dirty="0"/>
              <a:t> </a:t>
            </a:r>
            <a:r>
              <a:rPr sz="3600" dirty="0"/>
              <a:t>form,</a:t>
            </a:r>
            <a:r>
              <a:rPr sz="3600" spc="-65" dirty="0"/>
              <a:t> </a:t>
            </a:r>
            <a:r>
              <a:rPr sz="3600" dirty="0"/>
              <a:t>the</a:t>
            </a:r>
            <a:r>
              <a:rPr sz="3600" spc="-60" dirty="0"/>
              <a:t> </a:t>
            </a:r>
            <a:r>
              <a:rPr sz="3600" dirty="0"/>
              <a:t>researcher</a:t>
            </a:r>
            <a:r>
              <a:rPr sz="3600" spc="-60" dirty="0"/>
              <a:t> </a:t>
            </a:r>
            <a:r>
              <a:rPr sz="3600" dirty="0"/>
              <a:t>makes</a:t>
            </a:r>
            <a:r>
              <a:rPr sz="3600" spc="-60" dirty="0"/>
              <a:t> </a:t>
            </a:r>
            <a:r>
              <a:rPr sz="3600" spc="-50" dirty="0"/>
              <a:t>a </a:t>
            </a:r>
            <a:r>
              <a:rPr sz="3600" dirty="0"/>
              <a:t>statement</a:t>
            </a:r>
            <a:r>
              <a:rPr sz="3600" spc="-60" dirty="0"/>
              <a:t> </a:t>
            </a:r>
            <a:r>
              <a:rPr sz="3600" dirty="0"/>
              <a:t>that</a:t>
            </a:r>
            <a:r>
              <a:rPr sz="3600" spc="-65" dirty="0"/>
              <a:t> </a:t>
            </a:r>
            <a:r>
              <a:rPr sz="36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no</a:t>
            </a:r>
            <a:r>
              <a:rPr sz="3600" b="1" i="1" u="sng" spc="-7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b="1" i="1" u="sng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relationship</a:t>
            </a:r>
            <a:r>
              <a:rPr sz="3600" b="1" i="1" u="sng" spc="-7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b="1" i="1" u="sng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Times New Roman"/>
                <a:cs typeface="Times New Roman"/>
              </a:rPr>
              <a:t>exists</a:t>
            </a:r>
            <a:r>
              <a:rPr sz="3600" b="1" u="none" spc="-10" dirty="0">
                <a:solidFill>
                  <a:srgbClr val="C00000"/>
                </a:solidFill>
                <a:latin typeface="Times New Roman"/>
                <a:cs typeface="Times New Roman"/>
              </a:rPr>
              <a:t>.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2395854"/>
            <a:ext cx="8989695" cy="4470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00" algn="just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“There</a:t>
            </a:r>
            <a:r>
              <a:rPr sz="3600" spc="495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495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3600" spc="495" dirty="0">
                <a:solidFill>
                  <a:srgbClr val="FFFFFF"/>
                </a:solidFill>
                <a:latin typeface="Times New Roman"/>
                <a:cs typeface="Times New Roman"/>
              </a:rPr>
              <a:t>   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significant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difference</a:t>
            </a:r>
            <a:r>
              <a:rPr sz="3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r>
              <a:rPr sz="36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academic</a:t>
            </a:r>
            <a:r>
              <a:rPr sz="36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achievement</a:t>
            </a:r>
            <a:r>
              <a:rPr sz="36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high</a:t>
            </a:r>
            <a:r>
              <a:rPr sz="3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school</a:t>
            </a:r>
            <a:r>
              <a:rPr sz="3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athletes</a:t>
            </a:r>
            <a:r>
              <a:rPr sz="36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6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non</a:t>
            </a:r>
            <a:r>
              <a:rPr sz="36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athletes,”</a:t>
            </a:r>
            <a:r>
              <a:rPr sz="3600" spc="1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example</a:t>
            </a:r>
            <a:r>
              <a:rPr sz="3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Null</a:t>
            </a:r>
            <a:r>
              <a:rPr sz="3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Hypothesis.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3600">
              <a:latin typeface="Times New Roman"/>
              <a:cs typeface="Times New Roman"/>
            </a:endParaRPr>
          </a:p>
          <a:p>
            <a:pPr marL="12700" marR="8255" indent="1943100" algn="just">
              <a:lnSpc>
                <a:spcPct val="100000"/>
              </a:lnSpc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Since</a:t>
            </a:r>
            <a:r>
              <a:rPr sz="3600" spc="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Null</a:t>
            </a:r>
            <a:r>
              <a:rPr sz="3600" spc="7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7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7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tested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statistically,</a:t>
            </a:r>
            <a:r>
              <a:rPr sz="36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36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36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3600" spc="3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termed</a:t>
            </a:r>
            <a:r>
              <a:rPr sz="3600" spc="3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600" spc="3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i="1" u="sng" spc="-10" dirty="0">
                <a:solidFill>
                  <a:srgbClr val="E36C09"/>
                </a:solidFill>
                <a:uFill>
                  <a:solidFill>
                    <a:srgbClr val="E36C09"/>
                  </a:solidFill>
                </a:uFill>
                <a:latin typeface="Times New Roman"/>
                <a:cs typeface="Times New Roman"/>
              </a:rPr>
              <a:t>Statistical</a:t>
            </a:r>
            <a:r>
              <a:rPr sz="3600" i="1" u="none" spc="-10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3600" i="1" u="sng" spc="-10" dirty="0">
                <a:solidFill>
                  <a:srgbClr val="E36C09"/>
                </a:solidFill>
                <a:uFill>
                  <a:solidFill>
                    <a:srgbClr val="E36C09"/>
                  </a:solidFill>
                </a:uFill>
                <a:latin typeface="Times New Roman"/>
                <a:cs typeface="Times New Roman"/>
              </a:rPr>
              <a:t>Hypotheses.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1" y="78718"/>
            <a:ext cx="6406515" cy="68993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dirty="0">
                <a:solidFill>
                  <a:srgbClr val="000000"/>
                </a:solidFill>
                <a:latin typeface="Times New Roman"/>
                <a:cs typeface="Times New Roman"/>
              </a:rPr>
              <a:t>5</a:t>
            </a:r>
            <a:r>
              <a:rPr sz="3200" b="1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sz="3200" b="1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1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Question</a:t>
            </a:r>
            <a:r>
              <a:rPr b="1" u="sng" spc="-1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sng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Hypothesis:-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931519"/>
            <a:ext cx="8987790" cy="3450496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940435" algn="just">
              <a:lnSpc>
                <a:spcPct val="105000"/>
              </a:lnSpc>
              <a:spcBef>
                <a:spcPts val="290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6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question</a:t>
            </a:r>
            <a:r>
              <a:rPr sz="3200" spc="7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form</a:t>
            </a:r>
            <a:r>
              <a:rPr sz="3200" spc="6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hypothesis,</a:t>
            </a:r>
            <a:r>
              <a:rPr sz="3200" spc="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7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question</a:t>
            </a:r>
            <a:r>
              <a:rPr sz="3200" spc="7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asked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200" spc="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9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outcome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be,</a:t>
            </a:r>
            <a:r>
              <a:rPr sz="3200" spc="1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instead</a:t>
            </a:r>
            <a:r>
              <a:rPr sz="3200" spc="9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stating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what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outcome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expected.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2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2700" marR="5080" indent="940435" algn="just">
              <a:lnSpc>
                <a:spcPct val="101299"/>
              </a:lnSpc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Suppose</a:t>
            </a:r>
            <a:r>
              <a:rPr sz="2800" spc="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2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researcher</a:t>
            </a:r>
            <a:r>
              <a:rPr sz="2800" spc="2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2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interested</a:t>
            </a:r>
            <a:r>
              <a:rPr sz="28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2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knowing</a:t>
            </a:r>
            <a:r>
              <a:rPr sz="28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whether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programmed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instruction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28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28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relationship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anxiety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children.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83505" y="5173167"/>
            <a:ext cx="1913889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89890">
              <a:lnSpc>
                <a:spcPct val="100000"/>
              </a:lnSpc>
              <a:spcBef>
                <a:spcPts val="100"/>
              </a:spcBef>
            </a:pP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children decrease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62038" y="5173167"/>
            <a:ext cx="190436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5295">
              <a:lnSpc>
                <a:spcPct val="100000"/>
              </a:lnSpc>
              <a:spcBef>
                <a:spcPts val="100"/>
              </a:spcBef>
              <a:tabLst>
                <a:tab pos="1256030" algn="l"/>
              </a:tabLst>
            </a:pP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through their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39" y="5173169"/>
            <a:ext cx="497586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943100">
              <a:lnSpc>
                <a:spcPct val="100000"/>
              </a:lnSpc>
              <a:spcBef>
                <a:spcPts val="100"/>
              </a:spcBef>
              <a:tabLst>
                <a:tab pos="2753995" algn="l"/>
                <a:tab pos="3414395" algn="l"/>
              </a:tabLst>
            </a:pP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“will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teaching programmed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instruction anxiety?”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9144000" cy="1428115"/>
          </a:xfrm>
          <a:custGeom>
            <a:avLst/>
            <a:gdLst/>
            <a:ahLst/>
            <a:cxnLst/>
            <a:rect l="l" t="t" r="r" b="b"/>
            <a:pathLst>
              <a:path w="9144000" h="1428115">
                <a:moveTo>
                  <a:pt x="9144000" y="0"/>
                </a:moveTo>
                <a:lnTo>
                  <a:pt x="0" y="0"/>
                </a:lnTo>
                <a:lnTo>
                  <a:pt x="0" y="1427988"/>
                </a:lnTo>
                <a:lnTo>
                  <a:pt x="9144000" y="1427988"/>
                </a:lnTo>
                <a:lnTo>
                  <a:pt x="9144000" y="0"/>
                </a:lnTo>
                <a:close/>
              </a:path>
            </a:pathLst>
          </a:custGeom>
          <a:solidFill>
            <a:srgbClr val="4945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323554"/>
            <a:ext cx="8686800" cy="168969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210312" rIns="0" bIns="0" rtlCol="0">
            <a:spAutoFit/>
          </a:bodyPr>
          <a:lstStyle/>
          <a:p>
            <a:pPr marL="893444">
              <a:lnSpc>
                <a:spcPct val="100000"/>
              </a:lnSpc>
              <a:spcBef>
                <a:spcPts val="100"/>
              </a:spcBef>
            </a:pPr>
            <a:r>
              <a:rPr sz="4800" spc="-30" dirty="0">
                <a:latin typeface="Arial"/>
                <a:cs typeface="Arial"/>
              </a:rPr>
              <a:t>---</a:t>
            </a:r>
            <a:r>
              <a:rPr sz="4800" spc="-20" dirty="0">
                <a:latin typeface="Arial"/>
                <a:cs typeface="Arial"/>
              </a:rPr>
              <a:t>:Types</a:t>
            </a:r>
            <a:r>
              <a:rPr sz="4800" spc="-80" dirty="0">
                <a:latin typeface="Arial"/>
                <a:cs typeface="Arial"/>
              </a:rPr>
              <a:t> </a:t>
            </a:r>
            <a:r>
              <a:rPr sz="4800" dirty="0">
                <a:latin typeface="Arial"/>
                <a:cs typeface="Arial"/>
              </a:rPr>
              <a:t>Of</a:t>
            </a:r>
            <a:r>
              <a:rPr sz="4800" spc="-95" dirty="0">
                <a:latin typeface="Arial"/>
                <a:cs typeface="Arial"/>
              </a:rPr>
              <a:t> </a:t>
            </a:r>
            <a:r>
              <a:rPr sz="4800" spc="-30" dirty="0">
                <a:latin typeface="Arial"/>
                <a:cs typeface="Arial"/>
              </a:rPr>
              <a:t>Hypothesis:--</a:t>
            </a:r>
            <a:r>
              <a:rPr sz="4800" spc="-50" dirty="0">
                <a:latin typeface="Arial"/>
                <a:cs typeface="Arial"/>
              </a:rPr>
              <a:t>-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427987"/>
            <a:ext cx="9144000" cy="5430520"/>
          </a:xfrm>
          <a:custGeom>
            <a:avLst/>
            <a:gdLst/>
            <a:ahLst/>
            <a:cxnLst/>
            <a:rect l="l" t="t" r="r" b="b"/>
            <a:pathLst>
              <a:path w="9144000" h="5430520">
                <a:moveTo>
                  <a:pt x="9144000" y="0"/>
                </a:moveTo>
                <a:lnTo>
                  <a:pt x="0" y="0"/>
                </a:lnTo>
                <a:lnTo>
                  <a:pt x="0" y="5430012"/>
                </a:lnTo>
                <a:lnTo>
                  <a:pt x="9144000" y="5430012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41" y="1351635"/>
            <a:ext cx="5748655" cy="4173578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Complex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</a:tabLst>
            </a:pP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Working</a:t>
            </a:r>
            <a:r>
              <a:rPr sz="32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2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2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endParaRPr sz="3200">
              <a:latin typeface="Times New Roman"/>
              <a:cs typeface="Times New Roman"/>
            </a:endParaRPr>
          </a:p>
          <a:p>
            <a:pPr marL="457200" indent="-4445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572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Null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endParaRPr sz="3200">
              <a:latin typeface="Times New Roman"/>
              <a:cs typeface="Times New Roman"/>
            </a:endParaRPr>
          </a:p>
          <a:p>
            <a:pPr marL="434340" indent="-42164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3434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Alternative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Logical</a:t>
            </a:r>
            <a:r>
              <a:rPr sz="3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Statistical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417320"/>
          </a:xfrm>
          <a:custGeom>
            <a:avLst/>
            <a:gdLst/>
            <a:ahLst/>
            <a:cxnLst/>
            <a:rect l="l" t="t" r="r" b="b"/>
            <a:pathLst>
              <a:path w="9144000" h="1417320">
                <a:moveTo>
                  <a:pt x="9144000" y="0"/>
                </a:moveTo>
                <a:lnTo>
                  <a:pt x="0" y="0"/>
                </a:lnTo>
                <a:lnTo>
                  <a:pt x="0" y="1417320"/>
                </a:lnTo>
                <a:lnTo>
                  <a:pt x="9144000" y="1417320"/>
                </a:lnTo>
                <a:lnTo>
                  <a:pt x="9144000" y="0"/>
                </a:lnTo>
                <a:close/>
              </a:path>
            </a:pathLst>
          </a:custGeom>
          <a:solidFill>
            <a:srgbClr val="4945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774960"/>
            <a:ext cx="8686800" cy="786882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08712" rIns="0" bIns="0" rtlCol="0">
            <a:spAutoFit/>
          </a:bodyPr>
          <a:lstStyle/>
          <a:p>
            <a:pPr marL="850900">
              <a:lnSpc>
                <a:spcPct val="100000"/>
              </a:lnSpc>
              <a:spcBef>
                <a:spcPts val="100"/>
              </a:spcBef>
            </a:pPr>
            <a:r>
              <a:rPr sz="4400" dirty="0">
                <a:latin typeface="Arial"/>
                <a:cs typeface="Arial"/>
              </a:rPr>
              <a:t>(1)</a:t>
            </a:r>
            <a:r>
              <a:rPr sz="3200" dirty="0">
                <a:latin typeface="Arial"/>
                <a:cs typeface="Arial"/>
              </a:rPr>
              <a:t>Simple</a:t>
            </a:r>
            <a:r>
              <a:rPr sz="3200" spc="-28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Hypothesis</a:t>
            </a:r>
            <a:r>
              <a:rPr spc="-10" dirty="0">
                <a:latin typeface="Arial"/>
                <a:cs typeface="Arial"/>
              </a:rPr>
              <a:t>: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427987"/>
            <a:ext cx="9144000" cy="5430520"/>
          </a:xfrm>
          <a:custGeom>
            <a:avLst/>
            <a:gdLst/>
            <a:ahLst/>
            <a:cxnLst/>
            <a:rect l="l" t="t" r="r" b="b"/>
            <a:pathLst>
              <a:path w="9144000" h="5430520">
                <a:moveTo>
                  <a:pt x="9144000" y="0"/>
                </a:moveTo>
                <a:lnTo>
                  <a:pt x="0" y="0"/>
                </a:lnTo>
                <a:lnTo>
                  <a:pt x="0" y="5430012"/>
                </a:lnTo>
                <a:lnTo>
                  <a:pt x="9144000" y="5430012"/>
                </a:lnTo>
                <a:lnTo>
                  <a:pt x="9144000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1445514"/>
            <a:ext cx="898525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2078989" algn="l"/>
                <a:tab pos="2729865" algn="l"/>
                <a:tab pos="4030345" algn="l"/>
                <a:tab pos="4484370" algn="l"/>
                <a:tab pos="7280275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0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simple</a:t>
            </a:r>
            <a:r>
              <a:rPr sz="4000" spc="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40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40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0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40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reflects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25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20" dirty="0">
                <a:solidFill>
                  <a:srgbClr val="FFFFFF"/>
                </a:solidFill>
                <a:latin typeface="Times New Roman"/>
                <a:cs typeface="Times New Roman"/>
              </a:rPr>
              <a:t>show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5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Relationship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between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01895" y="2664967"/>
            <a:ext cx="4061460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15335" algn="l"/>
              </a:tabLst>
            </a:pP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Independent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2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642" y="2664967"/>
            <a:ext cx="4164329" cy="19870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684655" algn="l"/>
              </a:tabLst>
            </a:pPr>
            <a:r>
              <a:rPr sz="40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Two</a:t>
            </a:r>
            <a:r>
              <a:rPr sz="4000" b="1" i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40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Variables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-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Dependent</a:t>
            </a:r>
            <a:r>
              <a:rPr sz="4000" spc="-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45" dirty="0">
                <a:solidFill>
                  <a:srgbClr val="FFFFFF"/>
                </a:solidFill>
                <a:latin typeface="Times New Roman"/>
                <a:cs typeface="Times New Roman"/>
              </a:rPr>
              <a:t>Variable.</a:t>
            </a:r>
            <a:endParaRPr sz="4000">
              <a:latin typeface="Times New Roman"/>
              <a:cs typeface="Times New Roman"/>
            </a:endParaRPr>
          </a:p>
          <a:p>
            <a:pPr marL="584200">
              <a:lnSpc>
                <a:spcPct val="100000"/>
              </a:lnSpc>
              <a:spcBef>
                <a:spcPts val="960"/>
              </a:spcBef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4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42" y="4737862"/>
            <a:ext cx="8641715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0">
              <a:lnSpc>
                <a:spcPct val="100000"/>
              </a:lnSpc>
              <a:spcBef>
                <a:spcPts val="95"/>
              </a:spcBef>
              <a:tabLst>
                <a:tab pos="2507615" algn="l"/>
                <a:tab pos="3641725" algn="l"/>
                <a:tab pos="7330440" algn="l"/>
              </a:tabLst>
            </a:pP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unemployment,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higher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4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4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rate</a:t>
            </a:r>
            <a:r>
              <a:rPr sz="4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crime</a:t>
            </a:r>
            <a:r>
              <a:rPr sz="4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40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society.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1571244"/>
              <a:ext cx="9144000" cy="5287010"/>
            </a:xfrm>
            <a:custGeom>
              <a:avLst/>
              <a:gdLst/>
              <a:ahLst/>
              <a:cxnLst/>
              <a:rect l="l" t="t" r="r" b="b"/>
              <a:pathLst>
                <a:path w="9144000" h="5287009">
                  <a:moveTo>
                    <a:pt x="0" y="5286755"/>
                  </a:moveTo>
                  <a:lnTo>
                    <a:pt x="9144000" y="5286755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5286755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571625"/>
            </a:xfrm>
            <a:custGeom>
              <a:avLst/>
              <a:gdLst/>
              <a:ahLst/>
              <a:cxnLst/>
              <a:rect l="l" t="t" r="r" b="b"/>
              <a:pathLst>
                <a:path w="9144000" h="1571625">
                  <a:moveTo>
                    <a:pt x="9144000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9144000" y="157124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4800" y="766598"/>
            <a:ext cx="8686800" cy="80360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86232" rIns="0" bIns="0" rtlCol="0">
            <a:spAutoFit/>
          </a:bodyPr>
          <a:lstStyle/>
          <a:p>
            <a:pPr marL="573405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latin typeface="Arial"/>
                <a:cs typeface="Arial"/>
              </a:rPr>
              <a:t>(2)</a:t>
            </a:r>
            <a:r>
              <a:rPr dirty="0">
                <a:latin typeface="Arial"/>
                <a:cs typeface="Arial"/>
              </a:rPr>
              <a:t>Complex</a:t>
            </a:r>
            <a:r>
              <a:rPr spc="-2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Hypothesis: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1591438"/>
            <a:ext cx="8851900" cy="3173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94615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Complex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reflects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relationship</a:t>
            </a:r>
            <a:r>
              <a:rPr sz="32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…</a:t>
            </a:r>
            <a:r>
              <a:rPr sz="3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more</a:t>
            </a:r>
            <a:r>
              <a:rPr sz="32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than</a:t>
            </a:r>
            <a:r>
              <a:rPr sz="3200" b="1" i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Two</a:t>
            </a:r>
            <a:r>
              <a:rPr sz="32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Variables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example,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Poverty,</a:t>
            </a:r>
            <a:r>
              <a:rPr sz="32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illiteracy</a:t>
            </a:r>
            <a:r>
              <a:rPr sz="32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society,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will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 rate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crime(</a:t>
            </a:r>
            <a:r>
              <a:rPr sz="32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Three</a:t>
            </a:r>
            <a:r>
              <a:rPr sz="32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Variables-</a:t>
            </a:r>
            <a:r>
              <a:rPr sz="32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Two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Independent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Dependent)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1571244"/>
              <a:ext cx="9144000" cy="5287010"/>
            </a:xfrm>
            <a:custGeom>
              <a:avLst/>
              <a:gdLst/>
              <a:ahLst/>
              <a:cxnLst/>
              <a:rect l="l" t="t" r="r" b="b"/>
              <a:pathLst>
                <a:path w="9144000" h="5287009">
                  <a:moveTo>
                    <a:pt x="0" y="5286755"/>
                  </a:moveTo>
                  <a:lnTo>
                    <a:pt x="9144000" y="5286755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5286755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571625"/>
            </a:xfrm>
            <a:custGeom>
              <a:avLst/>
              <a:gdLst/>
              <a:ahLst/>
              <a:cxnLst/>
              <a:rect l="l" t="t" r="r" b="b"/>
              <a:pathLst>
                <a:path w="9144000" h="1571625">
                  <a:moveTo>
                    <a:pt x="9144000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9144000" y="157124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0017" y="81273"/>
            <a:ext cx="8961120" cy="136704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3390" algn="l"/>
                <a:tab pos="3653790" algn="l"/>
              </a:tabLst>
            </a:pPr>
            <a:r>
              <a:rPr sz="4800" spc="-10" dirty="0"/>
              <a:t>(</a:t>
            </a:r>
            <a:r>
              <a:rPr sz="4000" spc="-10" dirty="0"/>
              <a:t>3)Working</a:t>
            </a:r>
            <a:r>
              <a:rPr sz="4000" dirty="0"/>
              <a:t>	</a:t>
            </a:r>
            <a:r>
              <a:rPr sz="4000" spc="-25" dirty="0"/>
              <a:t>or</a:t>
            </a:r>
            <a:r>
              <a:rPr sz="4000" dirty="0"/>
              <a:t>	Research</a:t>
            </a:r>
            <a:r>
              <a:rPr sz="4000" spc="-45" dirty="0"/>
              <a:t> </a:t>
            </a:r>
            <a:r>
              <a:rPr sz="4000" spc="-10" dirty="0"/>
              <a:t>Hypothesis:</a:t>
            </a:r>
            <a:endParaRPr sz="4000" dirty="0"/>
          </a:p>
        </p:txBody>
      </p:sp>
      <p:sp>
        <p:nvSpPr>
          <p:cNvPr id="6" name="object 6"/>
          <p:cNvSpPr txBox="1"/>
          <p:nvPr/>
        </p:nvSpPr>
        <p:spPr>
          <a:xfrm>
            <a:off x="78741" y="1535048"/>
            <a:ext cx="8988425" cy="528670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marR="6350" indent="-342900" algn="just">
              <a:lnSpc>
                <a:spcPts val="3890"/>
              </a:lnSpc>
              <a:spcBef>
                <a:spcPts val="58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4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Hypothesis,</a:t>
            </a:r>
            <a:r>
              <a:rPr sz="3600" spc="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6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accepted</a:t>
            </a:r>
            <a:r>
              <a:rPr sz="3600" spc="6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6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put</a:t>
            </a:r>
            <a:r>
              <a:rPr sz="3600" spc="6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6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rest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600" spc="28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600" spc="2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600" spc="2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600" spc="29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28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research,</a:t>
            </a:r>
            <a:r>
              <a:rPr sz="3600" spc="29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28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called</a:t>
            </a:r>
            <a:r>
              <a:rPr sz="3600" spc="685" dirty="0">
                <a:solidFill>
                  <a:srgbClr val="FFFFFF"/>
                </a:solidFill>
                <a:latin typeface="Times New Roman"/>
                <a:cs typeface="Times New Roman"/>
              </a:rPr>
              <a:t>   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3600" spc="-35" dirty="0">
                <a:solidFill>
                  <a:srgbClr val="001F5F"/>
                </a:solidFill>
                <a:latin typeface="Times New Roman"/>
                <a:cs typeface="Times New Roman"/>
              </a:rPr>
              <a:t>“Working</a:t>
            </a:r>
            <a:r>
              <a:rPr sz="3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1F5F"/>
                </a:solidFill>
                <a:latin typeface="Times New Roman"/>
                <a:cs typeface="Times New Roman"/>
              </a:rPr>
              <a:t>or</a:t>
            </a:r>
            <a:r>
              <a:rPr sz="36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1F5F"/>
                </a:solidFill>
                <a:latin typeface="Times New Roman"/>
                <a:cs typeface="Times New Roman"/>
              </a:rPr>
              <a:t>Research</a:t>
            </a:r>
            <a:r>
              <a:rPr sz="36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001F5F"/>
                </a:solidFill>
                <a:latin typeface="Times New Roman"/>
                <a:cs typeface="Times New Roman"/>
              </a:rPr>
              <a:t>Hypothesis”.</a:t>
            </a:r>
            <a:endParaRPr sz="36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90000"/>
              </a:lnSpc>
              <a:spcBef>
                <a:spcPts val="80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assumed</a:t>
            </a:r>
            <a:r>
              <a:rPr sz="3600" b="1" i="1" spc="2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3600" b="1" i="1" spc="25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be</a:t>
            </a:r>
            <a:r>
              <a:rPr sz="3600" b="1" i="1" spc="2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suitable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to</a:t>
            </a:r>
            <a:r>
              <a:rPr sz="3600" b="1" i="1" spc="7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explain</a:t>
            </a:r>
            <a:r>
              <a:rPr sz="3600" b="1" i="1" spc="7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certain</a:t>
            </a:r>
            <a:r>
              <a:rPr sz="3600" b="1" i="1" spc="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facts</a:t>
            </a:r>
            <a:r>
              <a:rPr sz="3600" b="1" i="1" spc="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3600" b="1" i="1" spc="79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relationship</a:t>
            </a:r>
            <a:r>
              <a:rPr sz="3600" b="1" i="1" spc="8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sz="3600" b="1" i="1" dirty="0">
                <a:solidFill>
                  <a:srgbClr val="FF0000"/>
                </a:solidFill>
                <a:latin typeface="Times New Roman"/>
                <a:cs typeface="Times New Roman"/>
              </a:rPr>
              <a:t>phenomena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600" spc="6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6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6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hoped</a:t>
            </a:r>
            <a:r>
              <a:rPr sz="3600" spc="6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6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600" spc="6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would</a:t>
            </a:r>
            <a:r>
              <a:rPr sz="3600" spc="1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generate</a:t>
            </a:r>
            <a:r>
              <a:rPr sz="3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1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productive</a:t>
            </a:r>
            <a:r>
              <a:rPr sz="3600" spc="1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theory</a:t>
            </a:r>
            <a:r>
              <a:rPr sz="3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600" spc="1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accepted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put</a:t>
            </a:r>
            <a:r>
              <a:rPr sz="3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investigation.</a:t>
            </a:r>
            <a:endParaRPr sz="36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ts val="3890"/>
              </a:lnSpc>
              <a:spcBef>
                <a:spcPts val="919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2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0000"/>
                </a:solidFill>
                <a:latin typeface="Times New Roman"/>
                <a:cs typeface="Times New Roman"/>
              </a:rPr>
              <a:t>any</a:t>
            </a:r>
            <a:r>
              <a:rPr sz="3600" spc="3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0000"/>
                </a:solidFill>
                <a:latin typeface="Times New Roman"/>
                <a:cs typeface="Times New Roman"/>
              </a:rPr>
              <a:t>Hypothesis</a:t>
            </a:r>
            <a:r>
              <a:rPr sz="3600" spc="30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processed</a:t>
            </a:r>
            <a:r>
              <a:rPr sz="36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during</a:t>
            </a:r>
            <a:r>
              <a:rPr sz="3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research.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1571244"/>
              <a:ext cx="9144000" cy="5287010"/>
            </a:xfrm>
            <a:custGeom>
              <a:avLst/>
              <a:gdLst/>
              <a:ahLst/>
              <a:cxnLst/>
              <a:rect l="l" t="t" r="r" b="b"/>
              <a:pathLst>
                <a:path w="9144000" h="5287009">
                  <a:moveTo>
                    <a:pt x="0" y="5286755"/>
                  </a:moveTo>
                  <a:lnTo>
                    <a:pt x="9144000" y="5286755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5286755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571625"/>
            </a:xfrm>
            <a:custGeom>
              <a:avLst/>
              <a:gdLst/>
              <a:ahLst/>
              <a:cxnLst/>
              <a:rect l="l" t="t" r="r" b="b"/>
              <a:pathLst>
                <a:path w="9144000" h="1571625">
                  <a:moveTo>
                    <a:pt x="9144000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9144000" y="157124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42289" y="345930"/>
            <a:ext cx="7658734" cy="84382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62729" algn="l"/>
              </a:tabLst>
            </a:pPr>
            <a:r>
              <a:rPr sz="2800" spc="-10" dirty="0">
                <a:latin typeface="Arial"/>
                <a:cs typeface="Arial"/>
              </a:rPr>
              <a:t>(4)</a:t>
            </a:r>
            <a:r>
              <a:rPr sz="4000" spc="-10" dirty="0">
                <a:latin typeface="Arial"/>
                <a:cs typeface="Arial"/>
              </a:rPr>
              <a:t>Alternative</a:t>
            </a:r>
            <a:r>
              <a:rPr sz="4000" dirty="0">
                <a:latin typeface="Arial"/>
                <a:cs typeface="Arial"/>
              </a:rPr>
              <a:t>	</a:t>
            </a:r>
            <a:r>
              <a:rPr sz="4000" spc="-10" dirty="0">
                <a:latin typeface="Arial"/>
                <a:cs typeface="Arial"/>
              </a:rPr>
              <a:t>Hypothesis</a:t>
            </a:r>
            <a:r>
              <a:rPr sz="5400" spc="-10" dirty="0">
                <a:latin typeface="Arial"/>
                <a:cs typeface="Arial"/>
              </a:rPr>
              <a:t>: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942" y="1591437"/>
            <a:ext cx="9090025" cy="5193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130" marR="55880" indent="-34163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6400" algn="l"/>
              </a:tabLst>
            </a:pP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If</a:t>
            </a:r>
            <a:r>
              <a:rPr sz="33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3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Working</a:t>
            </a:r>
            <a:r>
              <a:rPr sz="33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3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300" spc="6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proved</a:t>
            </a:r>
            <a:r>
              <a:rPr sz="33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wrong</a:t>
            </a:r>
            <a:r>
              <a:rPr sz="3300" spc="6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spc="-25" dirty="0">
                <a:solidFill>
                  <a:srgbClr val="FFFFFF"/>
                </a:solidFill>
                <a:latin typeface="Times New Roman"/>
                <a:cs typeface="Times New Roman"/>
              </a:rPr>
              <a:t>or 	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Rejected,</a:t>
            </a:r>
            <a:r>
              <a:rPr sz="3300" spc="52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another</a:t>
            </a:r>
            <a:r>
              <a:rPr sz="3300" spc="52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300" spc="52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(to</a:t>
            </a:r>
            <a:r>
              <a:rPr sz="3300" spc="52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replace</a:t>
            </a:r>
            <a:r>
              <a:rPr sz="3300" spc="52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 	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Working</a:t>
            </a:r>
            <a:r>
              <a:rPr sz="3300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Hypothesis)</a:t>
            </a:r>
            <a:r>
              <a:rPr sz="33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3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formulated</a:t>
            </a:r>
            <a:r>
              <a:rPr sz="3300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3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300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tested</a:t>
            </a:r>
            <a:r>
              <a:rPr sz="33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-25" dirty="0">
                <a:solidFill>
                  <a:srgbClr val="FFFFFF"/>
                </a:solidFill>
                <a:latin typeface="Times New Roman"/>
                <a:cs typeface="Times New Roman"/>
              </a:rPr>
              <a:t>to 	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generate</a:t>
            </a:r>
            <a:r>
              <a:rPr sz="3300" spc="50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300" spc="50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desired</a:t>
            </a:r>
            <a:r>
              <a:rPr sz="3300" spc="509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result-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this</a:t>
            </a:r>
            <a:r>
              <a:rPr sz="3300" spc="50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300" spc="509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known</a:t>
            </a:r>
            <a:r>
              <a:rPr sz="3300" spc="509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spc="-25" dirty="0">
                <a:solidFill>
                  <a:srgbClr val="FFFFFF"/>
                </a:solidFill>
                <a:latin typeface="Times New Roman"/>
                <a:cs typeface="Times New Roman"/>
              </a:rPr>
              <a:t>as 	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Alternative</a:t>
            </a:r>
            <a:r>
              <a:rPr sz="3300" b="1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hypothesis</a:t>
            </a:r>
            <a:r>
              <a:rPr sz="3300" spc="-10" dirty="0">
                <a:solidFill>
                  <a:srgbClr val="FFFF00"/>
                </a:solidFill>
                <a:latin typeface="Times New Roman"/>
                <a:cs typeface="Times New Roman"/>
              </a:rPr>
              <a:t>”.</a:t>
            </a:r>
            <a:endParaRPr sz="33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405130" marR="55880" indent="-341630" algn="just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406400" algn="l"/>
              </a:tabLst>
            </a:pPr>
            <a:r>
              <a:rPr sz="3300" dirty="0">
                <a:solidFill>
                  <a:srgbClr val="FFFF00"/>
                </a:solidFill>
                <a:latin typeface="Times New Roman"/>
                <a:cs typeface="Times New Roman"/>
              </a:rPr>
              <a:t>As</a:t>
            </a:r>
            <a:r>
              <a:rPr sz="33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00"/>
                </a:solidFill>
                <a:latin typeface="Times New Roman"/>
                <a:cs typeface="Times New Roman"/>
              </a:rPr>
              <a:t>the</a:t>
            </a:r>
            <a:r>
              <a:rPr sz="33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00"/>
                </a:solidFill>
                <a:latin typeface="Times New Roman"/>
                <a:cs typeface="Times New Roman"/>
              </a:rPr>
              <a:t>name</a:t>
            </a:r>
            <a:r>
              <a:rPr sz="33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00"/>
                </a:solidFill>
                <a:latin typeface="Times New Roman"/>
                <a:cs typeface="Times New Roman"/>
              </a:rPr>
              <a:t>mentions,</a:t>
            </a:r>
            <a:r>
              <a:rPr sz="3300" spc="-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00"/>
                </a:solidFill>
                <a:latin typeface="Times New Roman"/>
                <a:cs typeface="Times New Roman"/>
              </a:rPr>
              <a:t>it</a:t>
            </a:r>
            <a:r>
              <a:rPr sz="3300" spc="-1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00"/>
                </a:solidFill>
                <a:latin typeface="Times New Roman"/>
                <a:cs typeface="Times New Roman"/>
              </a:rPr>
              <a:t>is</a:t>
            </a:r>
            <a:r>
              <a:rPr sz="3300" spc="-1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3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alternate</a:t>
            </a:r>
            <a:r>
              <a:rPr sz="33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Times New Roman"/>
                <a:cs typeface="Times New Roman"/>
              </a:rPr>
              <a:t>assumption 	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(a</a:t>
            </a:r>
            <a:r>
              <a:rPr sz="3300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relationship</a:t>
            </a:r>
            <a:r>
              <a:rPr sz="3300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3300" spc="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33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explanation)which</a:t>
            </a:r>
            <a:r>
              <a:rPr sz="3300" spc="2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300" spc="2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spc="-10" dirty="0">
                <a:solidFill>
                  <a:srgbClr val="FFFFFF"/>
                </a:solidFill>
                <a:latin typeface="Times New Roman"/>
                <a:cs typeface="Times New Roman"/>
              </a:rPr>
              <a:t>adopted 	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3300" spc="1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300" spc="1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Working</a:t>
            </a:r>
            <a:r>
              <a:rPr sz="3300" spc="1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300" spc="1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fails</a:t>
            </a:r>
            <a:r>
              <a:rPr sz="3300" spc="1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300" spc="1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300" spc="-10" dirty="0">
                <a:solidFill>
                  <a:srgbClr val="FFFFFF"/>
                </a:solidFill>
                <a:latin typeface="Times New Roman"/>
                <a:cs typeface="Times New Roman"/>
              </a:rPr>
              <a:t>generate 	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required</a:t>
            </a:r>
            <a:r>
              <a:rPr sz="33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dirty="0">
                <a:solidFill>
                  <a:srgbClr val="FFFFFF"/>
                </a:solidFill>
                <a:latin typeface="Times New Roman"/>
                <a:cs typeface="Times New Roman"/>
              </a:rPr>
              <a:t>theory.</a:t>
            </a:r>
            <a:r>
              <a:rPr sz="3300" spc="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Alternative</a:t>
            </a:r>
            <a:r>
              <a:rPr sz="3300" b="1" spc="2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Hypothesis</a:t>
            </a:r>
            <a:r>
              <a:rPr sz="3300" b="1" spc="22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is</a:t>
            </a:r>
            <a:r>
              <a:rPr sz="3300" b="1" spc="22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3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denoted 	</a:t>
            </a:r>
            <a:r>
              <a:rPr sz="3300" b="1" dirty="0">
                <a:solidFill>
                  <a:srgbClr val="FFFF00"/>
                </a:solidFill>
                <a:latin typeface="Times New Roman"/>
                <a:cs typeface="Times New Roman"/>
              </a:rPr>
              <a:t>by </a:t>
            </a:r>
            <a:r>
              <a:rPr sz="3300" b="1" spc="-25" dirty="0">
                <a:solidFill>
                  <a:srgbClr val="FFFF00"/>
                </a:solidFill>
                <a:latin typeface="Times New Roman"/>
                <a:cs typeface="Times New Roman"/>
              </a:rPr>
              <a:t>H</a:t>
            </a:r>
            <a:r>
              <a:rPr sz="3300" b="1" spc="-37" baseline="-20202" dirty="0">
                <a:solidFill>
                  <a:srgbClr val="FFFF00"/>
                </a:solidFill>
                <a:latin typeface="Times New Roman"/>
                <a:cs typeface="Times New Roman"/>
              </a:rPr>
              <a:t>1</a:t>
            </a:r>
            <a:r>
              <a:rPr sz="3300" b="1" spc="-25" dirty="0">
                <a:solidFill>
                  <a:srgbClr val="FFFF00"/>
                </a:solidFill>
                <a:latin typeface="Times New Roman"/>
                <a:cs typeface="Times New Roman"/>
              </a:rPr>
              <a:t>.</a:t>
            </a:r>
            <a:endParaRPr sz="3300" b="1" dirty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F487C">
              <a:alpha val="6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449" y="143391"/>
            <a:ext cx="891032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800" spc="-10" dirty="0">
                <a:solidFill>
                  <a:srgbClr val="FFC000"/>
                </a:solidFill>
                <a:latin typeface="Arial"/>
                <a:cs typeface="Arial"/>
              </a:rPr>
              <a:t>-</a:t>
            </a:r>
            <a:r>
              <a:rPr sz="8800" dirty="0">
                <a:solidFill>
                  <a:srgbClr val="FFC000"/>
                </a:solidFill>
                <a:latin typeface="Arial"/>
                <a:cs typeface="Arial"/>
              </a:rPr>
              <a:t>:HYPOTHESIS</a:t>
            </a:r>
            <a:r>
              <a:rPr sz="8800" spc="-54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8800" spc="-25" dirty="0">
                <a:solidFill>
                  <a:srgbClr val="FFC000"/>
                </a:solidFill>
                <a:latin typeface="Arial"/>
                <a:cs typeface="Arial"/>
              </a:rPr>
              <a:t>:-</a:t>
            </a:r>
            <a:endParaRPr sz="8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365189"/>
            <a:ext cx="7546340" cy="4469813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593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55"/>
              </a:spcBef>
              <a:buFont typeface="Arial"/>
              <a:buChar char="•"/>
              <a:tabLst>
                <a:tab pos="355600" algn="l"/>
              </a:tabLst>
            </a:pP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Importance</a:t>
            </a:r>
            <a:r>
              <a:rPr sz="4800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4800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0000"/>
                </a:solidFill>
                <a:latin typeface="Times New Roman"/>
                <a:cs typeface="Times New Roman"/>
              </a:rPr>
              <a:t>Hypothesis</a:t>
            </a:r>
            <a:endParaRPr sz="4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Characteristics</a:t>
            </a:r>
            <a:r>
              <a:rPr sz="48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4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0000"/>
                </a:solidFill>
                <a:latin typeface="Times New Roman"/>
                <a:cs typeface="Times New Roman"/>
              </a:rPr>
              <a:t>Hypothesis</a:t>
            </a:r>
            <a:endParaRPr sz="4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Formulation</a:t>
            </a:r>
            <a:r>
              <a:rPr sz="48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48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0000"/>
                </a:solidFill>
                <a:latin typeface="Times New Roman"/>
                <a:cs typeface="Times New Roman"/>
              </a:rPr>
              <a:t>Hypothesis</a:t>
            </a:r>
            <a:endParaRPr sz="4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150"/>
              </a:spcBef>
              <a:buFont typeface="Arial"/>
              <a:buChar char="•"/>
              <a:tabLst>
                <a:tab pos="355600" algn="l"/>
              </a:tabLst>
            </a:pP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Forms</a:t>
            </a:r>
            <a:r>
              <a:rPr sz="4800" spc="-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4800" spc="-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0000"/>
                </a:solidFill>
                <a:latin typeface="Times New Roman"/>
                <a:cs typeface="Times New Roman"/>
              </a:rPr>
              <a:t>Hypothesis</a:t>
            </a:r>
            <a:endParaRPr sz="48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5600" algn="l"/>
              </a:tabLst>
            </a:pPr>
            <a:r>
              <a:rPr sz="4800" spc="-25" dirty="0">
                <a:solidFill>
                  <a:srgbClr val="FF0000"/>
                </a:solidFill>
                <a:latin typeface="Times New Roman"/>
                <a:cs typeface="Times New Roman"/>
              </a:rPr>
              <a:t>Types</a:t>
            </a:r>
            <a:r>
              <a:rPr sz="4800" spc="-1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4800" spc="-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0000"/>
                </a:solidFill>
                <a:latin typeface="Times New Roman"/>
                <a:cs typeface="Times New Roman"/>
              </a:rPr>
              <a:t>Hypothesis</a:t>
            </a:r>
            <a:endParaRPr sz="4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1571244"/>
              <a:ext cx="9144000" cy="5287010"/>
            </a:xfrm>
            <a:custGeom>
              <a:avLst/>
              <a:gdLst/>
              <a:ahLst/>
              <a:cxnLst/>
              <a:rect l="l" t="t" r="r" b="b"/>
              <a:pathLst>
                <a:path w="9144000" h="5287009">
                  <a:moveTo>
                    <a:pt x="0" y="5286755"/>
                  </a:moveTo>
                  <a:lnTo>
                    <a:pt x="9144000" y="5286755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5286755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571625"/>
            </a:xfrm>
            <a:custGeom>
              <a:avLst/>
              <a:gdLst/>
              <a:ahLst/>
              <a:cxnLst/>
              <a:rect l="l" t="t" r="r" b="b"/>
              <a:pathLst>
                <a:path w="9144000" h="1571625">
                  <a:moveTo>
                    <a:pt x="9144000" y="0"/>
                  </a:moveTo>
                  <a:lnTo>
                    <a:pt x="0" y="0"/>
                  </a:lnTo>
                  <a:lnTo>
                    <a:pt x="0" y="1571244"/>
                  </a:lnTo>
                  <a:lnTo>
                    <a:pt x="9144000" y="157124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94994" y="345930"/>
            <a:ext cx="7353300" cy="84382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6660" algn="l"/>
              </a:tabLst>
            </a:pPr>
            <a:r>
              <a:rPr sz="4000" spc="-10" dirty="0">
                <a:latin typeface="Arial"/>
                <a:cs typeface="Arial"/>
              </a:rPr>
              <a:t>(</a:t>
            </a:r>
            <a:r>
              <a:rPr sz="2800" spc="-10" dirty="0">
                <a:latin typeface="Arial"/>
                <a:cs typeface="Arial"/>
              </a:rPr>
              <a:t>5)</a:t>
            </a:r>
            <a:r>
              <a:rPr sz="4000" spc="-10" dirty="0">
                <a:latin typeface="Arial"/>
                <a:cs typeface="Arial"/>
              </a:rPr>
              <a:t>Statistical</a:t>
            </a:r>
            <a:r>
              <a:rPr sz="4000" dirty="0">
                <a:latin typeface="Arial"/>
                <a:cs typeface="Arial"/>
              </a:rPr>
              <a:t>	</a:t>
            </a:r>
            <a:r>
              <a:rPr sz="4000" spc="-10" dirty="0">
                <a:latin typeface="Arial"/>
                <a:cs typeface="Arial"/>
              </a:rPr>
              <a:t>Hypothesis</a:t>
            </a:r>
            <a:r>
              <a:rPr sz="5400" spc="-10" dirty="0">
                <a:latin typeface="Arial"/>
                <a:cs typeface="Arial"/>
              </a:rPr>
              <a:t>:</a:t>
            </a:r>
            <a:endParaRPr sz="5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41" y="1589914"/>
            <a:ext cx="8965565" cy="51142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0223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Hypothesis,</a:t>
            </a:r>
            <a:r>
              <a:rPr sz="36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verified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statistically,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known</a:t>
            </a:r>
            <a:r>
              <a:rPr sz="36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Statistical</a:t>
            </a:r>
            <a:r>
              <a:rPr sz="3600" b="1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Hypothesis.</a:t>
            </a:r>
            <a:endParaRPr sz="3600" b="1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any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has</a:t>
            </a:r>
            <a:r>
              <a:rPr sz="3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quality</a:t>
            </a:r>
            <a:r>
              <a:rPr sz="3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being</a:t>
            </a:r>
            <a:r>
              <a:rPr sz="36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b="1" dirty="0">
                <a:solidFill>
                  <a:srgbClr val="FFFF00"/>
                </a:solidFill>
                <a:latin typeface="Times New Roman"/>
                <a:cs typeface="Times New Roman"/>
              </a:rPr>
              <a:t>verified</a:t>
            </a:r>
            <a:r>
              <a:rPr sz="3600" b="1" spc="-9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spc="-10" dirty="0">
                <a:solidFill>
                  <a:srgbClr val="FFFF00"/>
                </a:solidFill>
                <a:latin typeface="Times New Roman"/>
                <a:cs typeface="Times New Roman"/>
              </a:rPr>
              <a:t>statistically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means</a:t>
            </a:r>
            <a:r>
              <a:rPr sz="36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using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quantitative</a:t>
            </a:r>
            <a:r>
              <a:rPr sz="36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techniques,</a:t>
            </a:r>
            <a:r>
              <a:rPr sz="36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generate</a:t>
            </a:r>
            <a:r>
              <a:rPr sz="36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statistical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data,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easily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verified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it.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also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said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variable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Statistical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can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transformed</a:t>
            </a:r>
            <a:r>
              <a:rPr sz="36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into</a:t>
            </a:r>
            <a:r>
              <a:rPr sz="36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quantifiable</a:t>
            </a:r>
            <a:r>
              <a:rPr sz="36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sub-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variable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6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test</a:t>
            </a:r>
            <a:r>
              <a:rPr sz="3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statistically.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1417319"/>
              <a:ext cx="9144000" cy="5440680"/>
            </a:xfrm>
            <a:custGeom>
              <a:avLst/>
              <a:gdLst/>
              <a:ahLst/>
              <a:cxnLst/>
              <a:rect l="l" t="t" r="r" b="b"/>
              <a:pathLst>
                <a:path w="9144000" h="5440680">
                  <a:moveTo>
                    <a:pt x="0" y="5440679"/>
                  </a:moveTo>
                  <a:lnTo>
                    <a:pt x="9144000" y="544067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5440679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1417320"/>
            </a:xfrm>
            <a:custGeom>
              <a:avLst/>
              <a:gdLst/>
              <a:ahLst/>
              <a:cxnLst/>
              <a:rect l="l" t="t" r="r" b="b"/>
              <a:pathLst>
                <a:path w="9144000" h="1417320">
                  <a:moveTo>
                    <a:pt x="9144000" y="0"/>
                  </a:moveTo>
                  <a:lnTo>
                    <a:pt x="0" y="0"/>
                  </a:lnTo>
                  <a:lnTo>
                    <a:pt x="0" y="1417320"/>
                  </a:lnTo>
                  <a:lnTo>
                    <a:pt x="9144000" y="141732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9452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4800" y="838823"/>
            <a:ext cx="8686800" cy="65915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04140" rIns="0" bIns="0" rtlCol="0">
            <a:spAutoFit/>
          </a:bodyPr>
          <a:lstStyle/>
          <a:p>
            <a:pPr marL="1067435">
              <a:lnSpc>
                <a:spcPct val="100000"/>
              </a:lnSpc>
              <a:spcBef>
                <a:spcPts val="100"/>
              </a:spcBef>
            </a:pPr>
            <a:r>
              <a:rPr dirty="0"/>
              <a:t>(6)Logical</a:t>
            </a:r>
            <a:r>
              <a:rPr spc="-100" dirty="0"/>
              <a:t> </a:t>
            </a:r>
            <a:r>
              <a:rPr spc="-10" dirty="0"/>
              <a:t>Hypothesis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9" y="1447038"/>
            <a:ext cx="8987790" cy="54194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890" indent="-34290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Hypothesis,</a:t>
            </a:r>
            <a:r>
              <a:rPr sz="36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verified</a:t>
            </a:r>
            <a:r>
              <a:rPr sz="36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logically,</a:t>
            </a:r>
            <a:r>
              <a:rPr sz="3600" spc="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known</a:t>
            </a:r>
            <a:r>
              <a:rPr sz="3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“</a:t>
            </a:r>
            <a:r>
              <a:rPr sz="3600" dirty="0">
                <a:solidFill>
                  <a:srgbClr val="FF0000"/>
                </a:solidFill>
                <a:latin typeface="Times New Roman"/>
                <a:cs typeface="Times New Roman"/>
              </a:rPr>
              <a:t>Logical</a:t>
            </a:r>
            <a:r>
              <a:rPr sz="3600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0000"/>
                </a:solidFill>
                <a:latin typeface="Times New Roman"/>
                <a:cs typeface="Times New Roman"/>
              </a:rPr>
              <a:t>Hypothesis”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36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355600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4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spc="5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expressing</a:t>
            </a:r>
            <a:r>
              <a:rPr sz="3600" spc="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spc="5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relationship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whose</a:t>
            </a:r>
            <a:r>
              <a:rPr sz="36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35" dirty="0">
                <a:solidFill>
                  <a:srgbClr val="FFFFFF"/>
                </a:solidFill>
                <a:latin typeface="Times New Roman"/>
                <a:cs typeface="Times New Roman"/>
              </a:rPr>
              <a:t>inter-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links</a:t>
            </a:r>
            <a:r>
              <a:rPr sz="3600" spc="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joined</a:t>
            </a:r>
            <a:r>
              <a:rPr sz="3600" spc="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36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basis</a:t>
            </a:r>
            <a:r>
              <a:rPr sz="3600" spc="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3600" dirty="0">
                <a:solidFill>
                  <a:srgbClr val="FF0000"/>
                </a:solidFill>
                <a:latin typeface="Times New Roman"/>
                <a:cs typeface="Times New Roman"/>
              </a:rPr>
              <a:t>logical</a:t>
            </a:r>
            <a:r>
              <a:rPr sz="3600" spc="340" dirty="0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0000"/>
                </a:solidFill>
                <a:latin typeface="Times New Roman"/>
                <a:cs typeface="Times New Roman"/>
              </a:rPr>
              <a:t>explanation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600" spc="3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3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3600" spc="34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335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verified</a:t>
            </a:r>
            <a:r>
              <a:rPr sz="3600" spc="330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3600" dirty="0">
                <a:solidFill>
                  <a:srgbClr val="FF0000"/>
                </a:solidFill>
                <a:latin typeface="Times New Roman"/>
                <a:cs typeface="Times New Roman"/>
              </a:rPr>
              <a:t>logical</a:t>
            </a:r>
            <a:r>
              <a:rPr sz="3600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0000"/>
                </a:solidFill>
                <a:latin typeface="Times New Roman"/>
                <a:cs typeface="Times New Roman"/>
              </a:rPr>
              <a:t>evidence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36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Being</a:t>
            </a:r>
            <a:r>
              <a:rPr sz="36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verified</a:t>
            </a:r>
            <a:r>
              <a:rPr sz="36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logically</a:t>
            </a:r>
            <a:r>
              <a:rPr sz="36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does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not</a:t>
            </a:r>
            <a:r>
              <a:rPr sz="36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necessarily</a:t>
            </a:r>
            <a:r>
              <a:rPr sz="3600" spc="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mean</a:t>
            </a:r>
            <a:r>
              <a:rPr sz="36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36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6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cannot</a:t>
            </a:r>
            <a:r>
              <a:rPr sz="36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600" spc="1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verified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statistically</a:t>
            </a:r>
            <a:r>
              <a:rPr sz="3600" dirty="0">
                <a:solidFill>
                  <a:srgbClr val="FFFF00"/>
                </a:solidFill>
                <a:latin typeface="Times New Roman"/>
                <a:cs typeface="Times New Roman"/>
              </a:rPr>
              <a:t>.</a:t>
            </a:r>
            <a:r>
              <a:rPr sz="3600" spc="25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It</a:t>
            </a:r>
            <a:r>
              <a:rPr sz="3600" b="1" i="1" spc="40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may</a:t>
            </a:r>
            <a:r>
              <a:rPr sz="3600" b="1" i="1" spc="30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or</a:t>
            </a:r>
            <a:r>
              <a:rPr sz="3600" b="1" i="1" spc="35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may</a:t>
            </a:r>
            <a:r>
              <a:rPr sz="3600" b="1" i="1" spc="40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not</a:t>
            </a:r>
            <a:r>
              <a:rPr sz="3600" b="1" i="1" spc="30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be</a:t>
            </a:r>
            <a:r>
              <a:rPr sz="3600" b="1" i="1" spc="45" dirty="0">
                <a:solidFill>
                  <a:srgbClr val="FFFF00"/>
                </a:solidFill>
                <a:latin typeface="Times New Roman"/>
                <a:cs typeface="Times New Roman"/>
              </a:rPr>
              <a:t>  </a:t>
            </a:r>
            <a:r>
              <a:rPr sz="3600" b="1" i="1" spc="-10" dirty="0">
                <a:solidFill>
                  <a:srgbClr val="FFFF00"/>
                </a:solidFill>
                <a:latin typeface="Times New Roman"/>
                <a:cs typeface="Times New Roman"/>
              </a:rPr>
              <a:t>verified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statistically</a:t>
            </a:r>
            <a:r>
              <a:rPr sz="3600" b="1" i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but</a:t>
            </a:r>
            <a:r>
              <a:rPr sz="3600" b="1" i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it</a:t>
            </a:r>
            <a:r>
              <a:rPr sz="3600" b="1" i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can</a:t>
            </a:r>
            <a:r>
              <a:rPr sz="3600" b="1" i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be</a:t>
            </a:r>
            <a:r>
              <a:rPr sz="3600" b="1" i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i="1" dirty="0">
                <a:solidFill>
                  <a:srgbClr val="FFFF00"/>
                </a:solidFill>
                <a:latin typeface="Times New Roman"/>
                <a:cs typeface="Times New Roman"/>
              </a:rPr>
              <a:t>verified</a:t>
            </a:r>
            <a:r>
              <a:rPr sz="3600" b="1" i="1" spc="-2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b="1" i="1" spc="-10" dirty="0">
                <a:solidFill>
                  <a:srgbClr val="FFFF00"/>
                </a:solidFill>
                <a:latin typeface="Times New Roman"/>
                <a:cs typeface="Times New Roman"/>
              </a:rPr>
              <a:t>Logically.</a:t>
            </a:r>
            <a:endParaRPr sz="3600" dirty="0"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marL="556260">
              <a:lnSpc>
                <a:spcPct val="100000"/>
              </a:lnSpc>
              <a:spcBef>
                <a:spcPts val="1860"/>
              </a:spcBef>
            </a:pPr>
            <a:r>
              <a:rPr sz="400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View</a:t>
            </a:r>
            <a:r>
              <a:rPr sz="400" spc="-10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 </a:t>
            </a:r>
            <a:r>
              <a:rPr sz="400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publication</a:t>
            </a:r>
            <a:r>
              <a:rPr sz="400" spc="-10" dirty="0">
                <a:solidFill>
                  <a:srgbClr val="FFFF00"/>
                </a:solidFill>
                <a:latin typeface="Arial"/>
                <a:cs typeface="Arial"/>
                <a:hlinkClick r:id="rId2"/>
              </a:rPr>
              <a:t> stats</a:t>
            </a:r>
            <a:endParaRPr sz="400" dirty="0">
              <a:solidFill>
                <a:srgbClr val="FFFF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mtClean="0"/>
              <a:t>                    </a:t>
            </a:r>
            <a:r>
              <a:rPr lang="en-US" sz="5400" b="1" i="1" smtClean="0"/>
              <a:t>THANK </a:t>
            </a:r>
            <a:r>
              <a:rPr lang="en-US" sz="5400" b="1" i="1" dirty="0" smtClean="0"/>
              <a:t>YOU</a:t>
            </a:r>
            <a:endParaRPr lang="en-IN" b="1" i="1" dirty="0"/>
          </a:p>
        </p:txBody>
      </p:sp>
    </p:spTree>
    <p:extLst>
      <p:ext uri="{BB962C8B-B14F-4D97-AF65-F5344CB8AC3E}">
        <p14:creationId xmlns:p14="http://schemas.microsoft.com/office/powerpoint/2010/main" xmlns="" val="3389715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6832092"/>
              <a:ext cx="9144000" cy="26034"/>
            </a:xfrm>
            <a:custGeom>
              <a:avLst/>
              <a:gdLst/>
              <a:ahLst/>
              <a:cxnLst/>
              <a:rect l="l" t="t" r="r" b="b"/>
              <a:pathLst>
                <a:path w="9144000" h="26034">
                  <a:moveTo>
                    <a:pt x="0" y="25907"/>
                  </a:moveTo>
                  <a:lnTo>
                    <a:pt x="9144000" y="25907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5907"/>
                  </a:lnTo>
                  <a:close/>
                </a:path>
              </a:pathLst>
            </a:custGeom>
            <a:solidFill>
              <a:srgbClr val="1F487C">
                <a:alpha val="6195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6832600"/>
            </a:xfrm>
            <a:custGeom>
              <a:avLst/>
              <a:gdLst/>
              <a:ahLst/>
              <a:cxnLst/>
              <a:rect l="l" t="t" r="r" b="b"/>
              <a:pathLst>
                <a:path w="9144000" h="6832600">
                  <a:moveTo>
                    <a:pt x="9144000" y="0"/>
                  </a:moveTo>
                  <a:lnTo>
                    <a:pt x="0" y="0"/>
                  </a:lnTo>
                  <a:lnTo>
                    <a:pt x="0" y="6832092"/>
                  </a:lnTo>
                  <a:lnTo>
                    <a:pt x="9144000" y="683209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41" y="184202"/>
            <a:ext cx="8123555" cy="566822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46250" algn="l"/>
                <a:tab pos="2489200" algn="l"/>
                <a:tab pos="5364480" algn="l"/>
              </a:tabLst>
            </a:pPr>
            <a:r>
              <a:rPr b="1" u="sng" spc="-10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Steps</a:t>
            </a:r>
            <a:r>
              <a:rPr b="1" u="sng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	</a:t>
            </a:r>
            <a:r>
              <a:rPr b="1" u="sng" spc="-25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of</a:t>
            </a:r>
            <a:r>
              <a:rPr b="1" u="sng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	</a:t>
            </a:r>
            <a:r>
              <a:rPr b="1" u="sng" spc="-10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Scientific</a:t>
            </a:r>
            <a:r>
              <a:rPr b="1" u="sng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	</a:t>
            </a:r>
            <a:r>
              <a:rPr b="1" u="sng" spc="-10" dirty="0"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Method:-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41" y="869138"/>
            <a:ext cx="8329295" cy="5970865"/>
          </a:xfrm>
          <a:prstGeom prst="rect">
            <a:avLst/>
          </a:prstGeom>
          <a:solidFill>
            <a:schemeClr val="accent4"/>
          </a:solidFill>
        </p:spPr>
        <p:txBody>
          <a:bodyPr vert="horz" wrap="square" lIns="0" tIns="12700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05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Identification</a:t>
            </a:r>
            <a:r>
              <a:rPr sz="4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of a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Problem.</a:t>
            </a:r>
            <a:endParaRPr sz="4800" dirty="0">
              <a:latin typeface="Times New Roman"/>
              <a:cs typeface="Times New Roman"/>
            </a:endParaRPr>
          </a:p>
          <a:p>
            <a:pPr marL="527685" indent="-514984">
              <a:lnSpc>
                <a:spcPts val="5755"/>
              </a:lnSpc>
              <a:spcBef>
                <a:spcPts val="5"/>
              </a:spcBef>
              <a:buAutoNum type="arabicPeriod"/>
              <a:tabLst>
                <a:tab pos="527685" algn="l"/>
                <a:tab pos="4562475" algn="l"/>
                <a:tab pos="5019675" algn="l"/>
              </a:tabLst>
            </a:pP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Formulation</a:t>
            </a:r>
            <a:r>
              <a:rPr sz="4800" b="1" i="1" spc="-229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800" b="1" i="1" spc="-25" dirty="0">
                <a:solidFill>
                  <a:srgbClr val="E36C09"/>
                </a:solidFill>
                <a:latin typeface="Times New Roman"/>
                <a:cs typeface="Times New Roman"/>
              </a:rPr>
              <a:t>of</a:t>
            </a: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	</a:t>
            </a:r>
            <a:r>
              <a:rPr sz="4800" b="1" i="1" spc="-50" dirty="0">
                <a:solidFill>
                  <a:srgbClr val="E36C09"/>
                </a:solidFill>
                <a:latin typeface="Times New Roman"/>
                <a:cs typeface="Times New Roman"/>
              </a:rPr>
              <a:t>a</a:t>
            </a: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	</a:t>
            </a:r>
            <a:r>
              <a:rPr sz="4800" b="1" i="1" spc="-10" dirty="0">
                <a:solidFill>
                  <a:srgbClr val="E36C09"/>
                </a:solidFill>
                <a:latin typeface="Times New Roman"/>
                <a:cs typeface="Times New Roman"/>
              </a:rPr>
              <a:t>Hypothesis.</a:t>
            </a:r>
            <a:endParaRPr sz="4800" dirty="0">
              <a:latin typeface="Times New Roman"/>
              <a:cs typeface="Times New Roman"/>
            </a:endParaRPr>
          </a:p>
          <a:p>
            <a:pPr marL="526415" marR="358775" indent="-514350">
              <a:lnSpc>
                <a:spcPts val="5770"/>
              </a:lnSpc>
              <a:spcBef>
                <a:spcPts val="175"/>
              </a:spcBef>
              <a:buAutoNum type="arabicPeriod"/>
              <a:tabLst>
                <a:tab pos="527685" algn="l"/>
                <a:tab pos="2576195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Implication of a</a:t>
            </a:r>
            <a:r>
              <a:rPr sz="4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 	through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Deductive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Reasoning.</a:t>
            </a:r>
            <a:endParaRPr sz="4800" dirty="0">
              <a:latin typeface="Times New Roman"/>
              <a:cs typeface="Times New Roman"/>
            </a:endParaRPr>
          </a:p>
          <a:p>
            <a:pPr marL="527050" indent="-514350">
              <a:lnSpc>
                <a:spcPts val="5560"/>
              </a:lnSpc>
              <a:buAutoNum type="arabicPeriod"/>
              <a:tabLst>
                <a:tab pos="52705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Collection and</a:t>
            </a:r>
            <a:r>
              <a:rPr sz="4800" spc="-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Analysis</a:t>
            </a:r>
            <a:r>
              <a:rPr sz="4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endParaRPr sz="4800" dirty="0">
              <a:latin typeface="Times New Roman"/>
              <a:cs typeface="Times New Roman"/>
            </a:endParaRPr>
          </a:p>
          <a:p>
            <a:pPr marL="527685">
              <a:lnSpc>
                <a:spcPts val="5755"/>
              </a:lnSpc>
              <a:spcBef>
                <a:spcPts val="15"/>
              </a:spcBef>
            </a:pP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Data.</a:t>
            </a:r>
            <a:endParaRPr sz="4800" dirty="0">
              <a:latin typeface="Times New Roman"/>
              <a:cs typeface="Times New Roman"/>
            </a:endParaRPr>
          </a:p>
          <a:p>
            <a:pPr marL="526415" marR="5080" indent="-514350">
              <a:lnSpc>
                <a:spcPts val="5770"/>
              </a:lnSpc>
              <a:spcBef>
                <a:spcPts val="90"/>
              </a:spcBef>
              <a:buAutoNum type="arabicPeriod" startAt="5"/>
              <a:tabLst>
                <a:tab pos="527685" algn="l"/>
                <a:tab pos="3862704" algn="l"/>
                <a:tab pos="4523105" algn="l"/>
                <a:tab pos="5419725" algn="l"/>
              </a:tabLst>
            </a:pPr>
            <a:r>
              <a:rPr sz="4800" spc="-509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4800" spc="15" dirty="0">
                <a:solidFill>
                  <a:srgbClr val="FFFFFF"/>
                </a:solidFill>
                <a:latin typeface="Times New Roman"/>
                <a:cs typeface="Times New Roman"/>
              </a:rPr>
              <a:t>erification</a:t>
            </a:r>
            <a:r>
              <a:rPr sz="48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,Rejection</a:t>
            </a:r>
            <a:r>
              <a:rPr sz="48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or 	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Modification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Hypothesis.</a:t>
            </a:r>
            <a:endParaRPr sz="4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1" y="246617"/>
            <a:ext cx="7929245" cy="751488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Steps of </a:t>
            </a:r>
            <a:r>
              <a:rPr sz="4800" spc="-10" dirty="0"/>
              <a:t>Research:-</a:t>
            </a:r>
            <a:endParaRPr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78739" y="1235711"/>
            <a:ext cx="8804910" cy="56162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050" indent="-514350">
              <a:lnSpc>
                <a:spcPts val="4795"/>
              </a:lnSpc>
              <a:spcBef>
                <a:spcPts val="95"/>
              </a:spcBef>
              <a:buAutoNum type="arabicPeriod"/>
              <a:tabLst>
                <a:tab pos="527050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Identification</a:t>
            </a:r>
            <a:r>
              <a:rPr sz="40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0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endParaRPr sz="4000" dirty="0">
              <a:latin typeface="Times New Roman"/>
              <a:cs typeface="Times New Roman"/>
            </a:endParaRPr>
          </a:p>
          <a:p>
            <a:pPr marL="527050" indent="-514350">
              <a:lnSpc>
                <a:spcPts val="5275"/>
              </a:lnSpc>
              <a:buAutoNum type="arabicPeriod"/>
              <a:tabLst>
                <a:tab pos="527050" algn="l"/>
              </a:tabLst>
            </a:pPr>
            <a:r>
              <a:rPr sz="4400" b="1" i="1" dirty="0">
                <a:solidFill>
                  <a:srgbClr val="E36C09"/>
                </a:solidFill>
                <a:latin typeface="Times New Roman"/>
                <a:cs typeface="Times New Roman"/>
              </a:rPr>
              <a:t>Formulation</a:t>
            </a:r>
            <a:r>
              <a:rPr sz="4400" b="1" i="1" spc="-85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400" b="1" i="1" dirty="0">
                <a:solidFill>
                  <a:srgbClr val="E36C09"/>
                </a:solidFill>
                <a:latin typeface="Times New Roman"/>
                <a:cs typeface="Times New Roman"/>
              </a:rPr>
              <a:t>of</a:t>
            </a:r>
            <a:r>
              <a:rPr sz="4400" b="1" i="1" spc="-50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400" b="1" i="1" dirty="0">
                <a:solidFill>
                  <a:srgbClr val="E36C09"/>
                </a:solidFill>
                <a:latin typeface="Times New Roman"/>
                <a:cs typeface="Times New Roman"/>
              </a:rPr>
              <a:t>the</a:t>
            </a:r>
            <a:r>
              <a:rPr sz="4400" b="1" i="1" spc="-65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400" b="1" i="1" spc="-10" dirty="0">
                <a:solidFill>
                  <a:srgbClr val="E36C09"/>
                </a:solidFill>
                <a:latin typeface="Times New Roman"/>
                <a:cs typeface="Times New Roman"/>
              </a:rPr>
              <a:t>Hypothesis</a:t>
            </a:r>
            <a:endParaRPr sz="4400" dirty="0">
              <a:latin typeface="Times New Roman"/>
              <a:cs typeface="Times New Roman"/>
            </a:endParaRPr>
          </a:p>
          <a:p>
            <a:pPr marL="526415" marR="5080" indent="-514350">
              <a:lnSpc>
                <a:spcPct val="100000"/>
              </a:lnSpc>
              <a:spcBef>
                <a:spcPts val="15"/>
              </a:spcBef>
              <a:buAutoNum type="arabicPeriod"/>
              <a:tabLst>
                <a:tab pos="527685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Identification,</a:t>
            </a:r>
            <a:r>
              <a:rPr sz="4000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Manipulation</a:t>
            </a:r>
            <a:r>
              <a:rPr sz="4000" spc="-1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000" spc="-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Control 	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0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Variables</a:t>
            </a:r>
            <a:endParaRPr sz="4000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AutoNum type="arabicPeriod"/>
              <a:tabLst>
                <a:tab pos="527050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Formulation</a:t>
            </a:r>
            <a:r>
              <a:rPr sz="40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40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40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endParaRPr sz="4000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AutoNum type="arabicPeriod"/>
              <a:tabLst>
                <a:tab pos="527050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Observation</a:t>
            </a:r>
            <a:r>
              <a:rPr sz="40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0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Measurement</a:t>
            </a:r>
            <a:endParaRPr sz="4000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27050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Summarizing</a:t>
            </a:r>
            <a:r>
              <a:rPr sz="40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0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Results</a:t>
            </a:r>
            <a:endParaRPr sz="4000" dirty="0">
              <a:latin typeface="Times New Roman"/>
              <a:cs typeface="Times New Roman"/>
            </a:endParaRPr>
          </a:p>
          <a:p>
            <a:pPr marL="527050" indent="-514350">
              <a:lnSpc>
                <a:spcPct val="100000"/>
              </a:lnSpc>
              <a:buAutoNum type="arabicPeriod"/>
              <a:tabLst>
                <a:tab pos="527050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Carrying</a:t>
            </a:r>
            <a:r>
              <a:rPr sz="4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out</a:t>
            </a:r>
            <a:r>
              <a:rPr sz="40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20" dirty="0">
                <a:solidFill>
                  <a:srgbClr val="FFFFFF"/>
                </a:solidFill>
                <a:latin typeface="Times New Roman"/>
                <a:cs typeface="Times New Roman"/>
              </a:rPr>
              <a:t>Statistical</a:t>
            </a:r>
            <a:r>
              <a:rPr sz="4000" spc="-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Analysis</a:t>
            </a:r>
            <a:endParaRPr sz="4000" dirty="0">
              <a:latin typeface="Times New Roman"/>
              <a:cs typeface="Times New Roman"/>
            </a:endParaRPr>
          </a:p>
          <a:p>
            <a:pPr marL="526415" indent="-513715">
              <a:lnSpc>
                <a:spcPct val="100000"/>
              </a:lnSpc>
              <a:buAutoNum type="arabicPeriod"/>
              <a:tabLst>
                <a:tab pos="526415" algn="l"/>
              </a:tabLst>
            </a:pPr>
            <a:r>
              <a:rPr sz="4000" dirty="0">
                <a:solidFill>
                  <a:srgbClr val="FFFFFF"/>
                </a:solidFill>
                <a:latin typeface="Times New Roman"/>
                <a:cs typeface="Times New Roman"/>
              </a:rPr>
              <a:t>Drawing</a:t>
            </a:r>
            <a:r>
              <a:rPr sz="40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0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conclusion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7998"/>
                </a:lnTo>
                <a:lnTo>
                  <a:pt x="9144000" y="6857998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1" y="154314"/>
            <a:ext cx="8809355" cy="628377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0050" algn="l"/>
                <a:tab pos="2412365" algn="l"/>
                <a:tab pos="5859145" algn="l"/>
              </a:tabLst>
            </a:pPr>
            <a:r>
              <a:rPr sz="4000" spc="-10" dirty="0"/>
              <a:t>Steps</a:t>
            </a:r>
            <a:r>
              <a:rPr sz="4000" dirty="0"/>
              <a:t>	</a:t>
            </a:r>
            <a:r>
              <a:rPr sz="4000" spc="-25" dirty="0"/>
              <a:t>of</a:t>
            </a:r>
            <a:r>
              <a:rPr sz="4000" dirty="0"/>
              <a:t>	</a:t>
            </a:r>
            <a:r>
              <a:rPr sz="4000" spc="-10" dirty="0"/>
              <a:t>Educational</a:t>
            </a:r>
            <a:r>
              <a:rPr sz="4000" dirty="0"/>
              <a:t>	</a:t>
            </a:r>
            <a:r>
              <a:rPr sz="4000" spc="-10" dirty="0"/>
              <a:t>Research:-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78739" y="868502"/>
            <a:ext cx="8896350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indent="-9144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92710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Identification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endParaRPr sz="4800" dirty="0">
              <a:latin typeface="Times New Roman"/>
              <a:cs typeface="Times New Roman"/>
            </a:endParaRPr>
          </a:p>
          <a:p>
            <a:pPr marL="927100" indent="-9144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927100" algn="l"/>
                <a:tab pos="4960620" algn="l"/>
                <a:tab pos="5892165" algn="l"/>
              </a:tabLst>
            </a:pP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Formulation</a:t>
            </a:r>
            <a:r>
              <a:rPr sz="4800" b="1" i="1" spc="-240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800" b="1" i="1" spc="-25" dirty="0">
                <a:solidFill>
                  <a:srgbClr val="E36C09"/>
                </a:solidFill>
                <a:latin typeface="Times New Roman"/>
                <a:cs typeface="Times New Roman"/>
              </a:rPr>
              <a:t>of</a:t>
            </a: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	</a:t>
            </a:r>
            <a:r>
              <a:rPr sz="4800" b="1" i="1" spc="-25" dirty="0">
                <a:solidFill>
                  <a:srgbClr val="E36C09"/>
                </a:solidFill>
                <a:latin typeface="Times New Roman"/>
                <a:cs typeface="Times New Roman"/>
              </a:rPr>
              <a:t>the</a:t>
            </a: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	</a:t>
            </a:r>
            <a:r>
              <a:rPr sz="4800" b="1" i="1" spc="-10" dirty="0">
                <a:solidFill>
                  <a:srgbClr val="E36C09"/>
                </a:solidFill>
                <a:latin typeface="Times New Roman"/>
                <a:cs typeface="Times New Roman"/>
              </a:rPr>
              <a:t>Hypothesis</a:t>
            </a:r>
            <a:endParaRPr sz="4800" dirty="0">
              <a:latin typeface="Times New Roman"/>
              <a:cs typeface="Times New Roman"/>
            </a:endParaRPr>
          </a:p>
          <a:p>
            <a:pPr marL="927100" indent="-914400">
              <a:lnSpc>
                <a:spcPct val="100000"/>
              </a:lnSpc>
              <a:buAutoNum type="arabicPeriod"/>
              <a:tabLst>
                <a:tab pos="92710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Selection</a:t>
            </a:r>
            <a:r>
              <a:rPr sz="4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4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Method</a:t>
            </a:r>
            <a:endParaRPr sz="4800" dirty="0">
              <a:latin typeface="Times New Roman"/>
              <a:cs typeface="Times New Roman"/>
            </a:endParaRPr>
          </a:p>
          <a:p>
            <a:pPr marL="927100" indent="-914400">
              <a:lnSpc>
                <a:spcPct val="100000"/>
              </a:lnSpc>
              <a:buAutoNum type="arabicPeriod"/>
              <a:tabLst>
                <a:tab pos="92710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r>
              <a:rPr sz="4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Collection</a:t>
            </a:r>
            <a:endParaRPr sz="4800" dirty="0">
              <a:latin typeface="Times New Roman"/>
              <a:cs typeface="Times New Roman"/>
            </a:endParaRPr>
          </a:p>
          <a:p>
            <a:pPr marL="927100" marR="665480" indent="-915035">
              <a:lnSpc>
                <a:spcPct val="100000"/>
              </a:lnSpc>
              <a:buAutoNum type="arabicPeriod"/>
              <a:tabLst>
                <a:tab pos="92710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Analysis</a:t>
            </a:r>
            <a:r>
              <a:rPr sz="4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Interpretation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4800" spc="-2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endParaRPr sz="4800" dirty="0">
              <a:latin typeface="Times New Roman"/>
              <a:cs typeface="Times New Roman"/>
            </a:endParaRPr>
          </a:p>
          <a:p>
            <a:pPr marL="927100" indent="-9144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92710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Conclusion</a:t>
            </a:r>
            <a:r>
              <a:rPr sz="4800" spc="-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Generalization</a:t>
            </a:r>
            <a:endParaRPr sz="4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02819"/>
            <a:ext cx="8700770" cy="66607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chemeClr val="bg2"/>
                </a:solidFill>
                <a:latin typeface="Times New Roman"/>
                <a:cs typeface="Times New Roman"/>
              </a:rPr>
              <a:t>Steps</a:t>
            </a:r>
            <a:r>
              <a:rPr sz="4800" spc="-50" dirty="0">
                <a:solidFill>
                  <a:schemeClr val="bg2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chemeClr val="bg2"/>
                </a:solidFill>
                <a:latin typeface="Times New Roman"/>
                <a:cs typeface="Times New Roman"/>
              </a:rPr>
              <a:t>of</a:t>
            </a:r>
            <a:r>
              <a:rPr sz="4800" spc="-50" dirty="0">
                <a:solidFill>
                  <a:schemeClr val="bg2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chemeClr val="bg2"/>
                </a:solidFill>
                <a:latin typeface="Times New Roman"/>
                <a:cs typeface="Times New Roman"/>
              </a:rPr>
              <a:t>Problem</a:t>
            </a:r>
            <a:r>
              <a:rPr sz="4800" spc="-45" dirty="0">
                <a:solidFill>
                  <a:schemeClr val="bg2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chemeClr val="bg2"/>
                </a:solidFill>
                <a:latin typeface="Times New Roman"/>
                <a:cs typeface="Times New Roman"/>
              </a:rPr>
              <a:t>Solving</a:t>
            </a:r>
            <a:r>
              <a:rPr sz="4800" spc="-45" dirty="0">
                <a:solidFill>
                  <a:schemeClr val="bg2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chemeClr val="bg2"/>
                </a:solidFill>
                <a:latin typeface="Times New Roman"/>
                <a:cs typeface="Times New Roman"/>
              </a:rPr>
              <a:t>Method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:-</a:t>
            </a:r>
            <a:endParaRPr sz="4800" dirty="0">
              <a:latin typeface="Times New Roman"/>
              <a:cs typeface="Times New Roman"/>
            </a:endParaRPr>
          </a:p>
          <a:p>
            <a:pPr marL="469900" indent="-469900">
              <a:lnSpc>
                <a:spcPct val="100000"/>
              </a:lnSpc>
              <a:spcBef>
                <a:spcPts val="5"/>
              </a:spcBef>
              <a:buSzPct val="97916"/>
              <a:buAutoNum type="arabicPeriod"/>
              <a:tabLst>
                <a:tab pos="469900" algn="l"/>
                <a:tab pos="2890520" algn="l"/>
                <a:tab pos="3550285" algn="l"/>
                <a:tab pos="4447540" algn="l"/>
              </a:tabLst>
            </a:pP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Selection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endParaRPr sz="4800" dirty="0">
              <a:latin typeface="Times New Roman"/>
              <a:cs typeface="Times New Roman"/>
            </a:endParaRPr>
          </a:p>
          <a:p>
            <a:pPr marL="468630" indent="-465455">
              <a:lnSpc>
                <a:spcPct val="100000"/>
              </a:lnSpc>
              <a:buSzPct val="96875"/>
              <a:buAutoNum type="arabicPeriod"/>
              <a:tabLst>
                <a:tab pos="46863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Presentation</a:t>
            </a:r>
            <a:r>
              <a:rPr sz="4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of the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endParaRPr sz="4800" dirty="0">
              <a:latin typeface="Times New Roman"/>
              <a:cs typeface="Times New Roman"/>
            </a:endParaRPr>
          </a:p>
          <a:p>
            <a:pPr marL="469900" indent="-469900">
              <a:lnSpc>
                <a:spcPct val="100000"/>
              </a:lnSpc>
              <a:buSzPct val="97916"/>
              <a:buAutoNum type="arabicPeriod"/>
              <a:tabLst>
                <a:tab pos="469900" algn="l"/>
                <a:tab pos="3161665" algn="l"/>
                <a:tab pos="3821429" algn="l"/>
                <a:tab pos="4718685" algn="l"/>
              </a:tabLst>
            </a:pP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Collection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endParaRPr sz="4800" dirty="0">
              <a:latin typeface="Times New Roman"/>
              <a:cs typeface="Times New Roman"/>
            </a:endParaRPr>
          </a:p>
          <a:p>
            <a:pPr marL="468630" indent="-465455">
              <a:lnSpc>
                <a:spcPct val="100000"/>
              </a:lnSpc>
              <a:buSzPct val="96875"/>
              <a:buAutoNum type="arabicPeriod"/>
              <a:tabLst>
                <a:tab pos="468630" algn="l"/>
              </a:tabLst>
            </a:pP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Formulation</a:t>
            </a:r>
            <a:r>
              <a:rPr sz="4800" b="1" i="1" spc="-95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of</a:t>
            </a:r>
            <a:r>
              <a:rPr sz="4800" b="1" i="1" spc="-110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800" b="1" i="1" dirty="0">
                <a:solidFill>
                  <a:srgbClr val="E36C09"/>
                </a:solidFill>
                <a:latin typeface="Times New Roman"/>
                <a:cs typeface="Times New Roman"/>
              </a:rPr>
              <a:t>the</a:t>
            </a:r>
            <a:r>
              <a:rPr sz="4800" b="1" i="1" spc="-105" dirty="0">
                <a:solidFill>
                  <a:srgbClr val="E36C09"/>
                </a:solidFill>
                <a:latin typeface="Times New Roman"/>
                <a:cs typeface="Times New Roman"/>
              </a:rPr>
              <a:t> </a:t>
            </a:r>
            <a:r>
              <a:rPr sz="4800" b="1" i="1" spc="-10" dirty="0">
                <a:solidFill>
                  <a:srgbClr val="E36C09"/>
                </a:solidFill>
                <a:latin typeface="Times New Roman"/>
                <a:cs typeface="Times New Roman"/>
              </a:rPr>
              <a:t>Hypothesis</a:t>
            </a:r>
            <a:endParaRPr sz="4800" dirty="0">
              <a:latin typeface="Times New Roman"/>
              <a:cs typeface="Times New Roman"/>
            </a:endParaRPr>
          </a:p>
          <a:p>
            <a:pPr marL="469900" indent="-469900">
              <a:lnSpc>
                <a:spcPct val="100000"/>
              </a:lnSpc>
              <a:spcBef>
                <a:spcPts val="5"/>
              </a:spcBef>
              <a:buSzPct val="97916"/>
              <a:buAutoNum type="arabicPeriod"/>
              <a:tabLst>
                <a:tab pos="469900" algn="l"/>
                <a:tab pos="2552700" algn="l"/>
                <a:tab pos="3754754" algn="l"/>
                <a:tab pos="4787265" algn="l"/>
              </a:tabLst>
            </a:pP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Judging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0" dirty="0">
                <a:solidFill>
                  <a:srgbClr val="FFFFFF"/>
                </a:solidFill>
                <a:latin typeface="Times New Roman"/>
                <a:cs typeface="Times New Roman"/>
              </a:rPr>
              <a:t>Fact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0" dirty="0">
                <a:solidFill>
                  <a:srgbClr val="FFFFFF"/>
                </a:solidFill>
                <a:latin typeface="Times New Roman"/>
                <a:cs typeface="Times New Roman"/>
              </a:rPr>
              <a:t>Data</a:t>
            </a:r>
            <a:endParaRPr sz="4800" dirty="0">
              <a:latin typeface="Times New Roman"/>
              <a:cs typeface="Times New Roman"/>
            </a:endParaRPr>
          </a:p>
          <a:p>
            <a:pPr marL="468630" indent="-465455">
              <a:lnSpc>
                <a:spcPct val="100000"/>
              </a:lnSpc>
              <a:buSzPct val="96875"/>
              <a:buAutoNum type="arabicPeriod"/>
              <a:tabLst>
                <a:tab pos="468630" algn="l"/>
              </a:tabLst>
            </a:pP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Drawing</a:t>
            </a:r>
            <a:r>
              <a:rPr sz="4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Conclusion</a:t>
            </a:r>
            <a:endParaRPr sz="4800" dirty="0">
              <a:latin typeface="Times New Roman"/>
              <a:cs typeface="Times New Roman"/>
            </a:endParaRPr>
          </a:p>
          <a:p>
            <a:pPr marL="469900" indent="-469900">
              <a:lnSpc>
                <a:spcPct val="100000"/>
              </a:lnSpc>
              <a:buSzPct val="97916"/>
              <a:buAutoNum type="arabicPeriod"/>
              <a:tabLst>
                <a:tab pos="469900" algn="l"/>
                <a:tab pos="3262629" algn="l"/>
                <a:tab pos="4295140" algn="l"/>
              </a:tabLst>
            </a:pP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Evaluation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2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4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Generalization</a:t>
            </a:r>
            <a:endParaRPr sz="4800" dirty="0">
              <a:latin typeface="Times New Roman"/>
              <a:cs typeface="Times New Roman"/>
            </a:endParaRPr>
          </a:p>
          <a:p>
            <a:pPr marL="468630" indent="-465455">
              <a:lnSpc>
                <a:spcPct val="100000"/>
              </a:lnSpc>
              <a:buSzPct val="96875"/>
              <a:buAutoNum type="arabicPeriod"/>
              <a:tabLst>
                <a:tab pos="468630" algn="l"/>
              </a:tabLst>
            </a:pPr>
            <a:r>
              <a:rPr sz="4800" spc="-10" dirty="0">
                <a:solidFill>
                  <a:srgbClr val="FFFFFF"/>
                </a:solidFill>
                <a:latin typeface="Times New Roman"/>
                <a:cs typeface="Times New Roman"/>
              </a:rPr>
              <a:t>Recording</a:t>
            </a:r>
            <a:endParaRPr sz="4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3000"/>
                </a:moveTo>
                <a:lnTo>
                  <a:pt x="9144000" y="1143000"/>
                </a:lnTo>
                <a:lnTo>
                  <a:pt x="9144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3397" y="162866"/>
            <a:ext cx="8218170" cy="566822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32835" algn="l"/>
              </a:tabLst>
            </a:pPr>
            <a:r>
              <a:rPr spc="-10" dirty="0">
                <a:latin typeface="Arial"/>
                <a:cs typeface="Arial"/>
              </a:rPr>
              <a:t>Importance</a:t>
            </a:r>
            <a:r>
              <a:rPr dirty="0">
                <a:latin typeface="Arial"/>
                <a:cs typeface="Arial"/>
              </a:rPr>
              <a:t>	of</a:t>
            </a:r>
            <a:r>
              <a:rPr spc="-10" dirty="0">
                <a:latin typeface="Arial"/>
                <a:cs typeface="Arial"/>
              </a:rPr>
              <a:t> Hypothesis:-</a:t>
            </a:r>
            <a:endParaRPr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142999"/>
            <a:ext cx="9144000" cy="5715000"/>
          </a:xfrm>
          <a:custGeom>
            <a:avLst/>
            <a:gdLst/>
            <a:ahLst/>
            <a:cxnLst/>
            <a:rect l="l" t="t" r="r" b="b"/>
            <a:pathLst>
              <a:path w="9144000" h="5715000">
                <a:moveTo>
                  <a:pt x="9144000" y="0"/>
                </a:moveTo>
                <a:lnTo>
                  <a:pt x="0" y="0"/>
                </a:lnTo>
                <a:lnTo>
                  <a:pt x="0" y="5715000"/>
                </a:lnTo>
                <a:lnTo>
                  <a:pt x="9144000" y="5715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D50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8739" y="1162558"/>
            <a:ext cx="8989060" cy="524566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6350" indent="-342900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gives focus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direction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study and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prevents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Random</a:t>
            </a:r>
            <a:r>
              <a:rPr sz="3200" spc="3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Empirical</a:t>
            </a:r>
            <a:r>
              <a:rPr sz="3200" spc="3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Warning</a:t>
            </a:r>
            <a:r>
              <a:rPr sz="3200" spc="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i.e.</a:t>
            </a:r>
            <a:r>
              <a:rPr sz="3200" spc="3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blind</a:t>
            </a:r>
            <a:r>
              <a:rPr sz="3200" spc="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200" spc="4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gathering</a:t>
            </a:r>
            <a:r>
              <a:rPr sz="32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irrelevant</a:t>
            </a:r>
            <a:r>
              <a:rPr sz="32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data.</a:t>
            </a:r>
            <a:endParaRPr sz="3200">
              <a:latin typeface="Times New Roman"/>
              <a:cs typeface="Times New Roman"/>
            </a:endParaRPr>
          </a:p>
          <a:p>
            <a:pPr marL="355600" marR="8255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sensitizes</a:t>
            </a:r>
            <a:r>
              <a:rPr sz="32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investigator</a:t>
            </a:r>
            <a:r>
              <a:rPr sz="3200" spc="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major</a:t>
            </a:r>
            <a:r>
              <a:rPr sz="3200" spc="2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aspects</a:t>
            </a:r>
            <a:r>
              <a:rPr sz="32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considered</a:t>
            </a:r>
            <a:r>
              <a:rPr sz="32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i.e.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Goals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32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Tools,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Sample,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Design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etc</a:t>
            </a:r>
            <a:endParaRPr sz="32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3200" spc="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helps</a:t>
            </a:r>
            <a:r>
              <a:rPr sz="32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understand</a:t>
            </a:r>
            <a:r>
              <a:rPr sz="32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200" spc="25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batter</a:t>
            </a:r>
            <a:r>
              <a:rPr sz="3200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2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hence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helps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us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correct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different</a:t>
            </a:r>
            <a:r>
              <a:rPr sz="32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entries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32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study</a:t>
            </a:r>
            <a:endParaRPr sz="3200">
              <a:latin typeface="Times New Roman"/>
              <a:cs typeface="Times New Roman"/>
            </a:endParaRPr>
          </a:p>
          <a:p>
            <a:pPr marL="354330" marR="5080" indent="-341630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32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2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3200" spc="2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,a</a:t>
            </a:r>
            <a:r>
              <a:rPr sz="3200" spc="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200" spc="2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3200" spc="2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needed</a:t>
            </a:r>
            <a:r>
              <a:rPr sz="32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clarify 	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issues</a:t>
            </a:r>
            <a:r>
              <a:rPr sz="3200" spc="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32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stake</a:t>
            </a:r>
            <a:r>
              <a:rPr sz="32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3200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3200" spc="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crystallize</a:t>
            </a:r>
            <a:r>
              <a:rPr sz="3200" spc="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problem</a:t>
            </a:r>
            <a:r>
              <a:rPr sz="3200" spc="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Times New Roman"/>
                <a:cs typeface="Times New Roman"/>
              </a:rPr>
              <a:t>for 	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investigation.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D50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8739" y="17476"/>
            <a:ext cx="89852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8890">
              <a:lnSpc>
                <a:spcPct val="100000"/>
              </a:lnSpc>
              <a:spcBef>
                <a:spcPts val="100"/>
              </a:spcBef>
              <a:buSzPct val="97222"/>
              <a:buFont typeface="Arial"/>
              <a:buChar char="•"/>
              <a:tabLst>
                <a:tab pos="172085" algn="l"/>
                <a:tab pos="2900680" algn="l"/>
                <a:tab pos="4226560" algn="l"/>
                <a:tab pos="4790440" algn="l"/>
                <a:tab pos="5176520" algn="l"/>
                <a:tab pos="7009765" algn="l"/>
                <a:tab pos="8286115" algn="l"/>
              </a:tabLst>
            </a:pP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A</a:t>
            </a:r>
            <a:r>
              <a:rPr sz="3600" spc="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Hypothesis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serves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2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powerful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bacon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3600" spc="-2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lights</a:t>
            </a:r>
            <a:r>
              <a:rPr sz="36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way</a:t>
            </a:r>
            <a:r>
              <a:rPr sz="36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FFFF"/>
                </a:solidFill>
                <a:latin typeface="Times New Roman"/>
                <a:cs typeface="Times New Roman"/>
              </a:rPr>
              <a:t>Research</a:t>
            </a:r>
            <a:r>
              <a:rPr sz="36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Times New Roman"/>
                <a:cs typeface="Times New Roman"/>
              </a:rPr>
              <a:t>Worker…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1109</Words>
  <Application>Microsoft Office PowerPoint</Application>
  <PresentationFormat>Custom</PresentationFormat>
  <Paragraphs>162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Trek</vt:lpstr>
      <vt:lpstr>Slide 1</vt:lpstr>
      <vt:lpstr>HYPOTHESIS</vt:lpstr>
      <vt:lpstr>-:HYPOTHESIS :-</vt:lpstr>
      <vt:lpstr>Steps of Scientific Method:-</vt:lpstr>
      <vt:lpstr>Steps of Research:-</vt:lpstr>
      <vt:lpstr>Steps of Educational Research:-</vt:lpstr>
      <vt:lpstr>Slide 7</vt:lpstr>
      <vt:lpstr>Importance of Hypothesis:-</vt:lpstr>
      <vt:lpstr>Slide 9</vt:lpstr>
      <vt:lpstr>Characteristics of Hypothesis:-</vt:lpstr>
      <vt:lpstr>Characteristics of Hypothesis:-</vt:lpstr>
      <vt:lpstr>Characteristics of Hypothesis:-</vt:lpstr>
      <vt:lpstr>Characteristics of Hypothesis:-</vt:lpstr>
      <vt:lpstr>Formulation of Hypothesis:-</vt:lpstr>
      <vt:lpstr>Slide 15</vt:lpstr>
      <vt:lpstr>Slide 16</vt:lpstr>
      <vt:lpstr>2) Versatility of intellect:-</vt:lpstr>
      <vt:lpstr>Slide 18</vt:lpstr>
      <vt:lpstr>3) Analogy and other practices: -</vt:lpstr>
      <vt:lpstr>Forms of Hypothesis:-</vt:lpstr>
      <vt:lpstr>2) Non Directional Hypotheses:- A research hypothesis which does not specify the direction of expected differences or relationship is a “Non-directional Hypothesis”.</vt:lpstr>
      <vt:lpstr>Slide 22</vt:lpstr>
      <vt:lpstr>4) Null Hypothesis: In the Null form, the researcher makes a statement that no relationship exists.</vt:lpstr>
      <vt:lpstr>5) Question Hypothesis:-</vt:lpstr>
      <vt:lpstr>---:Types Of Hypothesis:---</vt:lpstr>
      <vt:lpstr>(1)Simple Hypothesis:</vt:lpstr>
      <vt:lpstr>(2)Complex Hypothesis:</vt:lpstr>
      <vt:lpstr>(3)Working or Research Hypothesis:</vt:lpstr>
      <vt:lpstr>(4)Alternative Hypothesis:</vt:lpstr>
      <vt:lpstr>(5)Statistical Hypothesis:</vt:lpstr>
      <vt:lpstr>(6)Logical Hypothesis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CHIRANJIT SARKAR</dc:title>
  <dc:creator>Lenovo</dc:creator>
  <cp:lastModifiedBy>acer</cp:lastModifiedBy>
  <cp:revision>5</cp:revision>
  <dcterms:created xsi:type="dcterms:W3CDTF">2024-01-18T15:17:22Z</dcterms:created>
  <dcterms:modified xsi:type="dcterms:W3CDTF">2024-02-15T07:51:55Z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2020-03-19T00:00:00Z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2024-01-18T00:00:00Z</vt:filetime>
  </property>
  <property fmtid="{D5CDD505-2E9C-101B-9397-08002B2CF9AE}" pid="5" name="Producer">
    <vt:lpwstr>3-Heights(TM) PDF Security Shell 4.8.25.2 (http://www.pdf-tools.com)</vt:lpwstr>
  </property>
  <property fmtid="{D5CDD505-2E9C-101B-9397-08002B2CF9AE}" pid="6" name="rgid">
    <vt:lpwstr>PB:340023223_AS:870719336509440@1584607075036</vt:lpwstr>
  </property>
</Properties>
</file>