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 id="2147483732" r:id="rId2"/>
  </p:sldMasterIdLst>
  <p:sldIdLst>
    <p:sldId id="268" r:id="rId3"/>
    <p:sldId id="257" r:id="rId4"/>
    <p:sldId id="258" r:id="rId5"/>
    <p:sldId id="259" r:id="rId6"/>
    <p:sldId id="260" r:id="rId7"/>
    <p:sldId id="261" r:id="rId8"/>
    <p:sldId id="262" r:id="rId9"/>
    <p:sldId id="263" r:id="rId10"/>
    <p:sldId id="264" r:id="rId11"/>
    <p:sldId id="265"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569" autoAdjust="0"/>
  </p:normalViewPr>
  <p:slideViewPr>
    <p:cSldViewPr>
      <p:cViewPr varScale="1">
        <p:scale>
          <a:sx n="66" d="100"/>
          <a:sy n="66" d="100"/>
        </p:scale>
        <p:origin x="-1506" y="-96"/>
      </p:cViewPr>
      <p:guideLst>
        <p:guide orient="horz" pos="2160"/>
        <p:guide pos="2880"/>
      </p:guideLst>
    </p:cSldViewPr>
  </p:slideViewPr>
  <p:outlineViewPr>
    <p:cViewPr>
      <p:scale>
        <a:sx n="33" d="100"/>
        <a:sy n="33" d="100"/>
      </p:scale>
      <p:origin x="0" y="75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1B9450A-249D-46B4-A81C-D6B857BE69D0}" type="datetimeFigureOut">
              <a:rPr lang="en-US" smtClean="0"/>
              <a:pPr/>
              <a:t>4/22/2020</a:t>
            </a:fld>
            <a:endParaRPr lang="en-IN"/>
          </a:p>
        </p:txBody>
      </p:sp>
      <p:sp>
        <p:nvSpPr>
          <p:cNvPr id="17" name="Footer Placeholder 16"/>
          <p:cNvSpPr>
            <a:spLocks noGrp="1"/>
          </p:cNvSpPr>
          <p:nvPr>
            <p:ph type="ftr" sz="quarter" idx="11"/>
          </p:nvPr>
        </p:nvSpPr>
        <p:spPr/>
        <p:txBody>
          <a:bodyPr/>
          <a:lstStyle/>
          <a:p>
            <a:endParaRPr lang="en-IN"/>
          </a:p>
        </p:txBody>
      </p:sp>
      <p:sp>
        <p:nvSpPr>
          <p:cNvPr id="29" name="Slide Number Placeholder 28"/>
          <p:cNvSpPr>
            <a:spLocks noGrp="1"/>
          </p:cNvSpPr>
          <p:nvPr>
            <p:ph type="sldNum" sz="quarter" idx="12"/>
          </p:nvPr>
        </p:nvSpPr>
        <p:spPr/>
        <p:txBody>
          <a:bodyPr/>
          <a:lstStyle/>
          <a:p>
            <a:fld id="{E414129B-22F4-45FB-93EB-99228FCC50B6}" type="slidenum">
              <a:rPr lang="en-IN" smtClean="0"/>
              <a:pPr/>
              <a:t>‹#›</a:t>
            </a:fld>
            <a:endParaRPr lang="en-IN"/>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B9450A-249D-46B4-A81C-D6B857BE69D0}" type="datetimeFigureOut">
              <a:rPr lang="en-US" smtClean="0"/>
              <a:pPr/>
              <a:t>4/22/2020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414129B-22F4-45FB-93EB-99228FCC50B6}"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B9450A-249D-46B4-A81C-D6B857BE69D0}" type="datetimeFigureOut">
              <a:rPr lang="en-US" smtClean="0"/>
              <a:pPr/>
              <a:t>4/22/2020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414129B-22F4-45FB-93EB-99228FCC50B6}" type="slidenum">
              <a:rPr lang="en-IN" smtClean="0"/>
              <a:pPr/>
              <a:t>‹#›</a:t>
            </a:fld>
            <a:endParaRPr lang="en-I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1B9450A-249D-46B4-A81C-D6B857BE69D0}" type="datetimeFigureOut">
              <a:rPr lang="en-US" smtClean="0"/>
              <a:pPr/>
              <a:t>4/22/2020</a:t>
            </a:fld>
            <a:endParaRPr lang="en-IN"/>
          </a:p>
        </p:txBody>
      </p:sp>
      <p:sp>
        <p:nvSpPr>
          <p:cNvPr id="17" name="Footer Placeholder 16"/>
          <p:cNvSpPr>
            <a:spLocks noGrp="1"/>
          </p:cNvSpPr>
          <p:nvPr>
            <p:ph type="ftr" sz="quarter" idx="11"/>
          </p:nvPr>
        </p:nvSpPr>
        <p:spPr/>
        <p:txBody>
          <a:bodyPr/>
          <a:lstStyle/>
          <a:p>
            <a:endParaRPr lang="en-IN"/>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414129B-22F4-45FB-93EB-99228FCC50B6}" type="slidenum">
              <a:rPr lang="en-IN" smtClean="0"/>
              <a:pPr/>
              <a:t>‹#›</a:t>
            </a:fld>
            <a:endParaRPr lang="en-IN"/>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1B9450A-249D-46B4-A81C-D6B857BE69D0}" type="datetimeFigureOut">
              <a:rPr lang="en-US" smtClean="0"/>
              <a:pPr/>
              <a:t>4/22/2020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a:xfrm>
            <a:off x="4361688" y="1026372"/>
            <a:ext cx="457200" cy="441325"/>
          </a:xfrm>
        </p:spPr>
        <p:txBody>
          <a:bodyPr/>
          <a:lstStyle/>
          <a:p>
            <a:fld id="{E414129B-22F4-45FB-93EB-99228FCC50B6}" type="slidenum">
              <a:rPr lang="en-IN" smtClean="0"/>
              <a:pPr/>
              <a:t>‹#›</a:t>
            </a:fld>
            <a:endParaRPr lang="en-IN"/>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IN"/>
          </a:p>
        </p:txBody>
      </p:sp>
      <p:sp>
        <p:nvSpPr>
          <p:cNvPr id="4" name="Date Placeholder 3"/>
          <p:cNvSpPr>
            <a:spLocks noGrp="1"/>
          </p:cNvSpPr>
          <p:nvPr>
            <p:ph type="dt" sz="half" idx="10"/>
          </p:nvPr>
        </p:nvSpPr>
        <p:spPr/>
        <p:txBody>
          <a:bodyPr/>
          <a:lstStyle/>
          <a:p>
            <a:fld id="{11B9450A-249D-46B4-A81C-D6B857BE69D0}" type="datetimeFigureOut">
              <a:rPr lang="en-US" smtClean="0"/>
              <a:pPr/>
              <a:t>4/22/2020</a:t>
            </a:fld>
            <a:endParaRPr lang="en-IN"/>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414129B-22F4-45FB-93EB-99228FCC50B6}" type="slidenum">
              <a:rPr lang="en-IN" smtClean="0"/>
              <a:pPr/>
              <a:t>‹#›</a:t>
            </a:fld>
            <a:endParaRPr lang="en-IN"/>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1B9450A-249D-46B4-A81C-D6B857BE69D0}" type="datetimeFigureOut">
              <a:rPr lang="en-US" smtClean="0"/>
              <a:pPr/>
              <a:t>4/22/2020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414129B-22F4-45FB-93EB-99228FCC50B6}" type="slidenum">
              <a:rPr lang="en-IN" smtClean="0"/>
              <a:pPr/>
              <a:t>‹#›</a:t>
            </a:fld>
            <a:endParaRPr lang="en-IN"/>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1B9450A-249D-46B4-A81C-D6B857BE69D0}" type="datetimeFigureOut">
              <a:rPr lang="en-US" smtClean="0"/>
              <a:pPr/>
              <a:t>4/22/2020</a:t>
            </a:fld>
            <a:endParaRPr lang="en-IN"/>
          </a:p>
        </p:txBody>
      </p:sp>
      <p:sp>
        <p:nvSpPr>
          <p:cNvPr id="8" name="Footer Placeholder 7"/>
          <p:cNvSpPr>
            <a:spLocks noGrp="1"/>
          </p:cNvSpPr>
          <p:nvPr>
            <p:ph type="ftr" sz="quarter" idx="11"/>
          </p:nvPr>
        </p:nvSpPr>
        <p:spPr>
          <a:xfrm>
            <a:off x="304800" y="6409944"/>
            <a:ext cx="3581400" cy="365760"/>
          </a:xfrm>
        </p:spPr>
        <p:txBody>
          <a:bodyPr/>
          <a:lstStyle/>
          <a:p>
            <a:endParaRPr lang="en-IN"/>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E414129B-22F4-45FB-93EB-99228FCC50B6}" type="slidenum">
              <a:rPr lang="en-IN" smtClean="0"/>
              <a:pPr/>
              <a:t>‹#›</a:t>
            </a:fld>
            <a:endParaRPr lang="en-IN"/>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1B9450A-249D-46B4-A81C-D6B857BE69D0}" type="datetimeFigureOut">
              <a:rPr lang="en-US" smtClean="0"/>
              <a:pPr/>
              <a:t>4/22/2020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a:xfrm>
            <a:off x="4343400" y="1036020"/>
            <a:ext cx="457200" cy="441325"/>
          </a:xfrm>
        </p:spPr>
        <p:txBody>
          <a:bodyPr/>
          <a:lstStyle/>
          <a:p>
            <a:fld id="{E414129B-22F4-45FB-93EB-99228FCC50B6}" type="slidenum">
              <a:rPr lang="en-IN" smtClean="0"/>
              <a:pPr/>
              <a:t>‹#›</a:t>
            </a:fld>
            <a:endParaRPr lang="en-IN"/>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1B9450A-249D-46B4-A81C-D6B857BE69D0}" type="datetimeFigureOut">
              <a:rPr lang="en-US" smtClean="0"/>
              <a:pPr/>
              <a:t>4/22/2020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414129B-22F4-45FB-93EB-99228FCC50B6}" type="slidenum">
              <a:rPr lang="en-IN" smtClean="0"/>
              <a:pPr/>
              <a:t>‹#›</a:t>
            </a:fld>
            <a:endParaRPr lang="en-IN"/>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E414129B-22F4-45FB-93EB-99228FCC50B6}" type="slidenum">
              <a:rPr lang="en-IN" smtClean="0"/>
              <a:pPr/>
              <a:t>‹#›</a:t>
            </a:fld>
            <a:endParaRPr lang="en-IN"/>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1B9450A-249D-46B4-A81C-D6B857BE69D0}" type="datetimeFigureOut">
              <a:rPr lang="en-US" smtClean="0"/>
              <a:pPr/>
              <a:t>4/22/2020</a:t>
            </a:fld>
            <a:endParaRPr lang="en-IN"/>
          </a:p>
        </p:txBody>
      </p:sp>
      <p:sp>
        <p:nvSpPr>
          <p:cNvPr id="6" name="Footer Placeholder 5"/>
          <p:cNvSpPr>
            <a:spLocks noGrp="1"/>
          </p:cNvSpPr>
          <p:nvPr>
            <p:ph type="ftr" sz="quarter" idx="11"/>
          </p:nvPr>
        </p:nvSpPr>
        <p:spPr>
          <a:xfrm>
            <a:off x="301752" y="6410848"/>
            <a:ext cx="3383280" cy="365760"/>
          </a:xfrm>
        </p:spPr>
        <p:txBody>
          <a:bodyPr/>
          <a:lstStyle/>
          <a:p>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B9450A-249D-46B4-A81C-D6B857BE69D0}" type="datetimeFigureOut">
              <a:rPr lang="en-US" smtClean="0"/>
              <a:pPr/>
              <a:t>4/22/2020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414129B-22F4-45FB-93EB-99228FCC50B6}" type="slidenum">
              <a:rPr lang="en-IN" smtClean="0"/>
              <a:pPr/>
              <a:t>‹#›</a:t>
            </a:fld>
            <a:endParaRPr lang="en-IN"/>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E414129B-22F4-45FB-93EB-99228FCC50B6}" type="slidenum">
              <a:rPr lang="en-IN" smtClean="0"/>
              <a:pPr/>
              <a:t>‹#›</a:t>
            </a:fld>
            <a:endParaRPr lang="en-IN"/>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1B9450A-249D-46B4-A81C-D6B857BE69D0}" type="datetimeFigureOut">
              <a:rPr lang="en-US" smtClean="0"/>
              <a:pPr/>
              <a:t>4/22/2020</a:t>
            </a:fld>
            <a:endParaRPr lang="en-IN"/>
          </a:p>
        </p:txBody>
      </p:sp>
      <p:sp>
        <p:nvSpPr>
          <p:cNvPr id="6" name="Footer Placeholder 5"/>
          <p:cNvSpPr>
            <a:spLocks noGrp="1"/>
          </p:cNvSpPr>
          <p:nvPr>
            <p:ph type="ftr" sz="quarter" idx="11"/>
          </p:nvPr>
        </p:nvSpPr>
        <p:spPr>
          <a:xfrm>
            <a:off x="301752" y="6410848"/>
            <a:ext cx="3584448" cy="365760"/>
          </a:xfrm>
        </p:spPr>
        <p:txBody>
          <a:bodyPr/>
          <a:lstStyle/>
          <a:p>
            <a:endParaRPr lang="en-IN"/>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B9450A-249D-46B4-A81C-D6B857BE69D0}" type="datetimeFigureOut">
              <a:rPr lang="en-US" smtClean="0"/>
              <a:pPr/>
              <a:t>4/22/2020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414129B-22F4-45FB-93EB-99228FCC50B6}"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E414129B-22F4-45FB-93EB-99228FCC50B6}" type="slidenum">
              <a:rPr lang="en-IN" smtClean="0"/>
              <a:pPr/>
              <a:t>‹#›</a:t>
            </a:fld>
            <a:endParaRPr lang="en-IN"/>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B9450A-249D-46B4-A81C-D6B857BE69D0}" type="datetimeFigureOut">
              <a:rPr lang="en-US" smtClean="0"/>
              <a:pPr/>
              <a:t>4/22/2020</a:t>
            </a:fld>
            <a:endParaRPr lang="en-IN"/>
          </a:p>
        </p:txBody>
      </p:sp>
      <p:sp>
        <p:nvSpPr>
          <p:cNvPr id="5" name="Footer Placeholder 4"/>
          <p:cNvSpPr>
            <a:spLocks noGrp="1"/>
          </p:cNvSpPr>
          <p:nvPr>
            <p:ph type="ftr" sz="quarter" idx="11"/>
          </p:nvPr>
        </p:nvSpPr>
        <p:spPr/>
        <p:txBody>
          <a:bodyPr/>
          <a:lstStyle/>
          <a:p>
            <a:endParaRPr lang="en-IN"/>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1B9450A-249D-46B4-A81C-D6B857BE69D0}" type="datetimeFigureOut">
              <a:rPr lang="en-US" smtClean="0"/>
              <a:pPr/>
              <a:t>4/22/2020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a:xfrm>
            <a:off x="7924800" y="6416675"/>
            <a:ext cx="762000" cy="365125"/>
          </a:xfrm>
        </p:spPr>
        <p:txBody>
          <a:bodyPr/>
          <a:lstStyle/>
          <a:p>
            <a:fld id="{E414129B-22F4-45FB-93EB-99228FCC50B6}"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1B9450A-249D-46B4-A81C-D6B857BE69D0}" type="datetimeFigureOut">
              <a:rPr lang="en-US" smtClean="0"/>
              <a:pPr/>
              <a:t>4/22/2020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414129B-22F4-45FB-93EB-99228FCC50B6}"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1B9450A-249D-46B4-A81C-D6B857BE69D0}" type="datetimeFigureOut">
              <a:rPr lang="en-US" smtClean="0"/>
              <a:pPr/>
              <a:t>4/22/2020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E414129B-22F4-45FB-93EB-99228FCC50B6}"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1B9450A-249D-46B4-A81C-D6B857BE69D0}" type="datetimeFigureOut">
              <a:rPr lang="en-US" smtClean="0"/>
              <a:pPr/>
              <a:t>4/22/2020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E414129B-22F4-45FB-93EB-99228FCC50B6}"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B9450A-249D-46B4-A81C-D6B857BE69D0}" type="datetimeFigureOut">
              <a:rPr lang="en-US" smtClean="0"/>
              <a:pPr/>
              <a:t>4/22/2020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E414129B-22F4-45FB-93EB-99228FCC50B6}"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1B9450A-249D-46B4-A81C-D6B857BE69D0}" type="datetimeFigureOut">
              <a:rPr lang="en-US" smtClean="0"/>
              <a:pPr/>
              <a:t>4/22/2020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414129B-22F4-45FB-93EB-99228FCC50B6}"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1B9450A-249D-46B4-A81C-D6B857BE69D0}" type="datetimeFigureOut">
              <a:rPr lang="en-US" smtClean="0"/>
              <a:pPr/>
              <a:t>4/22/2020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414129B-22F4-45FB-93EB-99228FCC50B6}"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1B9450A-249D-46B4-A81C-D6B857BE69D0}" type="datetimeFigureOut">
              <a:rPr lang="en-US" smtClean="0"/>
              <a:pPr/>
              <a:t>4/22/2020</a:t>
            </a:fld>
            <a:endParaRPr lang="en-IN"/>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IN"/>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E414129B-22F4-45FB-93EB-99228FCC50B6}" type="slidenum">
              <a:rPr lang="en-IN" smtClean="0"/>
              <a:pPr/>
              <a:t>‹#›</a:t>
            </a:fld>
            <a:endParaRPr lang="en-IN"/>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1B9450A-249D-46B4-A81C-D6B857BE69D0}" type="datetimeFigureOut">
              <a:rPr lang="en-US" smtClean="0"/>
              <a:pPr/>
              <a:t>4/22/2020</a:t>
            </a:fld>
            <a:endParaRPr lang="en-IN"/>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IN"/>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E414129B-22F4-45FB-93EB-99228FCC50B6}" type="slidenum">
              <a:rPr lang="en-IN" smtClean="0"/>
              <a:pPr/>
              <a:t>‹#›</a:t>
            </a:fld>
            <a:endParaRPr lang="en-IN"/>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IN" dirty="0" smtClean="0"/>
              <a:t>E-Lecture:</a:t>
            </a:r>
            <a:br>
              <a:rPr lang="en-IN" dirty="0" smtClean="0"/>
            </a:br>
            <a:r>
              <a:rPr lang="en-IN" dirty="0" smtClean="0"/>
              <a:t>Duties of the Partners</a:t>
            </a:r>
            <a:endParaRPr lang="en-IN" dirty="0"/>
          </a:p>
        </p:txBody>
      </p:sp>
      <p:sp>
        <p:nvSpPr>
          <p:cNvPr id="2" name="Text Placeholder 1"/>
          <p:cNvSpPr>
            <a:spLocks noGrp="1"/>
          </p:cNvSpPr>
          <p:nvPr>
            <p:ph type="body" idx="1"/>
          </p:nvPr>
        </p:nvSpPr>
        <p:spPr>
          <a:xfrm>
            <a:off x="1600200" y="2507786"/>
            <a:ext cx="7086600" cy="2349974"/>
          </a:xfrm>
        </p:spPr>
        <p:txBody>
          <a:bodyPr>
            <a:normAutofit/>
          </a:bodyPr>
          <a:lstStyle/>
          <a:p>
            <a:r>
              <a:rPr lang="en-IN" dirty="0" smtClean="0"/>
              <a:t>By  </a:t>
            </a:r>
          </a:p>
          <a:p>
            <a:r>
              <a:rPr lang="en-IN" dirty="0" smtClean="0"/>
              <a:t>Dr. </a:t>
            </a:r>
            <a:r>
              <a:rPr lang="en-IN" dirty="0" err="1" smtClean="0"/>
              <a:t>Satyendra</a:t>
            </a:r>
            <a:r>
              <a:rPr lang="en-IN" dirty="0" smtClean="0"/>
              <a:t>  Kumar  Singh</a:t>
            </a:r>
          </a:p>
          <a:p>
            <a:r>
              <a:rPr lang="en-IN" dirty="0" smtClean="0"/>
              <a:t>            Department of Law</a:t>
            </a:r>
          </a:p>
          <a:p>
            <a:r>
              <a:rPr lang="en-IN" dirty="0" smtClean="0"/>
              <a:t> H.C.P.G. College, Varanasi</a:t>
            </a:r>
          </a:p>
          <a:p>
            <a:endParaRPr lang="en-IN" dirty="0" smtClean="0"/>
          </a:p>
          <a:p>
            <a:r>
              <a:rPr lang="en-IN" dirty="0" smtClean="0"/>
              <a:t>                </a:t>
            </a:r>
            <a:endParaRPr lang="en-I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u="sng" dirty="0" smtClean="0"/>
              <a:t>Duty regarding proper use of property</a:t>
            </a:r>
            <a:endParaRPr lang="en-IN" b="1" u="sng" dirty="0"/>
          </a:p>
        </p:txBody>
      </p:sp>
      <p:sp>
        <p:nvSpPr>
          <p:cNvPr id="3" name="Content Placeholder 2"/>
          <p:cNvSpPr>
            <a:spLocks noGrp="1"/>
          </p:cNvSpPr>
          <p:nvPr>
            <p:ph sz="quarter" idx="1"/>
          </p:nvPr>
        </p:nvSpPr>
        <p:spPr/>
        <p:txBody>
          <a:bodyPr/>
          <a:lstStyle/>
          <a:p>
            <a:r>
              <a:rPr lang="en-IN" dirty="0" smtClean="0"/>
              <a:t>If a partner derives any profit for himself-</a:t>
            </a:r>
          </a:p>
          <a:p>
            <a:pPr>
              <a:buNone/>
            </a:pPr>
            <a:r>
              <a:rPr lang="en-IN" dirty="0" smtClean="0"/>
              <a:t>      a) From any transaction of the firm, or</a:t>
            </a:r>
          </a:p>
          <a:p>
            <a:pPr>
              <a:buNone/>
            </a:pPr>
            <a:r>
              <a:rPr lang="en-IN" dirty="0" smtClean="0"/>
              <a:t>       b) From the use of –</a:t>
            </a:r>
          </a:p>
          <a:p>
            <a:pPr>
              <a:buNone/>
            </a:pPr>
            <a:r>
              <a:rPr lang="en-IN" dirty="0" smtClean="0"/>
              <a:t>            </a:t>
            </a:r>
            <a:r>
              <a:rPr lang="en-IN" dirty="0" err="1" smtClean="0"/>
              <a:t>i</a:t>
            </a:r>
            <a:r>
              <a:rPr lang="en-IN" dirty="0" smtClean="0"/>
              <a:t>) the property of the firm, or </a:t>
            </a:r>
          </a:p>
          <a:p>
            <a:pPr>
              <a:buNone/>
            </a:pPr>
            <a:r>
              <a:rPr lang="en-IN" dirty="0" smtClean="0"/>
              <a:t>            ii) the business connection of the firm, or </a:t>
            </a:r>
          </a:p>
          <a:p>
            <a:pPr>
              <a:buNone/>
            </a:pPr>
            <a:r>
              <a:rPr lang="en-IN" dirty="0" smtClean="0"/>
              <a:t>            iii) the firm name-</a:t>
            </a:r>
          </a:p>
          <a:p>
            <a:pPr>
              <a:buNone/>
            </a:pPr>
            <a:r>
              <a:rPr lang="en-IN" dirty="0" smtClean="0"/>
              <a:t>       he must account for the profit and pay it to the 		firm.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smtClean="0"/>
              <a:t>Duty not to compete</a:t>
            </a:r>
            <a:endParaRPr lang="en-IN" b="1" u="sng" dirty="0"/>
          </a:p>
        </p:txBody>
      </p:sp>
      <p:sp>
        <p:nvSpPr>
          <p:cNvPr id="3" name="Content Placeholder 2"/>
          <p:cNvSpPr>
            <a:spLocks noGrp="1"/>
          </p:cNvSpPr>
          <p:nvPr>
            <p:ph sz="quarter" idx="1"/>
          </p:nvPr>
        </p:nvSpPr>
        <p:spPr>
          <a:xfrm>
            <a:off x="301752" y="1357298"/>
            <a:ext cx="8503920" cy="5072098"/>
          </a:xfrm>
        </p:spPr>
        <p:txBody>
          <a:bodyPr>
            <a:normAutofit fontScale="92500" lnSpcReduction="10000"/>
          </a:bodyPr>
          <a:lstStyle/>
          <a:p>
            <a:r>
              <a:rPr lang="en-IN" dirty="0" smtClean="0"/>
              <a:t>If a partner carry on </a:t>
            </a:r>
            <a:r>
              <a:rPr lang="en-IN" dirty="0" smtClean="0"/>
              <a:t> </a:t>
            </a:r>
            <a:r>
              <a:rPr lang="en-IN" dirty="0" smtClean="0"/>
              <a:t>any business of the same nature as and competing with that of the firm, he shall account for and pay to the firm all profits made in the competing business.</a:t>
            </a:r>
          </a:p>
          <a:p>
            <a:r>
              <a:rPr lang="en-IN" dirty="0" smtClean="0"/>
              <a:t>This duty is , however, subject to any variation made by the partnership deed. Thus, agreement between the partners may allow them to carry on any business whatsoever, whether competing or not.</a:t>
            </a:r>
          </a:p>
          <a:p>
            <a:pPr>
              <a:buNone/>
            </a:pPr>
            <a:r>
              <a:rPr lang="en-IN" i="1" dirty="0" smtClean="0"/>
              <a:t>Case –Law:</a:t>
            </a:r>
          </a:p>
          <a:p>
            <a:pPr>
              <a:buNone/>
            </a:pPr>
            <a:r>
              <a:rPr lang="en-IN" i="1" dirty="0" err="1" smtClean="0"/>
              <a:t>Pulin</a:t>
            </a:r>
            <a:r>
              <a:rPr lang="en-IN" i="1" dirty="0" smtClean="0"/>
              <a:t> Vs. Mahindra [AIR 1921 Cal 722]</a:t>
            </a:r>
          </a:p>
          <a:p>
            <a:pPr>
              <a:buNone/>
            </a:pPr>
            <a:r>
              <a:rPr lang="en-IN" i="1" dirty="0" smtClean="0"/>
              <a:t>Trimble Vs. Goldberg [(1906) AC 494]</a:t>
            </a:r>
          </a:p>
          <a:p>
            <a:pPr>
              <a:buNone/>
            </a:pPr>
            <a:r>
              <a:rPr lang="en-IN" i="1" dirty="0" smtClean="0"/>
              <a:t>Muhammad </a:t>
            </a:r>
            <a:r>
              <a:rPr lang="en-IN" i="1" dirty="0" err="1" smtClean="0"/>
              <a:t>Khalilur</a:t>
            </a:r>
            <a:r>
              <a:rPr lang="en-IN" i="1" dirty="0" smtClean="0"/>
              <a:t> </a:t>
            </a:r>
            <a:r>
              <a:rPr lang="en-IN" i="1" dirty="0" err="1" smtClean="0"/>
              <a:t>Hasan</a:t>
            </a:r>
            <a:r>
              <a:rPr lang="en-IN" i="1" dirty="0" smtClean="0"/>
              <a:t> Vs. </a:t>
            </a:r>
            <a:r>
              <a:rPr lang="en-IN" i="1" dirty="0" err="1" smtClean="0"/>
              <a:t>Janardan</a:t>
            </a:r>
            <a:r>
              <a:rPr lang="en-IN" i="1" dirty="0" smtClean="0"/>
              <a:t> Pd. Singh [AIR 1934 Pat 264]</a:t>
            </a:r>
          </a:p>
          <a:p>
            <a:pPr>
              <a:buNone/>
            </a:pPr>
            <a:endParaRPr lang="en-IN" u="sng"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mtClean="0"/>
              <a:t>Duties of the Partners</a:t>
            </a:r>
            <a:endParaRPr lang="en-IN" dirty="0"/>
          </a:p>
        </p:txBody>
      </p:sp>
      <p:sp>
        <p:nvSpPr>
          <p:cNvPr id="3" name="Content Placeholder 2"/>
          <p:cNvSpPr>
            <a:spLocks noGrp="1"/>
          </p:cNvSpPr>
          <p:nvPr>
            <p:ph sz="quarter" idx="1"/>
          </p:nvPr>
        </p:nvSpPr>
        <p:spPr/>
        <p:txBody>
          <a:bodyPr>
            <a:normAutofit lnSpcReduction="10000"/>
          </a:bodyPr>
          <a:lstStyle/>
          <a:p>
            <a:r>
              <a:rPr lang="en-IN" dirty="0" smtClean="0"/>
              <a:t>Duty of absolute good faith.(Sec.9)</a:t>
            </a:r>
          </a:p>
          <a:p>
            <a:r>
              <a:rPr lang="en-IN" dirty="0" smtClean="0"/>
              <a:t>Duty to carry on business to greatest advantage.(Sec.9)</a:t>
            </a:r>
          </a:p>
          <a:p>
            <a:r>
              <a:rPr lang="en-IN" dirty="0" smtClean="0"/>
              <a:t>Duty to render true accounts and full information.(Sec.9)</a:t>
            </a:r>
          </a:p>
          <a:p>
            <a:r>
              <a:rPr lang="en-IN" dirty="0" smtClean="0"/>
              <a:t>Duty to indemnify for fraud.(Sec.10)</a:t>
            </a:r>
          </a:p>
          <a:p>
            <a:r>
              <a:rPr lang="en-IN" dirty="0" smtClean="0"/>
              <a:t>Duty to act with due diligence .(Sec.12)</a:t>
            </a:r>
          </a:p>
          <a:p>
            <a:r>
              <a:rPr lang="en-IN" dirty="0" smtClean="0"/>
              <a:t>Duty to indemnify for wilful neglect.(Sec.13)</a:t>
            </a:r>
          </a:p>
          <a:p>
            <a:r>
              <a:rPr lang="en-IN" smtClean="0"/>
              <a:t>Duty </a:t>
            </a:r>
            <a:r>
              <a:rPr lang="en-IN" dirty="0" smtClean="0"/>
              <a:t>regarding proper use of property.(Sec.16)</a:t>
            </a:r>
          </a:p>
          <a:p>
            <a:r>
              <a:rPr lang="en-IN" dirty="0" smtClean="0"/>
              <a:t>Duty not to compete.(Sec.16)</a:t>
            </a:r>
            <a:endParaRPr lang="en-I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4000" b="1" u="sng" dirty="0" smtClean="0"/>
              <a:t>Duty of absolute good faith</a:t>
            </a:r>
            <a:endParaRPr lang="en-IN" sz="4000" b="1" u="sng" dirty="0"/>
          </a:p>
        </p:txBody>
      </p:sp>
      <p:sp>
        <p:nvSpPr>
          <p:cNvPr id="3" name="Content Placeholder 2"/>
          <p:cNvSpPr>
            <a:spLocks noGrp="1"/>
          </p:cNvSpPr>
          <p:nvPr>
            <p:ph sz="quarter" idx="1"/>
          </p:nvPr>
        </p:nvSpPr>
        <p:spPr/>
        <p:txBody>
          <a:bodyPr/>
          <a:lstStyle/>
          <a:p>
            <a:r>
              <a:rPr lang="en-IN" dirty="0" smtClean="0"/>
              <a:t>Partners are bound to each other by the principle of utmost good faith i.e</a:t>
            </a:r>
            <a:r>
              <a:rPr lang="en-IN" i="1" dirty="0" smtClean="0"/>
              <a:t>. </a:t>
            </a:r>
            <a:r>
              <a:rPr lang="en-IN" i="1" dirty="0" err="1" smtClean="0"/>
              <a:t>Uberrimae</a:t>
            </a:r>
            <a:r>
              <a:rPr lang="en-IN" i="1" dirty="0" smtClean="0"/>
              <a:t> </a:t>
            </a:r>
            <a:r>
              <a:rPr lang="en-IN" i="1" dirty="0" err="1" smtClean="0"/>
              <a:t>fidei</a:t>
            </a:r>
            <a:r>
              <a:rPr lang="en-IN" i="1" dirty="0" smtClean="0"/>
              <a:t>.</a:t>
            </a:r>
          </a:p>
          <a:p>
            <a:r>
              <a:rPr lang="en-IN" dirty="0" smtClean="0"/>
              <a:t>This duty also introduces the element of a fiduciary obligation on a partner.</a:t>
            </a:r>
          </a:p>
          <a:p>
            <a:r>
              <a:rPr lang="en-IN" dirty="0" smtClean="0"/>
              <a:t>This is a fundamental duty imposed upon partner by the Act, and cannot be excluded by mutual agreement to the contrary.</a:t>
            </a:r>
            <a:endParaRPr lang="en-I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200136"/>
          </a:xfrm>
        </p:spPr>
        <p:txBody>
          <a:bodyPr>
            <a:noAutofit/>
          </a:bodyPr>
          <a:lstStyle/>
          <a:p>
            <a:r>
              <a:rPr lang="en-IN" sz="3600" b="1" u="sng" dirty="0" smtClean="0"/>
              <a:t>Duty to carry on business to greatest common advantage</a:t>
            </a:r>
            <a:endParaRPr lang="en-IN" sz="3600" b="1" u="sng" dirty="0"/>
          </a:p>
        </p:txBody>
      </p:sp>
      <p:sp>
        <p:nvSpPr>
          <p:cNvPr id="3" name="Content Placeholder 2"/>
          <p:cNvSpPr>
            <a:spLocks noGrp="1"/>
          </p:cNvSpPr>
          <p:nvPr>
            <p:ph sz="quarter" idx="1"/>
          </p:nvPr>
        </p:nvSpPr>
        <p:spPr/>
        <p:txBody>
          <a:bodyPr>
            <a:normAutofit/>
          </a:bodyPr>
          <a:lstStyle/>
          <a:p>
            <a:r>
              <a:rPr lang="en-IN" dirty="0" smtClean="0"/>
              <a:t>All the endeavour of a partner must be to secure maximum profit  to the firm.</a:t>
            </a:r>
          </a:p>
          <a:p>
            <a:r>
              <a:rPr lang="en-IN" dirty="0" smtClean="0"/>
              <a:t>Good faith requires that a  partner shall not obtain a private advantage at the expense of the firm.</a:t>
            </a:r>
          </a:p>
          <a:p>
            <a:pPr>
              <a:buNone/>
            </a:pPr>
            <a:r>
              <a:rPr lang="en-IN" u="sng" dirty="0" smtClean="0"/>
              <a:t>Illustration </a:t>
            </a:r>
          </a:p>
          <a:p>
            <a:r>
              <a:rPr lang="en-IN" dirty="0" smtClean="0"/>
              <a:t>Where a partner was authorised to sell property of the firm for Rs.6000, and he sold it for much higher price and concealed the excess price</a:t>
            </a:r>
            <a:r>
              <a:rPr lang="en-IN" smtClean="0"/>
              <a:t>, he  </a:t>
            </a:r>
            <a:r>
              <a:rPr lang="en-IN" dirty="0" smtClean="0"/>
              <a:t>was bound to share it with his co-partner. [</a:t>
            </a:r>
            <a:r>
              <a:rPr lang="en-IN" i="1" dirty="0" smtClean="0"/>
              <a:t>Dunne </a:t>
            </a:r>
          </a:p>
          <a:p>
            <a:pPr>
              <a:buNone/>
            </a:pPr>
            <a:r>
              <a:rPr lang="en-IN" i="1" dirty="0"/>
              <a:t> </a:t>
            </a:r>
            <a:r>
              <a:rPr lang="en-IN" i="1" dirty="0" smtClean="0"/>
              <a:t>    Vs. English. (1874) LR 18 Eq. 524]</a:t>
            </a:r>
            <a:endParaRPr lang="en-IN" dirty="0"/>
          </a:p>
          <a:p>
            <a:pPr>
              <a:buNone/>
            </a:pPr>
            <a:endParaRPr lang="en-I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0"/>
            <a:ext cx="8534400" cy="1357298"/>
          </a:xfrm>
        </p:spPr>
        <p:txBody>
          <a:bodyPr>
            <a:noAutofit/>
          </a:bodyPr>
          <a:lstStyle/>
          <a:p>
            <a:r>
              <a:rPr lang="en-IN" sz="3600" b="1" u="sng" dirty="0" smtClean="0"/>
              <a:t>Duty to render true accounts and full information </a:t>
            </a:r>
            <a:endParaRPr lang="en-IN" sz="3600" b="1" u="sng" dirty="0"/>
          </a:p>
        </p:txBody>
      </p:sp>
      <p:sp>
        <p:nvSpPr>
          <p:cNvPr id="3" name="Content Placeholder 2"/>
          <p:cNvSpPr>
            <a:spLocks noGrp="1"/>
          </p:cNvSpPr>
          <p:nvPr>
            <p:ph sz="quarter" idx="1"/>
          </p:nvPr>
        </p:nvSpPr>
        <p:spPr>
          <a:xfrm>
            <a:off x="301752" y="2143116"/>
            <a:ext cx="8503920" cy="3955932"/>
          </a:xfrm>
        </p:spPr>
        <p:txBody>
          <a:bodyPr/>
          <a:lstStyle/>
          <a:p>
            <a:r>
              <a:rPr lang="en-IN" dirty="0" smtClean="0"/>
              <a:t>This duty of a partner is based on the principle of  </a:t>
            </a:r>
            <a:r>
              <a:rPr lang="en-IN" i="1" dirty="0" err="1" smtClean="0"/>
              <a:t>Uberrimae</a:t>
            </a:r>
            <a:r>
              <a:rPr lang="en-IN" i="1" dirty="0" smtClean="0"/>
              <a:t>  </a:t>
            </a:r>
            <a:r>
              <a:rPr lang="en-IN" i="1" dirty="0" err="1" smtClean="0"/>
              <a:t>fidei</a:t>
            </a:r>
            <a:r>
              <a:rPr lang="en-IN" i="1" dirty="0" smtClean="0"/>
              <a:t> (utmost good faith), and calls upon a partner to make full and frank disclosures of all facts affecting the affairs of the firm.</a:t>
            </a:r>
          </a:p>
          <a:p>
            <a:endParaRPr lang="en-I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u="sng" dirty="0" smtClean="0"/>
              <a:t>Duty to indemnify for fraud </a:t>
            </a:r>
            <a:endParaRPr lang="en-IN" b="1" u="sng" dirty="0"/>
          </a:p>
        </p:txBody>
      </p:sp>
      <p:sp>
        <p:nvSpPr>
          <p:cNvPr id="3" name="Content Placeholder 2"/>
          <p:cNvSpPr>
            <a:spLocks noGrp="1"/>
          </p:cNvSpPr>
          <p:nvPr>
            <p:ph sz="quarter" idx="1"/>
          </p:nvPr>
        </p:nvSpPr>
        <p:spPr/>
        <p:txBody>
          <a:bodyPr/>
          <a:lstStyle/>
          <a:p>
            <a:r>
              <a:rPr lang="en-IN" dirty="0" smtClean="0"/>
              <a:t>Every partner shall indemnify the firm for any loss caused to it by his fraud in the conduct of the business </a:t>
            </a:r>
            <a:r>
              <a:rPr lang="en-IN" smtClean="0"/>
              <a:t>of the </a:t>
            </a:r>
            <a:r>
              <a:rPr lang="en-IN" dirty="0" smtClean="0"/>
              <a:t>firm.</a:t>
            </a:r>
          </a:p>
          <a:p>
            <a:r>
              <a:rPr lang="en-IN" dirty="0" smtClean="0"/>
              <a:t>The obvious principle underlying this duty is to induce partners to deal honestly with all customers of the firm .</a:t>
            </a:r>
          </a:p>
          <a:p>
            <a:r>
              <a:rPr lang="en-IN" dirty="0" smtClean="0"/>
              <a:t>The liability for fraud cannot be excluded by any agreement to contrary, for it would be opposed to public policy to exempt a person from the consequences of his own fraud.</a:t>
            </a:r>
            <a:endParaRPr lang="en-IN"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u="sng" dirty="0" smtClean="0"/>
              <a:t>Duty to act with due diligence</a:t>
            </a:r>
            <a:endParaRPr lang="en-IN" b="1" u="sng" dirty="0"/>
          </a:p>
        </p:txBody>
      </p:sp>
      <p:sp>
        <p:nvSpPr>
          <p:cNvPr id="3" name="Content Placeholder 2"/>
          <p:cNvSpPr>
            <a:spLocks noGrp="1"/>
          </p:cNvSpPr>
          <p:nvPr>
            <p:ph sz="quarter" idx="1"/>
          </p:nvPr>
        </p:nvSpPr>
        <p:spPr/>
        <p:txBody>
          <a:bodyPr/>
          <a:lstStyle/>
          <a:p>
            <a:r>
              <a:rPr lang="en-IN" dirty="0" smtClean="0"/>
              <a:t>The law does not lay down the standard of diligence , but since every partner is deemed to be the agent of every other partner, it can safely be said that he should act with as much diligence as is expected of an agent under sec.212 of the Indian Contract Act,1872.</a:t>
            </a:r>
          </a:p>
          <a:p>
            <a:endParaRPr lang="en-IN"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u="sng" dirty="0" smtClean="0"/>
              <a:t>Duty to indemnify for wilful neglect</a:t>
            </a:r>
            <a:endParaRPr lang="en-IN" b="1" u="sng" dirty="0"/>
          </a:p>
        </p:txBody>
      </p:sp>
      <p:sp>
        <p:nvSpPr>
          <p:cNvPr id="3" name="Content Placeholder 2"/>
          <p:cNvSpPr>
            <a:spLocks noGrp="1"/>
          </p:cNvSpPr>
          <p:nvPr>
            <p:ph sz="quarter" idx="1"/>
          </p:nvPr>
        </p:nvSpPr>
        <p:spPr/>
        <p:txBody>
          <a:bodyPr>
            <a:normAutofit/>
          </a:bodyPr>
          <a:lstStyle/>
          <a:p>
            <a:r>
              <a:rPr lang="en-IN" dirty="0" smtClean="0"/>
              <a:t>Every partner to indemnify the firm for any loss caused to it by his wilful neglect in the conduct of the business of the firm.</a:t>
            </a:r>
          </a:p>
          <a:p>
            <a:r>
              <a:rPr lang="en-IN" dirty="0" smtClean="0"/>
              <a:t>The negligence should be wilful . A mere neglect i.e. mere inadvertence or an accident is not sufficient; there must be a deliberate, intentional and purposeful commission or omission of an act.</a:t>
            </a:r>
          </a:p>
          <a:p>
            <a:r>
              <a:rPr lang="en-IN" dirty="0" smtClean="0"/>
              <a:t>An act done in good faith and </a:t>
            </a:r>
            <a:r>
              <a:rPr lang="en-IN" i="1" dirty="0" smtClean="0"/>
              <a:t>bona fide</a:t>
            </a:r>
            <a:r>
              <a:rPr lang="en-IN" dirty="0" smtClean="0"/>
              <a:t> intention cannot be termed a wilful neglect.</a:t>
            </a:r>
            <a:r>
              <a:rPr lang="en-IN" sz="2800" dirty="0" smtClean="0"/>
              <a:t>[</a:t>
            </a:r>
            <a:r>
              <a:rPr lang="en-IN" sz="2800" dirty="0" err="1" smtClean="0"/>
              <a:t>Cragg</a:t>
            </a:r>
            <a:r>
              <a:rPr lang="en-IN" sz="2800" dirty="0" smtClean="0"/>
              <a:t> Vs. Ford (1842) 1 Y &amp; C.Ch.Cas.280]</a:t>
            </a:r>
          </a:p>
          <a:p>
            <a:endParaRPr lang="en-IN" dirty="0" smtClean="0"/>
          </a:p>
          <a:p>
            <a:endParaRPr lang="en-I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1752" y="428604"/>
            <a:ext cx="8503920" cy="5670444"/>
          </a:xfrm>
        </p:spPr>
        <p:txBody>
          <a:bodyPr/>
          <a:lstStyle/>
          <a:p>
            <a:r>
              <a:rPr lang="en-IN" dirty="0" smtClean="0"/>
              <a:t>A partner cannot be held liable for a mere error </a:t>
            </a:r>
            <a:r>
              <a:rPr lang="en-IN" dirty="0" smtClean="0"/>
              <a:t>of judgement </a:t>
            </a:r>
            <a:r>
              <a:rPr lang="en-IN" dirty="0" smtClean="0"/>
              <a:t>, provided that he used such skill and judgement as he possessed.[</a:t>
            </a:r>
            <a:r>
              <a:rPr lang="en-IN" i="1" dirty="0" err="1" smtClean="0"/>
              <a:t>S.K.Bondopadhya</a:t>
            </a:r>
            <a:r>
              <a:rPr lang="en-IN" i="1" dirty="0" smtClean="0"/>
              <a:t> Vs. Man </a:t>
            </a:r>
            <a:r>
              <a:rPr lang="en-IN" i="1" dirty="0" err="1" smtClean="0"/>
              <a:t>Gobinda</a:t>
            </a:r>
            <a:r>
              <a:rPr lang="en-IN" i="1" dirty="0" smtClean="0"/>
              <a:t> </a:t>
            </a:r>
            <a:r>
              <a:rPr lang="en-IN" dirty="0" smtClean="0"/>
              <a:t>AIR 1919 Pat. 386]</a:t>
            </a:r>
          </a:p>
          <a:p>
            <a:r>
              <a:rPr lang="en-IN" dirty="0" smtClean="0"/>
              <a:t>Unlike the duty to identify for fraud (Sec. 10), a partner can contract himself  out from duty to indemnify for wilful neglect.</a:t>
            </a:r>
            <a:endParaRPr lang="en-IN"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174</TotalTime>
  <Words>791</Words>
  <Application>Microsoft Office PowerPoint</Application>
  <PresentationFormat>On-screen Show (4:3)</PresentationFormat>
  <Paragraphs>55</Paragraphs>
  <Slides>11</Slides>
  <Notes>0</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Apex</vt:lpstr>
      <vt:lpstr>Civic</vt:lpstr>
      <vt:lpstr>E-Lecture: Duties of the Partners</vt:lpstr>
      <vt:lpstr>Duties of the Partners</vt:lpstr>
      <vt:lpstr>Duty of absolute good faith</vt:lpstr>
      <vt:lpstr>Duty to carry on business to greatest common advantage</vt:lpstr>
      <vt:lpstr>Duty to render true accounts and full information </vt:lpstr>
      <vt:lpstr>Duty to indemnify for fraud </vt:lpstr>
      <vt:lpstr>Duty to act with due diligence</vt:lpstr>
      <vt:lpstr>Duty to indemnify for wilful neglect</vt:lpstr>
      <vt:lpstr>Slide 9</vt:lpstr>
      <vt:lpstr>Duty regarding proper use of property</vt:lpstr>
      <vt:lpstr>Duty not to compete</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E-Lecture: Duties of the Partners</dc:title>
  <dc:creator>Shrey</dc:creator>
  <cp:lastModifiedBy>Shrey</cp:lastModifiedBy>
  <cp:revision>25</cp:revision>
  <dcterms:created xsi:type="dcterms:W3CDTF">2020-04-21T12:39:50Z</dcterms:created>
  <dcterms:modified xsi:type="dcterms:W3CDTF">2020-04-22T12:08:27Z</dcterms:modified>
</cp:coreProperties>
</file>