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D9B86-4E55-4B50-B11D-1B5315B6E165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AF384-75AC-4134-8FE5-1600CA4105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48600" cy="19272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hi-IN" dirty="0" smtClean="0"/>
              <a:t> </a:t>
            </a:r>
            <a:r>
              <a:rPr lang="hi-IN" b="1" dirty="0" smtClean="0">
                <a:latin typeface="Utsaah" pitchFamily="34" charset="0"/>
                <a:cs typeface="Utsaah" pitchFamily="34" charset="0"/>
              </a:rPr>
              <a:t>श्री हरिश्चंद्र स्नातकोत्तर महाविद्यालय                               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मैदागिन</a:t>
            </a:r>
            <a:r>
              <a:rPr lang="en-US" sz="2700" b="1" dirty="0" smtClean="0">
                <a:latin typeface="Utsaah" pitchFamily="34" charset="0"/>
                <a:cs typeface="Utsaah" pitchFamily="34" charset="0"/>
              </a:rPr>
              <a:t>,</a:t>
            </a:r>
            <a:r>
              <a:rPr lang="hi-IN" sz="2700" b="1" dirty="0" smtClean="0">
                <a:latin typeface="Utsaah" pitchFamily="34" charset="0"/>
                <a:cs typeface="Utsaah" pitchFamily="34" charset="0"/>
              </a:rPr>
              <a:t> वाराणसी -221001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1200" y="3733800"/>
            <a:ext cx="2895600" cy="1143000"/>
          </a:xfrm>
        </p:spPr>
        <p:txBody>
          <a:bodyPr>
            <a:normAutofit/>
          </a:bodyPr>
          <a:lstStyle/>
          <a:p>
            <a:r>
              <a:rPr lang="en-US" sz="1800" i="1" dirty="0" err="1" smtClean="0">
                <a:solidFill>
                  <a:schemeClr val="tx1"/>
                </a:solidFill>
              </a:rPr>
              <a:t>Dharmendra</a:t>
            </a:r>
            <a:r>
              <a:rPr lang="en-US" sz="1800" i="1" dirty="0" smtClean="0">
                <a:solidFill>
                  <a:schemeClr val="tx1"/>
                </a:solidFill>
              </a:rPr>
              <a:t> Kumar Gupta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sz="1800" i="1" dirty="0" smtClean="0">
                <a:solidFill>
                  <a:schemeClr val="tx1"/>
                </a:solidFill>
              </a:rPr>
              <a:t>Faculty of Law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72400" y="304800"/>
            <a:ext cx="10287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Lenovo\Desktop\images (3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381000"/>
            <a:ext cx="836295" cy="88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04800" y="304800"/>
            <a:ext cx="990600" cy="933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Lenovo\Desktop\images (2)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812165" cy="80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2000" y="22860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   </a:t>
            </a:r>
            <a:r>
              <a:rPr lang="en-US" sz="4000" b="1" dirty="0" smtClean="0">
                <a:solidFill>
                  <a:srgbClr val="FF0000"/>
                </a:solidFill>
              </a:rPr>
              <a:t>Lecture on Execution of Decree</a:t>
            </a:r>
          </a:p>
          <a:p>
            <a:r>
              <a:rPr lang="en-US" sz="4000" b="1" dirty="0" smtClean="0"/>
              <a:t>                         </a:t>
            </a:r>
            <a:r>
              <a:rPr lang="en-US" sz="4000" b="1" dirty="0" smtClean="0">
                <a:solidFill>
                  <a:srgbClr val="00B050"/>
                </a:solidFill>
              </a:rPr>
              <a:t>Part-I</a:t>
            </a:r>
            <a:endParaRPr lang="en-US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6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4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7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9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3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9" presetID="24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0" presetClass="entr" presetSubtype="0" decel="10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0" presetClass="entr" presetSubtype="0" decel="10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50" presetClass="entr" presetSubtype="0" decel="10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50" presetClass="entr" presetSubtype="0" decel="10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  <p:bldP spid="2" grpId="4"/>
      <p:bldP spid="2" grpId="5"/>
      <p:bldP spid="2" grpId="6"/>
      <p:bldP spid="2" grpId="7"/>
      <p:bldP spid="3" grpId="0" build="p"/>
      <p:bldP spid="3" grpId="1" build="p"/>
      <p:bldP spid="3" grpId="2" build="p"/>
      <p:bldP spid="3" grpId="3" build="p"/>
      <p:bldP spid="3" grpId="4" build="p"/>
      <p:bldP spid="3" grpId="5" build="p"/>
      <p:bldP spid="3" grpId="6" build="p"/>
      <p:bldP spid="3" grpId="7" build="p"/>
      <p:bldP spid="1026" grpId="0" animBg="1"/>
      <p:bldP spid="1026" grpId="1" animBg="1"/>
      <p:bldP spid="1026" grpId="2" animBg="1"/>
      <p:bldP spid="1026" grpId="3" animBg="1"/>
      <p:bldP spid="1026" grpId="4" animBg="1"/>
      <p:bldP spid="1026" grpId="5" animBg="1"/>
      <p:bldP spid="1026" grpId="6" animBg="1"/>
      <p:bldP spid="1026" grpId="7" animBg="1"/>
      <p:bldP spid="1027" grpId="0" animBg="1"/>
      <p:bldP spid="1027" grpId="1" animBg="1"/>
      <p:bldP spid="1027" grpId="2" animBg="1"/>
      <p:bldP spid="1027" grpId="3" animBg="1"/>
      <p:bldP spid="1027" grpId="4" animBg="1"/>
      <p:bldP spid="1027" grpId="5" animBg="1"/>
      <p:bldP spid="1027" grpId="6" animBg="1"/>
      <p:bldP spid="1027" grpId="7" animBg="1"/>
      <p:bldP spid="8" grpId="0"/>
      <p:bldP spid="8" grpId="1"/>
      <p:bldP spid="8" grpId="2"/>
      <p:bldP spid="8" grpId="3"/>
      <p:bldP spid="8" grpId="4"/>
      <p:bldP spid="8" grpId="5"/>
      <p:bldP spid="8" grpId="6"/>
      <p:bldP spid="8" grpId="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914400"/>
          </a:xfrm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rgbClr val="FF0000"/>
                </a:solidFill>
                <a:latin typeface="Bradley Hand ITC" pitchFamily="66" charset="0"/>
              </a:rPr>
              <a:t>What is Execution</a:t>
            </a:r>
            <a:r>
              <a:rPr lang="en-US" sz="5300" b="1" dirty="0" smtClean="0">
                <a:solidFill>
                  <a:srgbClr val="FF0000"/>
                </a:solidFill>
                <a:latin typeface="Bradley Hand ITC" pitchFamily="66" charset="0"/>
              </a:rPr>
              <a:t>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7086600" cy="3429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Execution is the enforcement of decrees and orders by the process of the court, so as to enable the decree holder to realize the fruits of the decree.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077200" cy="253365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Relevant provisions in the </a:t>
            </a:r>
            <a:r>
              <a:rPr lang="en-US" dirty="0" smtClean="0">
                <a:solidFill>
                  <a:srgbClr val="FF0000"/>
                </a:solidFill>
              </a:rPr>
              <a:t>Code </a:t>
            </a:r>
            <a:r>
              <a:rPr lang="en-US" dirty="0" smtClean="0">
                <a:solidFill>
                  <a:srgbClr val="FF0000"/>
                </a:solidFill>
              </a:rPr>
              <a:t>of Civil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Procedure</a:t>
            </a:r>
            <a:r>
              <a:rPr lang="en-US" dirty="0" smtClean="0">
                <a:solidFill>
                  <a:srgbClr val="FF0000"/>
                </a:solidFill>
              </a:rPr>
              <a:t>, 1908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Section 36 to 74  and Order XXI </a:t>
            </a:r>
            <a:endParaRPr lang="en-US" sz="4800" dirty="0" smtClean="0">
              <a:solidFill>
                <a:srgbClr val="00B050"/>
              </a:solidFill>
            </a:endParaRPr>
          </a:p>
          <a:p>
            <a:endParaRPr lang="en-US" sz="48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        *Order XXI contains 106 Rules and is longest of all orders in the Code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Summary of Proceeding 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0"/>
          </a:xfrm>
        </p:spPr>
        <p:txBody>
          <a:bodyPr/>
          <a:lstStyle/>
          <a:p>
            <a:r>
              <a:rPr lang="en-US" dirty="0" smtClean="0"/>
              <a:t>Decision as to court by which decrees may be executed ? </a:t>
            </a:r>
          </a:p>
          <a:p>
            <a:r>
              <a:rPr lang="en-US" dirty="0" smtClean="0"/>
              <a:t>Decision as to person who may apply ?</a:t>
            </a:r>
          </a:p>
          <a:p>
            <a:r>
              <a:rPr lang="en-US" dirty="0" smtClean="0"/>
              <a:t>Against whom execution may be taken out?</a:t>
            </a:r>
          </a:p>
          <a:p>
            <a:r>
              <a:rPr lang="en-US" dirty="0" smtClean="0"/>
              <a:t>Drafting of application</a:t>
            </a:r>
          </a:p>
          <a:p>
            <a:r>
              <a:rPr lang="en-US" dirty="0" smtClean="0"/>
              <a:t>Procedure on receiving Application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S.38-Court </a:t>
            </a:r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by which decree may be </a:t>
            </a:r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executed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362200" y="1676400"/>
            <a:ext cx="76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553200" y="1600200"/>
            <a:ext cx="76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0600" y="2590800"/>
            <a:ext cx="2895600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Court which passed it- S.</a:t>
            </a:r>
            <a:r>
              <a:rPr lang="en-US" sz="54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37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57800" y="2590800"/>
            <a:ext cx="2895600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Court to which it is sent for execution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Court which passed it- </a:t>
            </a:r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S.37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The Court of first instance which actually passed the decree.</a:t>
            </a:r>
          </a:p>
          <a:p>
            <a:r>
              <a:rPr lang="en-US" b="1" dirty="0" smtClean="0"/>
              <a:t>The Court of first instance if decree is passed in appeal.</a:t>
            </a:r>
          </a:p>
          <a:p>
            <a:r>
              <a:rPr lang="en-US" b="1" dirty="0" smtClean="0"/>
              <a:t>Court of first instance- </a:t>
            </a:r>
          </a:p>
          <a:p>
            <a:pPr>
              <a:buNone/>
            </a:pPr>
            <a:r>
              <a:rPr lang="en-US" b="1" dirty="0" smtClean="0"/>
              <a:t>              ceased to exist or </a:t>
            </a:r>
          </a:p>
          <a:p>
            <a:pPr>
              <a:buNone/>
            </a:pPr>
            <a:r>
              <a:rPr lang="en-US" b="1" dirty="0" smtClean="0"/>
              <a:t>              to have jurisdiction to execute-</a:t>
            </a:r>
          </a:p>
          <a:p>
            <a:pPr>
              <a:buNone/>
            </a:pPr>
            <a:r>
              <a:rPr lang="en-US" b="1" dirty="0" smtClean="0"/>
              <a:t>        the court which has jurisdiction to try the suit at the time of the execution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After institution of a suit mere transfer of any era to the jurisdiction of any other court, such court of first instance does not cease to have jurisdiction </a:t>
            </a:r>
          </a:p>
          <a:p>
            <a:pPr algn="ctr">
              <a:buNone/>
            </a:pPr>
            <a:r>
              <a:rPr lang="en-US" dirty="0" smtClean="0"/>
              <a:t>But </a:t>
            </a:r>
          </a:p>
          <a:p>
            <a:pPr algn="ctr">
              <a:buNone/>
            </a:pPr>
            <a:r>
              <a:rPr lang="en-US" dirty="0" smtClean="0"/>
              <a:t>such</a:t>
            </a:r>
            <a:br>
              <a:rPr lang="en-US" dirty="0" smtClean="0"/>
            </a:br>
            <a:r>
              <a:rPr lang="en-US" dirty="0" smtClean="0"/>
              <a:t>other Court shall also have jurisdiction to execute the decree, if at the time of making the application for execution of</a:t>
            </a:r>
            <a:br>
              <a:rPr lang="en-US" dirty="0" smtClean="0"/>
            </a:br>
            <a:r>
              <a:rPr lang="en-US" dirty="0" smtClean="0"/>
              <a:t>the decree it would have jurisdiction to try the said suit.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Court to which it is sent for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For this purpose relevant provisions are as follows:</a:t>
            </a:r>
          </a:p>
          <a:p>
            <a:r>
              <a:rPr lang="en-US" dirty="0" smtClean="0"/>
              <a:t>S.39- When a decree may be transferred to other courts for execution.</a:t>
            </a:r>
          </a:p>
          <a:p>
            <a:r>
              <a:rPr lang="en-US" dirty="0" smtClean="0"/>
              <a:t>S.40-Transfer of decree to court in other state. </a:t>
            </a:r>
          </a:p>
          <a:p>
            <a:r>
              <a:rPr lang="en-US" dirty="0" smtClean="0"/>
              <a:t>S.41-The transferee Court shall certify the result of transfer to the court which passed it.</a:t>
            </a:r>
          </a:p>
          <a:p>
            <a:r>
              <a:rPr lang="en-US" dirty="0" smtClean="0"/>
              <a:t>S.42- Powers of transferee court executing a decree. </a:t>
            </a:r>
          </a:p>
          <a:p>
            <a:r>
              <a:rPr lang="en-US" dirty="0" smtClean="0"/>
              <a:t>Execution of foreign decrees in India.- S.43-44A</a:t>
            </a:r>
          </a:p>
          <a:p>
            <a:r>
              <a:rPr lang="en-US" dirty="0" smtClean="0"/>
              <a:t>Other provisions relating to transferee court- O.21 R.3-9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309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श्री हरिश्चंद्र स्नातकोत्तर महाविद्यालय                               मैदागिन, वाराणसी -221001  </vt:lpstr>
      <vt:lpstr>What is Execution? </vt:lpstr>
      <vt:lpstr>Relevant provisions in the Code of Civil  Procedure, 1908 </vt:lpstr>
      <vt:lpstr>Summary of Proceeding </vt:lpstr>
      <vt:lpstr>S.38-Court by which decree may be executed</vt:lpstr>
      <vt:lpstr>Court which passed it- S.37</vt:lpstr>
      <vt:lpstr>Court to which it is sent for execution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51</cp:revision>
  <dcterms:created xsi:type="dcterms:W3CDTF">2006-08-16T00:00:00Z</dcterms:created>
  <dcterms:modified xsi:type="dcterms:W3CDTF">2020-04-11T06:30:30Z</dcterms:modified>
</cp:coreProperties>
</file>