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2" r:id="rId3"/>
    <p:sldId id="273" r:id="rId4"/>
    <p:sldId id="274" r:id="rId5"/>
    <p:sldId id="275" r:id="rId6"/>
    <p:sldId id="276" r:id="rId7"/>
    <p:sldId id="277" r:id="rId8"/>
    <p:sldId id="278" r:id="rId9"/>
    <p:sldId id="279" r:id="rId10"/>
    <p:sldId id="280" r:id="rId11"/>
    <p:sldId id="264" r:id="rId12"/>
    <p:sldId id="266" r:id="rId13"/>
    <p:sldId id="281" r:id="rId14"/>
    <p:sldId id="282" r:id="rId15"/>
    <p:sldId id="283" r:id="rId16"/>
    <p:sldId id="284" r:id="rId17"/>
    <p:sldId id="285" r:id="rId18"/>
    <p:sldId id="286" r:id="rId19"/>
    <p:sldId id="287" r:id="rId20"/>
    <p:sldId id="265" r:id="rId21"/>
    <p:sldId id="267" r:id="rId22"/>
    <p:sldId id="268" r:id="rId23"/>
    <p:sldId id="269" r:id="rId24"/>
    <p:sldId id="270" r:id="rId25"/>
    <p:sldId id="271" r:id="rId26"/>
    <p:sldId id="28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76200" y="2743200"/>
            <a:ext cx="7315200" cy="1015663"/>
          </a:xfrm>
          <a:prstGeom prst="rect">
            <a:avLst/>
          </a:prstGeom>
          <a:noFill/>
        </p:spPr>
        <p:txBody>
          <a:bodyPr wrap="square" rtlCol="0">
            <a:spAutoFit/>
          </a:bodyPr>
          <a:lstStyle/>
          <a:p>
            <a:r>
              <a:rPr lang="en-US" sz="4000" b="1" dirty="0" smtClean="0"/>
              <a:t>   </a:t>
            </a:r>
            <a:r>
              <a:rPr lang="hi-IN" sz="4000" b="1" dirty="0" smtClean="0"/>
              <a:t>      </a:t>
            </a:r>
            <a:r>
              <a:rPr lang="en-US" sz="4000" b="1" dirty="0" smtClean="0">
                <a:latin typeface="Aparajita" pitchFamily="34" charset="0"/>
                <a:cs typeface="Aparajita" pitchFamily="34" charset="0"/>
              </a:rPr>
              <a:t> </a:t>
            </a:r>
            <a:r>
              <a:rPr lang="hi-IN" sz="6000" b="1" dirty="0" smtClean="0">
                <a:solidFill>
                  <a:srgbClr val="FF0000"/>
                </a:solidFill>
                <a:latin typeface="Aparajita" pitchFamily="34" charset="0"/>
                <a:cs typeface="Aparajita" pitchFamily="34" charset="0"/>
              </a:rPr>
              <a:t>डिक्री का </a:t>
            </a:r>
            <a:r>
              <a:rPr lang="hi-IN" sz="6000" b="1" dirty="0" smtClean="0">
                <a:solidFill>
                  <a:srgbClr val="FF0000"/>
                </a:solidFill>
                <a:latin typeface="Aparajita" pitchFamily="34" charset="0"/>
                <a:cs typeface="Aparajita" pitchFamily="34" charset="0"/>
              </a:rPr>
              <a:t>निष्पादन</a:t>
            </a:r>
            <a:endParaRPr lang="en-US" sz="6000" b="1" dirty="0" smtClean="0">
              <a:solidFill>
                <a:srgbClr val="FF0000"/>
              </a:solidFill>
              <a:latin typeface="Aparajita" pitchFamily="34" charset="0"/>
              <a:cs typeface="Aparajit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FF0000"/>
              </a:solidFill>
              <a:effectLst/>
              <a:uLnTx/>
              <a:uFillTx/>
              <a:latin typeface="Aharoni" pitchFamily="2" charset="-79"/>
              <a:ea typeface="+mj-ea"/>
              <a:cs typeface="Aharoni" pitchFamily="2" charset="-79"/>
            </a:endParaRPr>
          </a:p>
        </p:txBody>
      </p:sp>
      <p:sp>
        <p:nvSpPr>
          <p:cNvPr id="3" name="Content Placeholder 3"/>
          <p:cNvSpPr txBox="1">
            <a:spLocks/>
          </p:cNvSpPr>
          <p:nvPr/>
        </p:nvSpPr>
        <p:spPr>
          <a:xfrm>
            <a:off x="457200" y="2209800"/>
            <a:ext cx="8229600" cy="3962399"/>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000" b="1" i="0" u="none" strike="noStrike" kern="1200" cap="none" spc="0" normalizeH="0" baseline="0" noProof="0" dirty="0" smtClean="0">
                <a:ln>
                  <a:noFill/>
                </a:ln>
                <a:solidFill>
                  <a:schemeClr val="tx1"/>
                </a:solidFill>
                <a:effectLst/>
                <a:uLnTx/>
                <a:uFillTx/>
                <a:latin typeface="+mn-lt"/>
                <a:ea typeface="+mn-ea"/>
                <a:cs typeface="+mn-cs"/>
              </a:rPr>
              <a:t>                                                </a:t>
            </a:r>
            <a:r>
              <a:rPr lang="hi-IN" sz="3000" b="1" i="1" dirty="0" smtClean="0">
                <a:solidFill>
                  <a:srgbClr val="00B050"/>
                </a:solidFill>
                <a:latin typeface="Utsaah" pitchFamily="34" charset="0"/>
                <a:cs typeface="Utsaah" pitchFamily="34" charset="0"/>
              </a:rPr>
              <a:t>विशिष्ट अंतर्वस्तु </a:t>
            </a:r>
            <a:endParaRPr kumimoji="0" lang="en-US" sz="3000" b="1" i="1" u="none" strike="noStrike" kern="1200" cap="none" spc="0" normalizeH="0" baseline="0" noProof="0" dirty="0" smtClean="0">
              <a:ln>
                <a:noFill/>
              </a:ln>
              <a:solidFill>
                <a:srgbClr val="00B050"/>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hi-IN" sz="3200" b="1" i="1" dirty="0" smtClean="0">
                <a:solidFill>
                  <a:schemeClr val="tx2"/>
                </a:solidFill>
                <a:latin typeface="Utsaah" pitchFamily="34" charset="0"/>
                <a:cs typeface="Utsaah" pitchFamily="34" charset="0"/>
              </a:rPr>
              <a:t>जहाँ आवेदन </a:t>
            </a:r>
            <a:r>
              <a:rPr kumimoji="0" lang="en-US" sz="3200" b="1" i="1" u="none" strike="noStrike" kern="1200" cap="none" spc="0" normalizeH="0" baseline="0" noProof="0" dirty="0" smtClean="0">
                <a:ln>
                  <a:noFill/>
                </a:ln>
                <a:solidFill>
                  <a:schemeClr val="tx2"/>
                </a:solidFill>
                <a:effectLst/>
                <a:uLnTx/>
                <a:uFillTx/>
                <a:latin typeface="Utsaah" pitchFamily="34" charset="0"/>
                <a:cs typeface="Utsaah"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cs typeface="Utsaah" pitchFamily="34" charset="0"/>
              </a:rPr>
              <a:t>चल संपत्ति की कुर्की के लिए है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संपत्ति तालिका के साथ उसका वर्णन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3200" b="1" i="1" dirty="0" smtClean="0">
                <a:latin typeface="Utsaah" pitchFamily="34" charset="0"/>
                <a:cs typeface="Utsaah" pitchFamily="34" charset="0"/>
              </a:rPr>
              <a:t>उगते फसल की कुर्की के लिए है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काटने के समय का विनिर्दिष्टीकरण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3200" b="1" i="1" dirty="0" smtClean="0">
                <a:latin typeface="Utsaah" pitchFamily="34" charset="0"/>
                <a:cs typeface="Utsaah" pitchFamily="34" charset="0"/>
              </a:rPr>
              <a:t>अचल संपत्ति की कुर्की के लिए है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a:t>
            </a:r>
            <a:r>
              <a:rPr lang="hi-IN" sz="3200" b="1" i="1" dirty="0" smtClean="0">
                <a:latin typeface="Utsaah" pitchFamily="34" charset="0"/>
                <a:cs typeface="Utsaah" pitchFamily="34" charset="0"/>
              </a:rPr>
              <a:t>संपत्ति का तथा निर्णीत-ऋणी का संपत्ति मे हित तथा भाग विनिर्दिष्टीकरण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cs typeface="Utsaah" pitchFamily="34" charset="0"/>
              </a:rPr>
              <a:t>गिरफ्तारी और निरोध के लिए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आधारों का कथन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3200" b="1" i="1" dirty="0" smtClean="0">
                <a:latin typeface="Utsaah" pitchFamily="34" charset="0"/>
                <a:cs typeface="Utsaah" pitchFamily="34" charset="0"/>
              </a:rPr>
              <a:t>कलेक्टर के कार्यालय मे रजिस्टर्ड भूमि की कुर्की के लिए है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ऐसे रजिस्टर का प्रमाणित उद्धरण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7"/>
          <p:cNvSpPr txBox="1">
            <a:spLocks/>
          </p:cNvSpPr>
          <p:nvPr/>
        </p:nvSpPr>
        <p:spPr>
          <a:xfrm>
            <a:off x="3200401" y="6218238"/>
            <a:ext cx="5334000" cy="563562"/>
          </a:xfrm>
          <a:prstGeom prst="rect">
            <a:avLst/>
          </a:prstGeom>
        </p:spPr>
        <p:txBody>
          <a:bodyPr>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3200" b="1" i="1" dirty="0" smtClean="0">
                <a:solidFill>
                  <a:srgbClr val="FF0000"/>
                </a:solidFill>
                <a:latin typeface="Utsaah" pitchFamily="34" charset="0"/>
                <a:cs typeface="Utsaah" pitchFamily="34" charset="0"/>
              </a:rPr>
              <a:t>धन के संदाय से संबन्धित डिक्री के लिए मौखिक आवेदन किया जा सकता </a:t>
            </a:r>
            <a:r>
              <a:rPr lang="hi-IN" sz="3200" b="1" i="1" dirty="0" smtClean="0">
                <a:solidFill>
                  <a:srgbClr val="FF0000"/>
                </a:solidFill>
                <a:latin typeface="Utsaah" pitchFamily="34" charset="0"/>
                <a:cs typeface="Utsaah" pitchFamily="34" charset="0"/>
              </a:rPr>
              <a:t>है</a:t>
            </a:r>
            <a:r>
              <a:rPr lang="en-US" sz="3200" b="1" i="1" dirty="0" smtClean="0">
                <a:solidFill>
                  <a:srgbClr val="FF0000"/>
                </a:solidFill>
                <a:latin typeface="Utsaah" pitchFamily="34" charset="0"/>
                <a:cs typeface="Utsaah" pitchFamily="34" charset="0"/>
              </a:rPr>
              <a:t>.</a:t>
            </a:r>
            <a:r>
              <a:rPr lang="hi-IN" sz="3200" b="1" i="1" dirty="0" smtClean="0">
                <a:solidFill>
                  <a:srgbClr val="FF0000"/>
                </a:solidFill>
                <a:latin typeface="Utsaah" pitchFamily="34" charset="0"/>
                <a:cs typeface="Utsaah" pitchFamily="34" charset="0"/>
              </a:rPr>
              <a:t> </a:t>
            </a:r>
            <a:endParaRPr kumimoji="0" lang="en-US" sz="3200" b="1" i="1" u="none" strike="noStrike" kern="1200" cap="none" spc="0" normalizeH="0" baseline="0" noProof="0" dirty="0">
              <a:ln>
                <a:noFill/>
              </a:ln>
              <a:solidFill>
                <a:srgbClr val="FF0000"/>
              </a:solidFill>
              <a:effectLst/>
              <a:uLnTx/>
              <a:uFillTx/>
              <a:latin typeface="Utsaah" pitchFamily="34" charset="0"/>
              <a:cs typeface="Utsaah" pitchFamily="34" charset="0"/>
            </a:endParaRPr>
          </a:p>
        </p:txBody>
      </p:sp>
      <p:sp>
        <p:nvSpPr>
          <p:cNvPr id="5" name="Text Placeholder 4"/>
          <p:cNvSpPr txBox="1">
            <a:spLocks/>
          </p:cNvSpPr>
          <p:nvPr/>
        </p:nvSpPr>
        <p:spPr>
          <a:xfrm>
            <a:off x="381000" y="1143000"/>
            <a:ext cx="8305799" cy="914400"/>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hi-IN" sz="2400" b="1" u="none" strike="noStrike" kern="1200" cap="none" spc="0" normalizeH="0" baseline="0" noProof="0" dirty="0" smtClean="0">
                <a:ln>
                  <a:noFill/>
                </a:ln>
                <a:solidFill>
                  <a:srgbClr val="FF0000"/>
                </a:solidFill>
                <a:effectLst/>
                <a:uLnTx/>
                <a:uFillTx/>
                <a:latin typeface="Utsaah" pitchFamily="34" charset="0"/>
                <a:cs typeface="Utsaah" pitchFamily="34" charset="0"/>
              </a:rPr>
              <a:t>सामान्य अंतर्वस्तु </a:t>
            </a:r>
            <a:endParaRPr kumimoji="0" lang="en-US" sz="2400" b="1" u="none" strike="noStrike" kern="1200" cap="none" spc="0" normalizeH="0" baseline="0" noProof="0" dirty="0" smtClean="0">
              <a:ln>
                <a:noFill/>
              </a:ln>
              <a:solidFill>
                <a:srgbClr val="FF0000"/>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i-IN" sz="2400" b="1" u="none" strike="noStrike" kern="1200" cap="none" spc="0" normalizeH="0" baseline="0" noProof="0" dirty="0" smtClean="0">
                <a:ln>
                  <a:noFill/>
                </a:ln>
                <a:solidFill>
                  <a:schemeClr val="tx1"/>
                </a:solidFill>
                <a:effectLst/>
                <a:uLnTx/>
                <a:uFillTx/>
                <a:latin typeface="Utsaah" pitchFamily="34" charset="0"/>
                <a:cs typeface="Utsaah" pitchFamily="34" charset="0"/>
              </a:rPr>
              <a:t>लिखित,</a:t>
            </a:r>
            <a:r>
              <a:rPr kumimoji="0" lang="hi-IN" sz="2400" b="1" u="none" strike="noStrike" kern="1200" cap="none" spc="0" normalizeH="0" noProof="0" dirty="0" smtClean="0">
                <a:ln>
                  <a:noFill/>
                </a:ln>
                <a:solidFill>
                  <a:schemeClr val="tx1"/>
                </a:solidFill>
                <a:effectLst/>
                <a:uLnTx/>
                <a:uFillTx/>
                <a:latin typeface="Utsaah" pitchFamily="34" charset="0"/>
                <a:cs typeface="Utsaah" pitchFamily="34" charset="0"/>
              </a:rPr>
              <a:t> हस्ताक्षरकृत, सत्यापित, वाद संख्या, पक्षकारों का नाम, दिनाँक,राशि आदि ।  </a:t>
            </a:r>
            <a:endParaRPr kumimoji="0" lang="en-US" sz="2400" b="1" u="none" strike="noStrike" kern="1200" cap="none" spc="0" normalizeH="0" baseline="0" noProof="0" dirty="0" smtClean="0">
              <a:ln>
                <a:noFill/>
              </a:ln>
              <a:solidFill>
                <a:schemeClr val="tx1"/>
              </a:solidFill>
              <a:effectLst/>
              <a:uLnTx/>
              <a:uFillTx/>
              <a:latin typeface="Utsaah" pitchFamily="34" charset="0"/>
              <a:cs typeface="Utsaah" pitchFamily="34" charset="0"/>
            </a:endParaRPr>
          </a:p>
        </p:txBody>
      </p:sp>
      <p:sp>
        <p:nvSpPr>
          <p:cNvPr id="6" name="TextBox 5"/>
          <p:cNvSpPr txBox="1"/>
          <p:nvPr/>
        </p:nvSpPr>
        <p:spPr>
          <a:xfrm>
            <a:off x="2209800" y="228600"/>
            <a:ext cx="3894015"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hi-IN" sz="4000" b="1" dirty="0" smtClean="0">
                <a:effectLst>
                  <a:outerShdw blurRad="38100" dist="38100" dir="2700000" algn="tl">
                    <a:srgbClr val="000000">
                      <a:alpha val="43137"/>
                    </a:srgbClr>
                  </a:outerShdw>
                </a:effectLst>
                <a:latin typeface="Aparajita" pitchFamily="34" charset="0"/>
                <a:cs typeface="Aparajita" pitchFamily="34" charset="0"/>
              </a:rPr>
              <a:t>आवेदन की अंतर्वस्तु </a:t>
            </a:r>
            <a:endParaRPr lang="en-US" sz="4000" b="1" dirty="0">
              <a:effectLst>
                <a:outerShdw blurRad="38100" dist="38100" dir="2700000" algn="tl">
                  <a:srgbClr val="000000">
                    <a:alpha val="43137"/>
                  </a:srgbClr>
                </a:outerShdw>
              </a:effectLst>
              <a:latin typeface="Aparajita" pitchFamily="34" charset="0"/>
              <a:cs typeface="Aparajit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hi-IN" dirty="0" smtClean="0">
                <a:latin typeface="Aparajita" pitchFamily="34" charset="0"/>
                <a:cs typeface="Aparajita" pitchFamily="34" charset="0"/>
              </a:rPr>
              <a:t>निष्पादन की रीति-</a:t>
            </a:r>
            <a:r>
              <a:rPr lang="en-US" dirty="0" smtClean="0">
                <a:latin typeface="Aparajita" pitchFamily="34" charset="0"/>
                <a:cs typeface="Aparajita" pitchFamily="34" charset="0"/>
              </a:rPr>
              <a:t> </a:t>
            </a:r>
            <a:r>
              <a:rPr lang="en-US" dirty="0" smtClean="0"/>
              <a:t>S.51</a:t>
            </a:r>
            <a:endParaRPr lang="en-US" dirty="0"/>
          </a:p>
        </p:txBody>
      </p:sp>
      <p:sp>
        <p:nvSpPr>
          <p:cNvPr id="7" name="Rectangle 6"/>
          <p:cNvSpPr/>
          <p:nvPr/>
        </p:nvSpPr>
        <p:spPr>
          <a:xfrm>
            <a:off x="838200" y="1752600"/>
            <a:ext cx="3505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2400" dirty="0" smtClean="0">
                <a:latin typeface="Aparajita" pitchFamily="34" charset="0"/>
                <a:cs typeface="Aparajita" pitchFamily="34" charset="0"/>
              </a:rPr>
              <a:t>व्यक्ति के विरुद्ध निष्पादन</a:t>
            </a:r>
            <a:r>
              <a:rPr lang="hi-IN" sz="2400" dirty="0" smtClean="0"/>
              <a:t> </a:t>
            </a:r>
            <a:endParaRPr lang="en-US" sz="2400" dirty="0" smtClean="0"/>
          </a:p>
        </p:txBody>
      </p:sp>
      <p:sp>
        <p:nvSpPr>
          <p:cNvPr id="8" name="Rectangle 7"/>
          <p:cNvSpPr/>
          <p:nvPr/>
        </p:nvSpPr>
        <p:spPr>
          <a:xfrm>
            <a:off x="4800600" y="1752600"/>
            <a:ext cx="3505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2400" dirty="0" smtClean="0">
                <a:latin typeface="Aparajita" pitchFamily="34" charset="0"/>
                <a:cs typeface="Aparajita" pitchFamily="34" charset="0"/>
              </a:rPr>
              <a:t>संपत्ति के विरुद्ध निष्पादन </a:t>
            </a:r>
            <a:endParaRPr lang="en-US" sz="2400" dirty="0" smtClean="0">
              <a:latin typeface="Aparajita" pitchFamily="34" charset="0"/>
              <a:cs typeface="Aparajita" pitchFamily="34" charset="0"/>
            </a:endParaRPr>
          </a:p>
        </p:txBody>
      </p:sp>
      <p:sp>
        <p:nvSpPr>
          <p:cNvPr id="9" name="Right Brace 8"/>
          <p:cNvSpPr/>
          <p:nvPr/>
        </p:nvSpPr>
        <p:spPr>
          <a:xfrm rot="16200000">
            <a:off x="4229100" y="-571499"/>
            <a:ext cx="609600" cy="4038600"/>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10" name="Rectangle 9"/>
          <p:cNvSpPr/>
          <p:nvPr/>
        </p:nvSpPr>
        <p:spPr>
          <a:xfrm>
            <a:off x="914400" y="2590800"/>
            <a:ext cx="3429000" cy="2514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hi-IN" sz="2800" b="1" i="1" dirty="0" smtClean="0">
                <a:latin typeface="Utsaah" pitchFamily="34" charset="0"/>
                <a:cs typeface="Utsaah" pitchFamily="34" charset="0"/>
              </a:rPr>
              <a:t>गिरफ्तारी और निरोध द्वारा </a:t>
            </a:r>
            <a:endParaRPr lang="en-US" sz="2800" b="1" i="1" dirty="0" smtClean="0">
              <a:latin typeface="Utsaah" pitchFamily="34" charset="0"/>
              <a:cs typeface="Utsaah" pitchFamily="34" charset="0"/>
            </a:endParaRPr>
          </a:p>
        </p:txBody>
      </p:sp>
      <p:sp>
        <p:nvSpPr>
          <p:cNvPr id="11" name="Rectangle 10"/>
          <p:cNvSpPr/>
          <p:nvPr/>
        </p:nvSpPr>
        <p:spPr>
          <a:xfrm>
            <a:off x="4876800" y="2590800"/>
            <a:ext cx="34290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buFont typeface="Wingdings" pitchFamily="2" charset="2"/>
              <a:buChar char="q"/>
            </a:pPr>
            <a:r>
              <a:rPr lang="hi-IN" sz="3200" b="1" i="1" dirty="0" smtClean="0">
                <a:latin typeface="Utsaah" pitchFamily="34" charset="0"/>
                <a:cs typeface="Utsaah" pitchFamily="34" charset="0"/>
              </a:rPr>
              <a:t>संपत्ति के परिदान द्वारा </a:t>
            </a:r>
            <a:endParaRPr lang="en-US" sz="3200" b="1" i="1" dirty="0" smtClean="0">
              <a:latin typeface="Utsaah" pitchFamily="34" charset="0"/>
              <a:cs typeface="Utsaah" pitchFamily="34" charset="0"/>
            </a:endParaRPr>
          </a:p>
          <a:p>
            <a:pPr>
              <a:buFont typeface="Wingdings" pitchFamily="2" charset="2"/>
              <a:buChar char="q"/>
            </a:pPr>
            <a:r>
              <a:rPr lang="hi-IN" sz="3200" b="1" i="1" dirty="0" smtClean="0">
                <a:latin typeface="Utsaah" pitchFamily="34" charset="0"/>
                <a:cs typeface="Utsaah" pitchFamily="34" charset="0"/>
              </a:rPr>
              <a:t>संपत्ति की कुर्की</a:t>
            </a:r>
          </a:p>
          <a:p>
            <a:pPr>
              <a:buFont typeface="Wingdings" pitchFamily="2" charset="2"/>
              <a:buChar char="q"/>
            </a:pPr>
            <a:r>
              <a:rPr lang="hi-IN" sz="3200" b="1" i="1" dirty="0" smtClean="0">
                <a:latin typeface="Utsaah" pitchFamily="34" charset="0"/>
                <a:cs typeface="Utsaah" pitchFamily="34" charset="0"/>
              </a:rPr>
              <a:t>संपत्ति का विक्रय </a:t>
            </a:r>
            <a:endParaRPr lang="en-US" sz="3200" b="1" i="1" dirty="0" smtClean="0">
              <a:latin typeface="Utsaah" pitchFamily="34" charset="0"/>
              <a:cs typeface="Utsaah" pitchFamily="34" charset="0"/>
            </a:endParaRPr>
          </a:p>
          <a:p>
            <a:pPr>
              <a:buFont typeface="Wingdings" pitchFamily="2" charset="2"/>
              <a:buChar char="q"/>
            </a:pPr>
            <a:r>
              <a:rPr lang="hi-IN" sz="3200" b="1" i="1" dirty="0" smtClean="0">
                <a:latin typeface="Utsaah" pitchFamily="34" charset="0"/>
                <a:cs typeface="Utsaah" pitchFamily="34" charset="0"/>
              </a:rPr>
              <a:t>प्रापक की नियुक्ति</a:t>
            </a:r>
            <a:r>
              <a:rPr lang="hi-IN" sz="2200" dirty="0" smtClean="0"/>
              <a:t> </a:t>
            </a:r>
            <a:endParaRPr lang="en-US" sz="2200" dirty="0" smtClean="0"/>
          </a:p>
        </p:txBody>
      </p:sp>
      <p:sp>
        <p:nvSpPr>
          <p:cNvPr id="14" name="TextBox 13"/>
          <p:cNvSpPr txBox="1"/>
          <p:nvPr/>
        </p:nvSpPr>
        <p:spPr>
          <a:xfrm>
            <a:off x="990600" y="5410200"/>
            <a:ext cx="7315200" cy="707886"/>
          </a:xfrm>
          <a:prstGeom prst="rect">
            <a:avLst/>
          </a:prstGeom>
          <a:noFill/>
        </p:spPr>
        <p:txBody>
          <a:bodyPr wrap="square" rtlCol="0">
            <a:spAutoFit/>
          </a:bodyPr>
          <a:lstStyle/>
          <a:p>
            <a:pPr>
              <a:buFont typeface="Wingdings" pitchFamily="2" charset="2"/>
              <a:buChar char="q"/>
            </a:pPr>
            <a:r>
              <a:rPr lang="en-US" sz="2000" b="1" dirty="0" smtClean="0"/>
              <a:t>  </a:t>
            </a:r>
            <a:r>
              <a:rPr lang="hi-IN" sz="2000" b="1" i="1" dirty="0" smtClean="0">
                <a:latin typeface="Utsaah" pitchFamily="34" charset="0"/>
                <a:cs typeface="Utsaah" pitchFamily="34" charset="0"/>
              </a:rPr>
              <a:t>प्रदान किये गए अनुतोष की प्रकृति के अनुसार कोई अन्य तरीका।  </a:t>
            </a:r>
            <a:endParaRPr lang="en-US" sz="2000" b="1" i="1" dirty="0" smtClean="0">
              <a:latin typeface="Utsaah" pitchFamily="34" charset="0"/>
              <a:cs typeface="Utsaah" pitchFamily="34" charset="0"/>
            </a:endParaRPr>
          </a:p>
          <a:p>
            <a:pPr>
              <a:buFont typeface="Wingdings" pitchFamily="2" charset="2"/>
              <a:buChar char="q"/>
            </a:pPr>
            <a:r>
              <a:rPr lang="hi-IN" sz="2000" b="1" i="1" dirty="0" smtClean="0">
                <a:latin typeface="Utsaah" pitchFamily="34" charset="0"/>
                <a:cs typeface="Utsaah" pitchFamily="34" charset="0"/>
              </a:rPr>
              <a:t>समान्यतया डिक्रिधारी को यह अधिकार होता है की वह कौन सी चुने । </a:t>
            </a:r>
            <a:endParaRPr lang="en-US" sz="2000" b="1" i="1" dirty="0">
              <a:latin typeface="Utsaah" pitchFamily="34" charset="0"/>
              <a:cs typeface="Utsaah"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228904"/>
            <a:ext cx="8839200" cy="3724096"/>
          </a:xfrm>
          <a:prstGeom prst="rect">
            <a:avLst/>
          </a:prstGeom>
          <a:noFill/>
        </p:spPr>
        <p:txBody>
          <a:bodyPr wrap="square" rtlCol="0">
            <a:spAutoFit/>
          </a:bodyPr>
          <a:lstStyle/>
          <a:p>
            <a:endParaRPr lang="en-US" sz="2800" b="1" i="1" dirty="0" smtClean="0">
              <a:solidFill>
                <a:srgbClr val="FF0000"/>
              </a:solidFill>
              <a:latin typeface="Andalus" pitchFamily="18" charset="-78"/>
              <a:cs typeface="Andalus" pitchFamily="18" charset="-78"/>
            </a:endParaRPr>
          </a:p>
          <a:p>
            <a:r>
              <a:rPr lang="hi-IN" sz="2800" b="1" i="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rPr>
              <a:t>              पी॰ आर॰ शुगर वर्क्स  ब॰  लैंड रिफ़ार्म कमिश्नर </a:t>
            </a:r>
            <a:endParaRPr lang="en-US" sz="2800" b="1" i="1" dirty="0" smtClean="0">
              <a:solidFill>
                <a:srgbClr val="FF0000"/>
              </a:solidFill>
              <a:effectLst>
                <a:outerShdw blurRad="38100" dist="38100" dir="2700000" algn="tl">
                  <a:srgbClr val="000000">
                    <a:alpha val="43137"/>
                  </a:srgbClr>
                </a:outerShdw>
              </a:effectLst>
              <a:latin typeface="Andalus" pitchFamily="18" charset="-78"/>
              <a:cs typeface="Andalus" pitchFamily="18" charset="-78"/>
            </a:endParaRPr>
          </a:p>
          <a:p>
            <a:r>
              <a:rPr lang="en-US" dirty="0" smtClean="0"/>
              <a:t>                                                                  [1969 3 SCR 568]</a:t>
            </a:r>
          </a:p>
          <a:p>
            <a:endParaRPr lang="en-US" dirty="0" smtClean="0"/>
          </a:p>
          <a:p>
            <a:pPr algn="ctr">
              <a:lnSpc>
                <a:spcPct val="150000"/>
              </a:lnSpc>
            </a:pPr>
            <a:r>
              <a:rPr lang="en-US" sz="2400" b="1" dirty="0" smtClean="0">
                <a:solidFill>
                  <a:srgbClr val="00B050"/>
                </a:solidFill>
                <a:effectLst>
                  <a:outerShdw blurRad="38100" dist="38100" dir="2700000" algn="tl">
                    <a:srgbClr val="000000">
                      <a:alpha val="43137"/>
                    </a:srgbClr>
                  </a:outerShdw>
                </a:effectLst>
              </a:rPr>
              <a:t>“</a:t>
            </a:r>
            <a:r>
              <a:rPr lang="hi-IN" sz="2400" b="1" dirty="0" smtClean="0">
                <a:solidFill>
                  <a:srgbClr val="00B050"/>
                </a:solidFill>
                <a:effectLst>
                  <a:outerShdw blurRad="38100" dist="38100" dir="2700000" algn="tl">
                    <a:srgbClr val="000000">
                      <a:alpha val="43137"/>
                    </a:srgbClr>
                  </a:outerShdw>
                </a:effectLst>
                <a:latin typeface="Aparajita" pitchFamily="34" charset="0"/>
                <a:cs typeface="Aparajita" pitchFamily="34" charset="0"/>
              </a:rPr>
              <a:t>धारा 51 ऋणदाता को यह विकल्प प्रदान करता है की वह डिक्री का प्रवर्तन व्यक्ति के विरुद्ध कराये या संपत्ति के </a:t>
            </a:r>
            <a:r>
              <a:rPr lang="en-US" sz="2400" b="1" dirty="0" smtClean="0">
                <a:solidFill>
                  <a:srgbClr val="00B050"/>
                </a:solidFill>
                <a:effectLst>
                  <a:outerShdw blurRad="38100" dist="38100" dir="2700000" algn="tl">
                    <a:srgbClr val="000000">
                      <a:alpha val="43137"/>
                    </a:srgbClr>
                  </a:outerShdw>
                </a:effectLst>
                <a:latin typeface="Aparajita" pitchFamily="34" charset="0"/>
                <a:cs typeface="Aparajita" pitchFamily="34" charset="0"/>
              </a:rPr>
              <a:t>; </a:t>
            </a:r>
            <a:r>
              <a:rPr lang="hi-IN" sz="2400" b="1" dirty="0" smtClean="0">
                <a:solidFill>
                  <a:srgbClr val="00B050"/>
                </a:solidFill>
                <a:effectLst>
                  <a:outerShdw blurRad="38100" dist="38100" dir="2700000" algn="tl">
                    <a:srgbClr val="000000">
                      <a:alpha val="43137"/>
                    </a:srgbClr>
                  </a:outerShdw>
                </a:effectLst>
                <a:latin typeface="Aparajita" pitchFamily="34" charset="0"/>
                <a:cs typeface="Aparajita" pitchFamily="34" charset="0"/>
              </a:rPr>
              <a:t>और कहीं भी यह निर्धारित नहीं है की संपत्ति के विरुद्ध उपचार का प्रयोग करने के बाद ही व्यक्ति के विरुद्ध निष्पादन किया जा सकता है ।</a:t>
            </a:r>
            <a:r>
              <a:rPr lang="en-US" sz="2400" b="1" dirty="0" smtClean="0">
                <a:solidFill>
                  <a:srgbClr val="00B050"/>
                </a:solidFill>
                <a:effectLst>
                  <a:outerShdw blurRad="38100" dist="38100" dir="2700000" algn="tl">
                    <a:srgbClr val="000000">
                      <a:alpha val="43137"/>
                    </a:srgbClr>
                  </a:outerShdw>
                </a:effectLst>
              </a:rPr>
              <a:t>”</a:t>
            </a:r>
            <a:endParaRPr lang="en-US" sz="2400" b="1" dirty="0">
              <a:solidFill>
                <a:srgbClr val="00B05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231616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dirty="0" smtClean="0">
                <a:latin typeface="Aparajita" pitchFamily="34" charset="0"/>
                <a:ea typeface="+mj-ea"/>
                <a:cs typeface="Aparajita" pitchFamily="34" charset="0"/>
              </a:rPr>
              <a:t>व्यक्ति के विरुद्ध निष्पादन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lang="hi-IN" sz="4400" dirty="0" smtClean="0">
                <a:latin typeface="Aparajita" pitchFamily="34" charset="0"/>
                <a:ea typeface="+mj-ea"/>
                <a:cs typeface="Aparajita" pitchFamily="34" charset="0"/>
              </a:rPr>
              <a:t>गिरफ्तारी और निरोध द्वारा</a:t>
            </a:r>
            <a:r>
              <a:rPr lang="hi-IN" sz="4400" dirty="0" smtClean="0">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Content Placeholder 2"/>
          <p:cNvSpPr txBox="1">
            <a:spLocks/>
          </p:cNvSpPr>
          <p:nvPr/>
        </p:nvSpPr>
        <p:spPr>
          <a:xfrm>
            <a:off x="457200" y="2590800"/>
            <a:ext cx="8229600" cy="35353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hi-I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hi-IN" sz="3600" b="1" dirty="0" smtClean="0">
                <a:latin typeface="Aparajita" pitchFamily="34" charset="0"/>
                <a:cs typeface="Aparajita" pitchFamily="34" charset="0"/>
              </a:rPr>
              <a:t>संगत प्रावधान </a:t>
            </a:r>
            <a:endParaRPr kumimoji="0" lang="en-US" sz="3600" b="1" i="0" u="none" strike="noStrike" kern="1200" cap="none" spc="0" normalizeH="0" baseline="0" noProof="0" dirty="0" smtClean="0">
              <a:ln>
                <a:noFill/>
              </a:ln>
              <a:solidFill>
                <a:schemeClr val="tx1"/>
              </a:solidFill>
              <a:effectLst/>
              <a:uLnTx/>
              <a:uFillTx/>
              <a:latin typeface="Aparajita" pitchFamily="34" charset="0"/>
              <a:cs typeface="Aparajit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6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S.51,55-59 and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O.21 R.30-32 and 37-40</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Down Arrow 3"/>
          <p:cNvSpPr/>
          <p:nvPr/>
        </p:nvSpPr>
        <p:spPr>
          <a:xfrm>
            <a:off x="4267200" y="838200"/>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4267200" y="2438400"/>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267200" y="3733800"/>
            <a:ext cx="228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b="1" i="1" dirty="0" smtClean="0">
                <a:solidFill>
                  <a:schemeClr val="accent1"/>
                </a:solidFill>
                <a:latin typeface="Aparajita" pitchFamily="34" charset="0"/>
                <a:ea typeface="+mj-ea"/>
                <a:cs typeface="Aparajita" pitchFamily="34" charset="0"/>
              </a:rPr>
              <a:t>गिरफ्तारी और निरोध की प्रक्रिया </a:t>
            </a:r>
            <a:endParaRPr kumimoji="0" lang="en-US" sz="4400" b="1" i="1" u="none" strike="noStrike" kern="1200" cap="none" spc="0" normalizeH="0" baseline="0" noProof="0" dirty="0">
              <a:ln>
                <a:noFill/>
              </a:ln>
              <a:solidFill>
                <a:schemeClr val="accent1"/>
              </a:solidFill>
              <a:effectLst/>
              <a:uLnTx/>
              <a:uFillTx/>
              <a:latin typeface="Aparajita" pitchFamily="34" charset="0"/>
              <a:ea typeface="+mj-ea"/>
              <a:cs typeface="Aparajita" pitchFamily="34" charset="0"/>
            </a:endParaRPr>
          </a:p>
        </p:txBody>
      </p:sp>
      <p:sp>
        <p:nvSpPr>
          <p:cNvPr id="3" name="Rectangle 2"/>
          <p:cNvSpPr/>
          <p:nvPr/>
        </p:nvSpPr>
        <p:spPr>
          <a:xfrm>
            <a:off x="685800" y="1371600"/>
            <a:ext cx="80010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q"/>
            </a:pPr>
            <a:r>
              <a:rPr lang="hi-IN" sz="2200" b="1" i="1" dirty="0" smtClean="0">
                <a:latin typeface="Aparajita" pitchFamily="34" charset="0"/>
                <a:cs typeface="Aparajita" pitchFamily="34" charset="0"/>
              </a:rPr>
              <a:t>निर्णीत-ऋणी को किसी भी दिन या समय गिरफ्तार किया जा सकेगा </a:t>
            </a:r>
            <a:r>
              <a:rPr lang="en-US" sz="2200" b="1" i="1" dirty="0" smtClean="0">
                <a:latin typeface="Aparajita" pitchFamily="34" charset="0"/>
                <a:cs typeface="Aparajita" pitchFamily="34" charset="0"/>
              </a:rPr>
              <a:t>,</a:t>
            </a:r>
          </a:p>
          <a:p>
            <a:pPr>
              <a:buFont typeface="Wingdings" pitchFamily="2" charset="2"/>
              <a:buChar char="q"/>
            </a:pPr>
            <a:r>
              <a:rPr lang="hi-IN" sz="2200" b="1" i="1" dirty="0" smtClean="0">
                <a:latin typeface="Aparajita" pitchFamily="34" charset="0"/>
                <a:cs typeface="Aparajita" pitchFamily="34" charset="0"/>
              </a:rPr>
              <a:t>उसे सिविल कारागार या राज्य सरकार द्वारा निर्धारित किसी अन्य स्थान पर निरुद्ध किया जा सकेगा </a:t>
            </a:r>
            <a:r>
              <a:rPr lang="en-US" sz="2200" b="1" i="1" dirty="0" smtClean="0">
                <a:latin typeface="Aparajita" pitchFamily="34" charset="0"/>
                <a:cs typeface="Aparajita" pitchFamily="34" charset="0"/>
              </a:rPr>
              <a:t>.</a:t>
            </a:r>
          </a:p>
          <a:p>
            <a:pPr>
              <a:buFont typeface="Wingdings" pitchFamily="2" charset="2"/>
              <a:buChar char="q"/>
            </a:pPr>
            <a:r>
              <a:rPr lang="hi-IN" sz="2200" b="1" i="1" dirty="0" smtClean="0">
                <a:latin typeface="Aparajita" pitchFamily="34" charset="0"/>
                <a:cs typeface="Aparajita" pitchFamily="34" charset="0"/>
              </a:rPr>
              <a:t>किसी भी निवास-गृह मे सूर्यास्त के पश्चात और सूर्योदय से पूर्व प्रवेश नहीं किया जाएगा </a:t>
            </a:r>
            <a:r>
              <a:rPr lang="en-US" sz="2200" b="1" i="1" dirty="0" smtClean="0">
                <a:latin typeface="Aparajita" pitchFamily="34" charset="0"/>
                <a:cs typeface="Aparajita" pitchFamily="34" charset="0"/>
              </a:rPr>
              <a:t>.</a:t>
            </a:r>
          </a:p>
          <a:p>
            <a:pPr>
              <a:buFont typeface="Wingdings" pitchFamily="2" charset="2"/>
              <a:buChar char="q"/>
            </a:pPr>
            <a:r>
              <a:rPr lang="hi-IN" sz="2200" b="1" i="1" dirty="0" smtClean="0">
                <a:latin typeface="Aparajita" pitchFamily="34" charset="0"/>
                <a:cs typeface="Aparajita" pitchFamily="34" charset="0"/>
              </a:rPr>
              <a:t>निवास-गृह का कोई भी बाहरी दरवाजा तब तक नहीं तोड़ा जाएगा जबतक ऐसा गृह निर्णीत-ऋणी के अधिभोग मे न हो और पहुच से मना न करता हो । </a:t>
            </a:r>
            <a:endParaRPr lang="en-US" sz="2200" b="1" i="1" dirty="0" smtClean="0">
              <a:latin typeface="Aparajita" pitchFamily="34" charset="0"/>
              <a:cs typeface="Aparajita" pitchFamily="34" charset="0"/>
            </a:endParaRPr>
          </a:p>
          <a:p>
            <a:pPr>
              <a:buFont typeface="Wingdings" pitchFamily="2" charset="2"/>
              <a:buChar char="q"/>
            </a:pPr>
            <a:r>
              <a:rPr lang="en-US" sz="2200" b="1" i="1" dirty="0" smtClean="0">
                <a:latin typeface="Aparajita" pitchFamily="34" charset="0"/>
                <a:cs typeface="Aparajita" pitchFamily="34" charset="0"/>
              </a:rPr>
              <a:t> </a:t>
            </a:r>
            <a:r>
              <a:rPr lang="hi-IN" sz="2200" b="1" i="1" dirty="0" smtClean="0">
                <a:latin typeface="Aparajita" pitchFamily="34" charset="0"/>
                <a:cs typeface="Aparajita" pitchFamily="34" charset="0"/>
              </a:rPr>
              <a:t>यदि गिरफ्तार करने वाला अधिकारी एक बार गृह मे प्रवेश पलेता है तो गिरफ्तारी के लिए कोई दरवाजा तोड़ सकेगा </a:t>
            </a:r>
            <a:r>
              <a:rPr lang="en-US" sz="2200" b="1" i="1" dirty="0" smtClean="0">
                <a:latin typeface="Aparajita" pitchFamily="34" charset="0"/>
                <a:cs typeface="Aparajita" pitchFamily="34" charset="0"/>
              </a:rPr>
              <a:t>.</a:t>
            </a:r>
          </a:p>
          <a:p>
            <a:pPr>
              <a:buFont typeface="Wingdings" pitchFamily="2" charset="2"/>
              <a:buChar char="q"/>
            </a:pPr>
            <a:r>
              <a:rPr lang="hi-IN" sz="2200" b="1" i="1" dirty="0" smtClean="0">
                <a:latin typeface="Aparajita" pitchFamily="34" charset="0"/>
                <a:cs typeface="Aparajita" pitchFamily="34" charset="0"/>
              </a:rPr>
              <a:t>यदि कमरा किसी ऐसी स्त्री के वास्तविक अधिभोग मे है जो निर्णीत-ऋणी नहीं है और देश की रूढ़ियों के अनुसार सामने नहीं आती </a:t>
            </a:r>
            <a:r>
              <a:rPr lang="en-US" sz="2200" b="1" i="1" dirty="0" smtClean="0">
                <a:latin typeface="Aparajita" pitchFamily="34" charset="0"/>
                <a:cs typeface="Aparajita" pitchFamily="34" charset="0"/>
              </a:rPr>
              <a:t>– </a:t>
            </a:r>
            <a:r>
              <a:rPr lang="hi-IN" sz="2200" b="1" i="1" dirty="0" smtClean="0">
                <a:latin typeface="Aparajita" pitchFamily="34" charset="0"/>
                <a:cs typeface="Aparajita" pitchFamily="34" charset="0"/>
              </a:rPr>
              <a:t>तब गिरफ्तार करने वाला अधिकारी स्त्री को ऐसे स्थान से हटने के लिए सूचना और प्रयाप्त समय देगा </a:t>
            </a:r>
            <a:r>
              <a:rPr lang="en-US" sz="2200" b="1" i="1" dirty="0" smtClean="0">
                <a:latin typeface="Aparajita" pitchFamily="34" charset="0"/>
                <a:cs typeface="Aparajita" pitchFamily="34" charset="0"/>
              </a:rPr>
              <a:t>.</a:t>
            </a:r>
            <a:endParaRPr lang="en-US" sz="2200" b="1" i="1" dirty="0">
              <a:solidFill>
                <a:schemeClr val="bg1"/>
              </a:solidFill>
              <a:latin typeface="Aparajita" pitchFamily="34" charset="0"/>
              <a:cs typeface="Aparajit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algn="ctr">
              <a:spcBef>
                <a:spcPct val="0"/>
              </a:spcBef>
              <a:defRPr/>
            </a:pPr>
            <a:r>
              <a:rPr lang="hi-IN" sz="4400" b="1" i="1" dirty="0" smtClean="0">
                <a:solidFill>
                  <a:schemeClr val="accent1"/>
                </a:solidFill>
                <a:latin typeface="Aparajita" pitchFamily="34" charset="0"/>
                <a:cs typeface="Aparajita" pitchFamily="34" charset="0"/>
              </a:rPr>
              <a:t>गिरफ्तारी और निरोध की प्रक्रिया </a:t>
            </a:r>
            <a:endParaRPr lang="en-US" sz="4400" b="1" i="1" dirty="0" smtClean="0">
              <a:solidFill>
                <a:schemeClr val="accent1"/>
              </a:solidFill>
              <a:latin typeface="Aparajita" pitchFamily="34" charset="0"/>
              <a:cs typeface="Aparajit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1" i="1" u="none" strike="noStrike" kern="1200" cap="none" spc="0" normalizeH="0" baseline="0" noProof="0" dirty="0">
              <a:ln>
                <a:noFill/>
              </a:ln>
              <a:solidFill>
                <a:schemeClr val="accent1"/>
              </a:solidFill>
              <a:effectLst/>
              <a:uLnTx/>
              <a:uFillTx/>
              <a:latin typeface="+mj-lt"/>
              <a:ea typeface="+mj-ea"/>
              <a:cs typeface="+mj-cs"/>
            </a:endParaRPr>
          </a:p>
        </p:txBody>
      </p:sp>
      <p:sp>
        <p:nvSpPr>
          <p:cNvPr id="3" name="Rectangle 2"/>
          <p:cNvSpPr/>
          <p:nvPr/>
        </p:nvSpPr>
        <p:spPr>
          <a:xfrm>
            <a:off x="457200" y="1371600"/>
            <a:ext cx="8305800" cy="533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buFont typeface="Wingdings" pitchFamily="2" charset="2"/>
              <a:buChar char="q"/>
            </a:pPr>
            <a:r>
              <a:rPr lang="hi-IN" sz="2200" b="1" i="1" dirty="0" smtClean="0">
                <a:latin typeface="Aparajita" pitchFamily="34" charset="0"/>
                <a:cs typeface="Aparajita" pitchFamily="34" charset="0"/>
              </a:rPr>
              <a:t>यदि निर्णीत-ऋणी डिक्री की राशि तथा गिरफ्तारी का खर्च दे देता है तो उसे तुरंत छोड़ दिया जाएगा </a:t>
            </a:r>
            <a:r>
              <a:rPr lang="en-US" sz="2200" b="1" i="1" dirty="0" smtClean="0">
                <a:latin typeface="Aparajita" pitchFamily="34" charset="0"/>
                <a:cs typeface="Aparajita" pitchFamily="34" charset="0"/>
              </a:rPr>
              <a:t>.</a:t>
            </a:r>
          </a:p>
          <a:p>
            <a:pPr algn="ctr">
              <a:buFont typeface="Wingdings" pitchFamily="2" charset="2"/>
              <a:buChar char="q"/>
            </a:pPr>
            <a:r>
              <a:rPr lang="hi-IN" sz="2200" b="1" i="1" dirty="0" smtClean="0">
                <a:latin typeface="Aparajita" pitchFamily="34" charset="0"/>
                <a:cs typeface="Aparajita" pitchFamily="34" charset="0"/>
              </a:rPr>
              <a:t>धन के संदाय से संबन्धित डिक्री होने पर न्यायालय निर्णीत-ऋणी को यह बताएगा की वह दिवालिया घोषित होने का आवेदन कर सकता है और यदि निर्णीत-ऋणी आवेदन करता है और न्यायालय के शर्तों का पालन करता है तो उसे छोड़ दिया जाएगा </a:t>
            </a:r>
            <a:r>
              <a:rPr lang="en-US" sz="2200" b="1" i="1" dirty="0" smtClean="0">
                <a:latin typeface="Aparajita" pitchFamily="34" charset="0"/>
                <a:cs typeface="Aparajita" pitchFamily="34" charset="0"/>
              </a:rPr>
              <a:t>.</a:t>
            </a:r>
          </a:p>
          <a:p>
            <a:pPr algn="ctr">
              <a:buFont typeface="Wingdings" pitchFamily="2" charset="2"/>
              <a:buChar char="q"/>
            </a:pPr>
            <a:r>
              <a:rPr lang="hi-IN" sz="2200" b="1" i="1" dirty="0" smtClean="0">
                <a:latin typeface="Aparajita" pitchFamily="34" charset="0"/>
                <a:cs typeface="Aparajita" pitchFamily="34" charset="0"/>
              </a:rPr>
              <a:t>कोई भी निर्णीत-ऋणी तबतक गिरफ्तार नहीं किया जाएगा जबतक डिक्रिधारी जीवन-निर्वाह भत्ता न्यायालय मे जमा नहीं करता । </a:t>
            </a:r>
            <a:endParaRPr lang="en-US" sz="2200" b="1" i="1" dirty="0" smtClean="0">
              <a:latin typeface="Aparajita" pitchFamily="34" charset="0"/>
              <a:cs typeface="Aparajita" pitchFamily="34" charset="0"/>
            </a:endParaRPr>
          </a:p>
          <a:p>
            <a:pPr algn="ctr">
              <a:buFont typeface="Wingdings" pitchFamily="2" charset="2"/>
              <a:buChar char="q"/>
            </a:pPr>
            <a:r>
              <a:rPr lang="hi-IN" sz="2200" b="1" i="1" dirty="0" smtClean="0">
                <a:latin typeface="Aparajita" pitchFamily="34" charset="0"/>
                <a:cs typeface="Aparajita" pitchFamily="34" charset="0"/>
              </a:rPr>
              <a:t>धन के संदाय से संबन्धित डिक्री होने पर दो हजार से अनधिक के मामलो मे गिरफ्तारी नहीं होगी </a:t>
            </a:r>
            <a:r>
              <a:rPr lang="en-US" sz="2200" b="1" i="1" dirty="0" smtClean="0"/>
              <a:t>.</a:t>
            </a:r>
            <a:r>
              <a:rPr lang="en-US" dirty="0" smtClean="0"/>
              <a:t/>
            </a:r>
            <a:br>
              <a:rPr lang="en-US" dirty="0" smtClean="0"/>
            </a:br>
            <a:endParaRPr lang="en-US"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000" i="1" dirty="0" smtClean="0">
                <a:solidFill>
                  <a:schemeClr val="accent1"/>
                </a:solidFill>
                <a:latin typeface="Aparajita" pitchFamily="34" charset="0"/>
                <a:ea typeface="+mj-ea"/>
                <a:cs typeface="Aparajita" pitchFamily="34" charset="0"/>
              </a:rPr>
              <a:t>किसे गिरफ्तार नहीं किया जा सकता </a:t>
            </a:r>
            <a:endParaRPr kumimoji="0" lang="en-US" sz="4000" b="0" i="1" u="none" strike="noStrike" kern="1200" cap="none" spc="0" normalizeH="0" baseline="0" noProof="0" dirty="0">
              <a:ln>
                <a:noFill/>
              </a:ln>
              <a:solidFill>
                <a:schemeClr val="accent1"/>
              </a:solidFill>
              <a:effectLst/>
              <a:uLnTx/>
              <a:uFillTx/>
              <a:latin typeface="Aparajita" pitchFamily="34" charset="0"/>
              <a:ea typeface="+mj-ea"/>
              <a:cs typeface="Aparajita" pitchFamily="34" charset="0"/>
            </a:endParaRPr>
          </a:p>
        </p:txBody>
      </p:sp>
      <p:sp>
        <p:nvSpPr>
          <p:cNvPr id="3" name="Content Placeholder 2"/>
          <p:cNvSpPr txBox="1">
            <a:spLocks/>
          </p:cNvSpPr>
          <p:nvPr/>
        </p:nvSpPr>
        <p:spPr>
          <a:xfrm>
            <a:off x="457200" y="1295400"/>
            <a:ext cx="82296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fontScale="6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500" b="0" i="0" u="none" strike="noStrike" kern="1200" cap="none" spc="0" normalizeH="0" baseline="0" noProof="0" dirty="0" smtClean="0">
              <a:ln>
                <a:noFill/>
              </a:ln>
              <a:solidFill>
                <a:schemeClr val="l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500" b="0" i="0" u="none" strike="noStrike" kern="1200" cap="none" spc="0" normalizeH="0" baseline="0" noProof="0" dirty="0" smtClean="0">
              <a:ln>
                <a:noFill/>
              </a:ln>
              <a:solidFill>
                <a:schemeClr val="l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5100" dirty="0" smtClean="0">
                <a:latin typeface="Aparajita" pitchFamily="34" charset="0"/>
                <a:cs typeface="Aparajita" pitchFamily="34" charset="0"/>
              </a:rPr>
              <a:t>किसी स्त्री को </a:t>
            </a:r>
            <a:endParaRPr kumimoji="0" lang="en-US"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hi-IN"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किसी जज,</a:t>
            </a:r>
            <a:r>
              <a:rPr kumimoji="0" lang="hi-IN" sz="5100" b="0" i="0" u="none" strike="noStrike" kern="1200" cap="none" spc="0" normalizeH="0" noProof="0" dirty="0" smtClean="0">
                <a:ln>
                  <a:noFill/>
                </a:ln>
                <a:solidFill>
                  <a:schemeClr val="lt1"/>
                </a:solidFill>
                <a:effectLst/>
                <a:uLnTx/>
                <a:uFillTx/>
                <a:latin typeface="Aparajita" pitchFamily="34" charset="0"/>
                <a:cs typeface="Aparajita" pitchFamily="34" charset="0"/>
              </a:rPr>
              <a:t> मजिस्ट्रेट, या अन्य न्यायिक अधिकारी को न्यायालय जाते समय, उपस्थित होते समय या लौटते हुए सिविल प्रक्रिया के अंतर्गत गिरफ्तार नहीं किया जाएगा </a:t>
            </a:r>
            <a:r>
              <a:rPr kumimoji="0" lang="en-US"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hi-IN"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किसी पक्षकार,</a:t>
            </a:r>
            <a:r>
              <a:rPr kumimoji="0" lang="hi-IN" sz="5100" b="0" i="0" u="none" strike="noStrike" kern="1200" cap="none" spc="0" normalizeH="0" noProof="0" dirty="0" smtClean="0">
                <a:ln>
                  <a:noFill/>
                </a:ln>
                <a:solidFill>
                  <a:schemeClr val="lt1"/>
                </a:solidFill>
                <a:effectLst/>
                <a:uLnTx/>
                <a:uFillTx/>
                <a:latin typeface="Aparajita" pitchFamily="34" charset="0"/>
                <a:cs typeface="Aparajita" pitchFamily="34" charset="0"/>
              </a:rPr>
              <a:t> उनके प्लीडर मुख्तार, रेवेन्यू एजेन्ट और समन का अनुसरण करने वाले उनके साक्षियों को न्यायालय जाते, उपस्थित होते और लौटते समय गिरफ्तार नहीं काया जा सकता</a:t>
            </a:r>
            <a:endParaRPr kumimoji="0" lang="en-US"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5100" dirty="0" smtClean="0">
                <a:latin typeface="Aparajita" pitchFamily="34" charset="0"/>
                <a:cs typeface="Aparajita" pitchFamily="34" charset="0"/>
              </a:rPr>
              <a:t>विधायी अंगों के सदस्यो को </a:t>
            </a:r>
            <a:r>
              <a:rPr kumimoji="0" lang="en-US"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5100" dirty="0" smtClean="0">
                <a:latin typeface="Aparajita" pitchFamily="34" charset="0"/>
                <a:cs typeface="Aparajita" pitchFamily="34" charset="0"/>
              </a:rPr>
              <a:t>अन्य व्यक्ति जिसे राज्य सरकार ने अभिमुक्ति प्रदान की हो</a:t>
            </a:r>
            <a:r>
              <a:rPr kumimoji="0" lang="en-US" sz="51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a:t>
            </a:r>
            <a:endParaRPr kumimoji="0" lang="en-US" sz="3200" b="0" i="0" u="none" strike="noStrike" kern="1200" cap="none" spc="0" normalizeH="0" baseline="0" noProof="0" dirty="0">
              <a:ln>
                <a:noFill/>
              </a:ln>
              <a:solidFill>
                <a:schemeClr val="lt1"/>
              </a:solidFill>
              <a:effectLst/>
              <a:uLnTx/>
              <a:uFillTx/>
              <a:latin typeface="Aparajita" pitchFamily="34" charset="0"/>
              <a:cs typeface="Aparajit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28600"/>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b="1" i="1" dirty="0" smtClean="0">
                <a:solidFill>
                  <a:schemeClr val="accent1"/>
                </a:solidFill>
                <a:latin typeface="Aparajita" pitchFamily="34" charset="0"/>
                <a:ea typeface="+mj-ea"/>
                <a:cs typeface="Aparajita" pitchFamily="34" charset="0"/>
              </a:rPr>
              <a:t>निरुद्धि की समयावधि </a:t>
            </a:r>
            <a:endParaRPr kumimoji="0" lang="en-US" sz="4400" b="1" i="1" u="none" strike="noStrike" kern="1200" cap="none" spc="0" normalizeH="0" baseline="0" noProof="0" dirty="0">
              <a:ln>
                <a:noFill/>
              </a:ln>
              <a:solidFill>
                <a:schemeClr val="accent1"/>
              </a:solidFill>
              <a:effectLst/>
              <a:uLnTx/>
              <a:uFillTx/>
              <a:latin typeface="Aparajita" pitchFamily="34" charset="0"/>
              <a:ea typeface="+mj-ea"/>
              <a:cs typeface="Aparajita" pitchFamily="34" charset="0"/>
            </a:endParaRPr>
          </a:p>
        </p:txBody>
      </p:sp>
      <p:sp>
        <p:nvSpPr>
          <p:cNvPr id="3" name="Subtitle 2"/>
          <p:cNvSpPr txBox="1">
            <a:spLocks/>
          </p:cNvSpPr>
          <p:nvPr/>
        </p:nvSpPr>
        <p:spPr>
          <a:xfrm>
            <a:off x="1371600" y="2667000"/>
            <a:ext cx="6400800" cy="297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hi-IN" sz="32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kumimoji="0" lang="hi-IN" sz="4000" b="0" i="0" u="none" strike="noStrike" kern="1200" cap="none" spc="0" normalizeH="0" baseline="0" noProof="0" dirty="0" smtClean="0">
                <a:ln>
                  <a:noFill/>
                </a:ln>
                <a:solidFill>
                  <a:schemeClr val="bg1"/>
                </a:solidFill>
                <a:effectLst/>
                <a:uLnTx/>
                <a:uFillTx/>
                <a:latin typeface="Aparajita" pitchFamily="34" charset="0"/>
                <a:cs typeface="Aparajita" pitchFamily="34" charset="0"/>
              </a:rPr>
              <a:t>जहां डिक्री धन संदाय से संबन्धित है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4000" dirty="0" smtClean="0">
                <a:solidFill>
                  <a:schemeClr val="bg1"/>
                </a:solidFill>
                <a:latin typeface="Aparajita" pitchFamily="34" charset="0"/>
                <a:cs typeface="Aparajita" pitchFamily="34" charset="0"/>
              </a:rPr>
              <a:t>पाँच हजार से अधिक की राशि होने पर- तीन माह से अनधिक</a:t>
            </a:r>
            <a:r>
              <a:rPr kumimoji="0" lang="en-US" sz="4000" b="0" i="0" u="none" strike="noStrike" kern="1200" cap="none" spc="0" normalizeH="0" baseline="0" noProof="0" dirty="0" smtClean="0">
                <a:ln>
                  <a:noFill/>
                </a:ln>
                <a:solidFill>
                  <a:schemeClr val="bg1"/>
                </a:solidFill>
                <a:effectLst/>
                <a:uLnTx/>
                <a:uFillTx/>
                <a:latin typeface="Aparajita" pitchFamily="34" charset="0"/>
                <a:cs typeface="Aparajita"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4000" dirty="0" smtClean="0">
                <a:solidFill>
                  <a:schemeClr val="bg1"/>
                </a:solidFill>
                <a:latin typeface="Aparajita" pitchFamily="34" charset="0"/>
                <a:cs typeface="Aparajita" pitchFamily="34" charset="0"/>
              </a:rPr>
              <a:t>दो हजार से अधिक और पाँच हजार से अनधिक – छह सप्ताह से अनधिक </a:t>
            </a:r>
            <a:r>
              <a:rPr kumimoji="0" lang="en-US" sz="3200" b="0" i="0" u="none" strike="noStrike" kern="1200" cap="none" spc="0" normalizeH="0" baseline="0" noProof="0" dirty="0" smtClean="0">
                <a:ln>
                  <a:noFill/>
                </a:ln>
                <a:solidFill>
                  <a:schemeClr val="lt1"/>
                </a:solidFill>
                <a:effectLst/>
                <a:uLnTx/>
                <a:uFillTx/>
                <a:latin typeface="+mn-lt"/>
                <a:ea typeface="+mn-ea"/>
                <a:cs typeface="+mn-cs"/>
              </a:rPr>
              <a:t/>
            </a:r>
            <a:br>
              <a:rPr kumimoji="0" lang="en-US" sz="3200" b="0" i="0" u="none" strike="noStrike" kern="1200" cap="none" spc="0" normalizeH="0" baseline="0" noProof="0" dirty="0" smtClean="0">
                <a:ln>
                  <a:noFill/>
                </a:ln>
                <a:solidFill>
                  <a:schemeClr val="lt1"/>
                </a:solidFill>
                <a:effectLst/>
                <a:uLnTx/>
                <a:uFillTx/>
                <a:latin typeface="+mn-lt"/>
                <a:ea typeface="+mn-ea"/>
                <a:cs typeface="+mn-cs"/>
              </a:rPr>
            </a:br>
            <a:r>
              <a:rPr kumimoji="0" lang="en-US" sz="3200" b="0" i="0" u="none" strike="noStrike" kern="1200" cap="none" spc="0" normalizeH="0" baseline="0" noProof="0" dirty="0" smtClean="0">
                <a:ln>
                  <a:noFill/>
                </a:ln>
                <a:solidFill>
                  <a:schemeClr val="lt1"/>
                </a:solidFill>
                <a:effectLst/>
                <a:uLnTx/>
                <a:uFillTx/>
                <a:latin typeface="+mn-lt"/>
                <a:ea typeface="+mn-ea"/>
                <a:cs typeface="+mn-cs"/>
              </a:rPr>
              <a:t/>
            </a:r>
            <a:br>
              <a:rPr kumimoji="0" lang="en-US" sz="3200" b="0" i="0" u="none" strike="noStrike" kern="1200" cap="none" spc="0" normalizeH="0" baseline="0" noProof="0" dirty="0" smtClean="0">
                <a:ln>
                  <a:noFill/>
                </a:ln>
                <a:solidFill>
                  <a:schemeClr val="lt1"/>
                </a:solidFill>
                <a:effectLst/>
                <a:uLnTx/>
                <a:uFillTx/>
                <a:latin typeface="+mn-lt"/>
                <a:ea typeface="+mn-ea"/>
                <a:cs typeface="+mn-cs"/>
              </a:rPr>
            </a:b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b="1" i="1" dirty="0" smtClean="0">
                <a:solidFill>
                  <a:schemeClr val="accent1"/>
                </a:solidFill>
                <a:latin typeface="Aparajita" pitchFamily="34" charset="0"/>
                <a:ea typeface="+mj-ea"/>
                <a:cs typeface="Aparajita" pitchFamily="34" charset="0"/>
              </a:rPr>
              <a:t>निर्णीत-ऋणी को छोड़ा जाना </a:t>
            </a:r>
            <a:endParaRPr kumimoji="0" lang="en-US" sz="4400" b="1" i="1" u="none" strike="noStrike" kern="1200" cap="none" spc="0" normalizeH="0" baseline="0" noProof="0" dirty="0">
              <a:ln>
                <a:noFill/>
              </a:ln>
              <a:solidFill>
                <a:schemeClr val="accent1"/>
              </a:solidFill>
              <a:effectLst/>
              <a:uLnTx/>
              <a:uFillTx/>
              <a:latin typeface="Aparajita" pitchFamily="34" charset="0"/>
              <a:ea typeface="+mj-ea"/>
              <a:cs typeface="Aparajita" pitchFamily="34" charset="0"/>
            </a:endParaRPr>
          </a:p>
        </p:txBody>
      </p:sp>
      <p:sp>
        <p:nvSpPr>
          <p:cNvPr id="3" name="Content Placeholder 2"/>
          <p:cNvSpPr txBox="1">
            <a:spLocks/>
          </p:cNvSpPr>
          <p:nvPr/>
        </p:nvSpPr>
        <p:spPr>
          <a:xfrm>
            <a:off x="152400" y="1600200"/>
            <a:ext cx="67056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hi-IN"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वारंट मे कथित राशि को सिविल कारागार के अधिकारी को देने पर </a:t>
            </a:r>
            <a:r>
              <a:rPr kumimoji="0" lang="en-US"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3200" dirty="0" smtClean="0">
                <a:latin typeface="Aparajita" pitchFamily="34" charset="0"/>
                <a:cs typeface="Aparajita" pitchFamily="34" charset="0"/>
              </a:rPr>
              <a:t>डिक्री के अन्यथा संतुष्ट होने पर</a:t>
            </a:r>
            <a:r>
              <a:rPr kumimoji="0" lang="en-US"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 </a:t>
            </a:r>
            <a:r>
              <a:rPr kumimoji="0" lang="hi-IN"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न्यायालय के आदेश से </a:t>
            </a:r>
            <a:r>
              <a:rPr kumimoji="0" lang="en-US"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a:t>
            </a:r>
          </a:p>
          <a:p>
            <a:pPr marL="342900" lvl="0" indent="-342900">
              <a:spcBef>
                <a:spcPct val="20000"/>
              </a:spcBef>
              <a:buFont typeface="Wingdings" pitchFamily="2" charset="2"/>
              <a:buChar char="q"/>
              <a:defRPr/>
            </a:pPr>
            <a:r>
              <a:rPr kumimoji="0" lang="hi-IN"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जिस व्यक्ति के आवेदन पर गिरफ्तारी हुई है उसके अनुरोध पर </a:t>
            </a:r>
            <a:r>
              <a:rPr kumimoji="0" lang="en-US"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 </a:t>
            </a:r>
            <a:r>
              <a:rPr lang="hi-IN" sz="3200" dirty="0" smtClean="0">
                <a:latin typeface="Aparajita" pitchFamily="34" charset="0"/>
                <a:cs typeface="Aparajita" pitchFamily="34" charset="0"/>
              </a:rPr>
              <a:t>न्यायालय के आदेश से </a:t>
            </a:r>
            <a:r>
              <a:rPr lang="en-US" sz="3200" dirty="0" smtClean="0">
                <a:latin typeface="Aparajita" pitchFamily="34" charset="0"/>
                <a:cs typeface="Aparajita" pitchFamily="34" charset="0"/>
              </a:rPr>
              <a:t>.</a:t>
            </a:r>
            <a:endParaRPr kumimoji="0" lang="en-US"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hi-IN"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जीवन निर्वाह भत्ता जमा न करने पर </a:t>
            </a:r>
            <a:r>
              <a:rPr kumimoji="0" lang="en-US" sz="3200" b="0" i="0" u="none" strike="noStrike" kern="1200" cap="none" spc="0" normalizeH="0" baseline="0" noProof="0" dirty="0" smtClean="0">
                <a:ln>
                  <a:noFill/>
                </a:ln>
                <a:solidFill>
                  <a:schemeClr val="lt1"/>
                </a:solidFill>
                <a:effectLst/>
                <a:uLnTx/>
                <a:uFillTx/>
                <a:latin typeface="Aparajita" pitchFamily="34" charset="0"/>
                <a:cs typeface="Aparajita"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3200" dirty="0" smtClean="0">
                <a:latin typeface="Aparajita" pitchFamily="34" charset="0"/>
                <a:cs typeface="Aparajita" pitchFamily="34" charset="0"/>
              </a:rPr>
              <a:t>बीमारी के आधार पर- परंतु पुनः गिरफ्तारी हो सकती है </a:t>
            </a:r>
            <a:r>
              <a:rPr kumimoji="0" lang="en-US" sz="3200" b="0" i="0" u="none" strike="noStrike" kern="1200" cap="none" spc="0" normalizeH="0" baseline="0" noProof="0" dirty="0" smtClean="0">
                <a:ln>
                  <a:noFill/>
                </a:ln>
                <a:solidFill>
                  <a:schemeClr val="lt1"/>
                </a:solidFill>
                <a:effectLst/>
                <a:uLnTx/>
                <a:uFillTx/>
                <a:latin typeface="+mn-lt"/>
                <a:ea typeface="+mn-ea"/>
                <a:cs typeface="+mn-cs"/>
              </a:rPr>
              <a:t/>
            </a:r>
            <a:br>
              <a:rPr kumimoji="0" lang="en-US" sz="3200" b="0" i="0" u="none" strike="noStrike" kern="1200" cap="none" spc="0" normalizeH="0" baseline="0" noProof="0" dirty="0" smtClean="0">
                <a:ln>
                  <a:noFill/>
                </a:ln>
                <a:solidFill>
                  <a:schemeClr val="lt1"/>
                </a:solidFill>
                <a:effectLst/>
                <a:uLnTx/>
                <a:uFillTx/>
                <a:latin typeface="+mn-lt"/>
                <a:ea typeface="+mn-ea"/>
                <a:cs typeface="+mn-cs"/>
              </a:rPr>
            </a:br>
            <a:r>
              <a:rPr kumimoji="0" lang="en-US" sz="3200" b="0" i="0" u="none" strike="noStrike" kern="1200" cap="none" spc="0" normalizeH="0" baseline="0" noProof="0" dirty="0" smtClean="0">
                <a:ln>
                  <a:noFill/>
                </a:ln>
                <a:solidFill>
                  <a:schemeClr val="lt1"/>
                </a:solidFill>
                <a:effectLst/>
                <a:uLnTx/>
                <a:uFillTx/>
                <a:latin typeface="+mn-lt"/>
                <a:ea typeface="+mn-ea"/>
                <a:cs typeface="+mn-cs"/>
              </a:rPr>
              <a:t/>
            </a:r>
            <a:br>
              <a:rPr kumimoji="0" lang="en-US" sz="3200" b="0" i="0" u="none" strike="noStrike" kern="1200" cap="none" spc="0" normalizeH="0" baseline="0" noProof="0" dirty="0" smtClean="0">
                <a:ln>
                  <a:noFill/>
                </a:ln>
                <a:solidFill>
                  <a:schemeClr val="lt1"/>
                </a:solidFill>
                <a:effectLst/>
                <a:uLnTx/>
                <a:uFillTx/>
                <a:latin typeface="+mn-lt"/>
                <a:ea typeface="+mn-ea"/>
                <a:cs typeface="+mn-cs"/>
              </a:rPr>
            </a:b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Right Brace 3"/>
          <p:cNvSpPr/>
          <p:nvPr/>
        </p:nvSpPr>
        <p:spPr>
          <a:xfrm>
            <a:off x="6324600" y="1600200"/>
            <a:ext cx="838200" cy="2743200"/>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en-US"/>
          </a:p>
        </p:txBody>
      </p:sp>
      <p:sp>
        <p:nvSpPr>
          <p:cNvPr id="5" name="TextBox 4"/>
          <p:cNvSpPr txBox="1"/>
          <p:nvPr/>
        </p:nvSpPr>
        <p:spPr>
          <a:xfrm>
            <a:off x="7086600" y="2667000"/>
            <a:ext cx="1984839" cy="830997"/>
          </a:xfrm>
          <a:prstGeom prst="rect">
            <a:avLst/>
          </a:prstGeom>
          <a:noFill/>
        </p:spPr>
        <p:txBody>
          <a:bodyPr wrap="none" rtlCol="0">
            <a:spAutoFit/>
          </a:bodyPr>
          <a:lstStyle/>
          <a:p>
            <a:r>
              <a:rPr lang="hi-IN" sz="2400" b="1" dirty="0" smtClean="0"/>
              <a:t>पुनः गिरफ्तारी</a:t>
            </a:r>
          </a:p>
          <a:p>
            <a:r>
              <a:rPr lang="hi-IN" sz="2400" b="1" dirty="0" smtClean="0"/>
              <a:t> नहीं होगी </a:t>
            </a: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enovo\Desktop\nispadn.png"/>
          <p:cNvPicPr>
            <a:picLocks noChangeAspect="1" noChangeArrowheads="1"/>
          </p:cNvPicPr>
          <p:nvPr/>
        </p:nvPicPr>
        <p:blipFill>
          <a:blip r:embed="rId2"/>
          <a:srcRect/>
          <a:stretch>
            <a:fillRect/>
          </a:stretch>
        </p:blipFill>
        <p:spPr bwMode="auto">
          <a:xfrm>
            <a:off x="152400" y="1081564"/>
            <a:ext cx="8686800" cy="5166836"/>
          </a:xfrm>
          <a:prstGeom prst="rect">
            <a:avLst/>
          </a:prstGeom>
          <a:noFill/>
        </p:spPr>
      </p:pic>
      <p:sp>
        <p:nvSpPr>
          <p:cNvPr id="5" name="TextBox 4"/>
          <p:cNvSpPr txBox="1"/>
          <p:nvPr/>
        </p:nvSpPr>
        <p:spPr>
          <a:xfrm>
            <a:off x="1896844" y="457200"/>
            <a:ext cx="5570756"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hi-IN" sz="4000" dirty="0" smtClean="0">
                <a:latin typeface="Aparajita" pitchFamily="34" charset="0"/>
                <a:cs typeface="Aparajita" pitchFamily="34" charset="0"/>
              </a:rPr>
              <a:t>धन के संदाय से संबन्धित डिक्री </a:t>
            </a:r>
            <a:endParaRPr lang="en-US" sz="4000" dirty="0">
              <a:latin typeface="Aparajita" pitchFamily="34" charset="0"/>
              <a:cs typeface="Aparajita" pitchFamily="34" charset="0"/>
            </a:endParaRPr>
          </a:p>
        </p:txBody>
      </p:sp>
      <p:sp>
        <p:nvSpPr>
          <p:cNvPr id="4" name="Rectangle 3"/>
          <p:cNvSpPr/>
          <p:nvPr/>
        </p:nvSpPr>
        <p:spPr>
          <a:xfrm>
            <a:off x="1219200" y="1295400"/>
            <a:ext cx="304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609600"/>
            <a:ext cx="7772400" cy="9144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i-IN" sz="5300" b="1" i="1" u="none" strike="noStrike" kern="1200" cap="none" spc="0" normalizeH="0" baseline="0" noProof="0" dirty="0" smtClean="0">
                <a:ln>
                  <a:noFill/>
                </a:ln>
                <a:solidFill>
                  <a:srgbClr val="FF0000"/>
                </a:solidFill>
                <a:effectLst/>
                <a:uLnTx/>
                <a:uFillTx/>
                <a:latin typeface="Aparajita" pitchFamily="34" charset="0"/>
                <a:ea typeface="+mj-ea"/>
                <a:cs typeface="Aparajita" pitchFamily="34" charset="0"/>
              </a:rPr>
              <a:t>निष्पादन का अर्थ</a:t>
            </a:r>
            <a:r>
              <a:rPr kumimoji="0" lang="en-US" sz="4400" b="0" i="1" u="none" strike="noStrike" kern="1200" cap="none" spc="0" normalizeH="0" baseline="0" noProof="0" dirty="0" smtClean="0">
                <a:ln>
                  <a:noFill/>
                </a:ln>
                <a:solidFill>
                  <a:schemeClr val="tx1"/>
                </a:solidFill>
                <a:effectLst/>
                <a:uLnTx/>
                <a:uFillTx/>
                <a:latin typeface="Aparajita" pitchFamily="34" charset="0"/>
                <a:ea typeface="+mj-ea"/>
                <a:cs typeface="Aparajita" pitchFamily="34" charset="0"/>
              </a:rPr>
              <a:t> </a:t>
            </a:r>
            <a:endParaRPr kumimoji="0" lang="en-US" sz="4400" b="0" i="1" u="none" strike="noStrike" kern="1200" cap="none" spc="0" normalizeH="0" baseline="0" noProof="0" dirty="0">
              <a:ln>
                <a:noFill/>
              </a:ln>
              <a:solidFill>
                <a:schemeClr val="tx1"/>
              </a:solidFill>
              <a:effectLst/>
              <a:uLnTx/>
              <a:uFillTx/>
              <a:latin typeface="Aparajita" pitchFamily="34" charset="0"/>
              <a:ea typeface="+mj-ea"/>
              <a:cs typeface="Aparajita" pitchFamily="34" charset="0"/>
            </a:endParaRPr>
          </a:p>
        </p:txBody>
      </p:sp>
      <p:sp>
        <p:nvSpPr>
          <p:cNvPr id="3" name="Subtitle 2"/>
          <p:cNvSpPr txBox="1">
            <a:spLocks/>
          </p:cNvSpPr>
          <p:nvPr/>
        </p:nvSpPr>
        <p:spPr>
          <a:xfrm>
            <a:off x="1219200" y="1752600"/>
            <a:ext cx="7086600" cy="3429000"/>
          </a:xfrm>
          <a:prstGeom prst="rect">
            <a:avLst/>
          </a:prstGeom>
        </p:spPr>
        <p:txBody>
          <a:bodyPr>
            <a:noAutofit/>
          </a:bodyPr>
          <a:lstStyle/>
          <a:p>
            <a:pPr algn="ctr"/>
            <a:r>
              <a:rPr lang="hi-IN" sz="3600" dirty="0" smtClean="0">
                <a:latin typeface="Utsaah" pitchFamily="34" charset="0"/>
                <a:cs typeface="Utsaah" pitchFamily="34" charset="0"/>
              </a:rPr>
              <a:t>यह वह प्रक्रिया है जिसके द्वारा किसी वाद के परिणाम को प्रवर्तित कराया जाता है। या अन्य शब्दों मे यह वह प्रक्रिया जिसके माध्यम से न्यायालय द्वारा पारित डिक्री को प्रवर्तित कराया जाता है और डिक्री धारी व्यक्ति डिक्री द्वारा प्रदत्त अधिकारों को वास्तव मे प्राप्त करने का अधिकारी हो जाता है ।  </a:t>
            </a:r>
            <a:endParaRPr lang="en-US" sz="3600" dirty="0">
              <a:latin typeface="Utsaah" pitchFamily="34" charset="0"/>
              <a:cs typeface="Utsaah"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संपत्ति </a:t>
            </a:r>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के विरुद्ध निष्पादन </a:t>
            </a:r>
            <a:endParaRPr lang="en-US" i="1" dirty="0">
              <a:solidFill>
                <a:schemeClr val="tx2"/>
              </a:solidFill>
              <a:effectLst>
                <a:outerShdw blurRad="38100" dist="38100" dir="2700000" algn="tl">
                  <a:srgbClr val="000000">
                    <a:alpha val="43137"/>
                  </a:srgbClr>
                </a:outerShdw>
              </a:effectLst>
              <a:latin typeface="Aparajita" pitchFamily="34" charset="0"/>
              <a:cs typeface="Aparajita" pitchFamily="34" charset="0"/>
            </a:endParaRPr>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buFont typeface="Wingdings" pitchFamily="2" charset="2"/>
              <a:buChar char="q"/>
            </a:pPr>
            <a:r>
              <a:rPr lang="hi-IN" dirty="0" smtClean="0">
                <a:latin typeface="Aparajita" pitchFamily="34" charset="0"/>
                <a:cs typeface="Aparajita" pitchFamily="34" charset="0"/>
              </a:rPr>
              <a:t>संपत्ति की कुर्की </a:t>
            </a:r>
            <a:r>
              <a:rPr lang="en-US" dirty="0" smtClean="0">
                <a:latin typeface="Aparajita" pitchFamily="34" charset="0"/>
                <a:cs typeface="Aparajita" pitchFamily="34" charset="0"/>
              </a:rPr>
              <a:t>-S.60-64</a:t>
            </a:r>
            <a:r>
              <a:rPr lang="en-US" dirty="0" smtClean="0">
                <a:latin typeface="Aparajita" pitchFamily="34" charset="0"/>
                <a:cs typeface="Aparajita" pitchFamily="34" charset="0"/>
              </a:rPr>
              <a:t>, O.21 R.41-57</a:t>
            </a:r>
          </a:p>
          <a:p>
            <a:pPr>
              <a:buFont typeface="Wingdings" pitchFamily="2" charset="2"/>
              <a:buChar char="q"/>
            </a:pPr>
            <a:r>
              <a:rPr lang="hi-IN" dirty="0" smtClean="0">
                <a:latin typeface="Aparajita" pitchFamily="34" charset="0"/>
                <a:cs typeface="Aparajita" pitchFamily="34" charset="0"/>
              </a:rPr>
              <a:t>संपत्ति </a:t>
            </a:r>
            <a:r>
              <a:rPr lang="hi-IN" dirty="0" smtClean="0">
                <a:latin typeface="Aparajita" pitchFamily="34" charset="0"/>
                <a:cs typeface="Aparajita" pitchFamily="34" charset="0"/>
              </a:rPr>
              <a:t>का विक्रय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O.21 R.64-73</a:t>
            </a:r>
          </a:p>
          <a:p>
            <a:pPr>
              <a:buFont typeface="Wingdings" pitchFamily="2" charset="2"/>
              <a:buChar char="q"/>
            </a:pPr>
            <a:r>
              <a:rPr lang="hi-IN" dirty="0" smtClean="0">
                <a:latin typeface="Aparajita" pitchFamily="34" charset="0"/>
                <a:cs typeface="Aparajita" pitchFamily="34" charset="0"/>
              </a:rPr>
              <a:t>संपत्ति </a:t>
            </a:r>
            <a:r>
              <a:rPr lang="hi-IN" dirty="0" smtClean="0">
                <a:latin typeface="Aparajita" pitchFamily="34" charset="0"/>
                <a:cs typeface="Aparajita" pitchFamily="34" charset="0"/>
              </a:rPr>
              <a:t>का परिदान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O.21 R.35,36,79-81,95,96</a:t>
            </a:r>
          </a:p>
          <a:p>
            <a:pPr>
              <a:buFont typeface="Wingdings" pitchFamily="2" charset="2"/>
              <a:buChar char="q"/>
            </a:pPr>
            <a:r>
              <a:rPr lang="hi-IN" dirty="0" smtClean="0">
                <a:latin typeface="Aparajita" pitchFamily="34" charset="0"/>
                <a:cs typeface="Aparajita" pitchFamily="34" charset="0"/>
              </a:rPr>
              <a:t>प्रापक </a:t>
            </a:r>
            <a:r>
              <a:rPr lang="hi-IN" dirty="0" smtClean="0">
                <a:latin typeface="Aparajita" pitchFamily="34" charset="0"/>
                <a:cs typeface="Aparajita" pitchFamily="34" charset="0"/>
              </a:rPr>
              <a:t>की नियुक्ति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O. 40</a:t>
            </a:r>
          </a:p>
          <a:p>
            <a:pPr>
              <a:buFont typeface="Wingdings" pitchFamily="2" charset="2"/>
              <a:buChar char="q"/>
            </a:pPr>
            <a:r>
              <a:rPr lang="hi-IN" dirty="0" smtClean="0">
                <a:latin typeface="Aparajita" pitchFamily="34" charset="0"/>
                <a:cs typeface="Aparajita" pitchFamily="34" charset="0"/>
              </a:rPr>
              <a:t>बटवारा </a:t>
            </a:r>
            <a:r>
              <a:rPr lang="en-US" dirty="0" smtClean="0">
                <a:latin typeface="Aparajita" pitchFamily="34" charset="0"/>
                <a:cs typeface="Aparajita" pitchFamily="34" charset="0"/>
              </a:rPr>
              <a:t>- </a:t>
            </a:r>
            <a:r>
              <a:rPr lang="en-US" dirty="0" smtClean="0">
                <a:latin typeface="Aparajita" pitchFamily="34" charset="0"/>
                <a:cs typeface="Aparajita" pitchFamily="34" charset="0"/>
              </a:rPr>
              <a:t>S.54</a:t>
            </a:r>
          </a:p>
          <a:p>
            <a:pPr>
              <a:buFont typeface="Wingdings" pitchFamily="2" charset="2"/>
              <a:buChar char="q"/>
            </a:pPr>
            <a:r>
              <a:rPr lang="hi-IN" dirty="0" smtClean="0">
                <a:latin typeface="Aparajita" pitchFamily="34" charset="0"/>
                <a:cs typeface="Aparajita" pitchFamily="34" charset="0"/>
              </a:rPr>
              <a:t>अन्य तरीके </a:t>
            </a:r>
            <a:r>
              <a:rPr lang="en-US" dirty="0" smtClean="0">
                <a:latin typeface="Aparajita" pitchFamily="34" charset="0"/>
                <a:cs typeface="Aparajita" pitchFamily="34" charset="0"/>
              </a:rPr>
              <a:t>-</a:t>
            </a:r>
            <a:endParaRPr lang="en-US" dirty="0" smtClean="0">
              <a:latin typeface="Aparajita" pitchFamily="34" charset="0"/>
              <a:cs typeface="Aparajit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style>
          <a:lnRef idx="2">
            <a:schemeClr val="dk1"/>
          </a:lnRef>
          <a:fillRef idx="1">
            <a:schemeClr val="lt1"/>
          </a:fillRef>
          <a:effectRef idx="0">
            <a:schemeClr val="dk1"/>
          </a:effectRef>
          <a:fontRef idx="minor">
            <a:schemeClr val="dk1"/>
          </a:fontRef>
        </p:style>
        <p:txBody>
          <a:bodyPr/>
          <a:lstStyle/>
          <a:p>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संपत्ति </a:t>
            </a:r>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की कुर्की </a:t>
            </a:r>
            <a:endParaRPr lang="en-US" i="1" dirty="0">
              <a:solidFill>
                <a:schemeClr val="tx2"/>
              </a:solidFill>
              <a:effectLst>
                <a:outerShdw blurRad="38100" dist="38100" dir="2700000" algn="tl">
                  <a:srgbClr val="000000">
                    <a:alpha val="43137"/>
                  </a:srgbClr>
                </a:outerShdw>
              </a:effectLst>
              <a:latin typeface="Aparajita" pitchFamily="34" charset="0"/>
              <a:cs typeface="Aparajita" pitchFamily="34" charset="0"/>
            </a:endParaRPr>
          </a:p>
        </p:txBody>
      </p:sp>
      <p:sp>
        <p:nvSpPr>
          <p:cNvPr id="3" name="TextBox 2"/>
          <p:cNvSpPr txBox="1"/>
          <p:nvPr/>
        </p:nvSpPr>
        <p:spPr>
          <a:xfrm>
            <a:off x="1002628" y="2677180"/>
            <a:ext cx="2412520"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hi-IN" sz="2800" dirty="0" smtClean="0"/>
              <a:t>  </a:t>
            </a:r>
            <a:r>
              <a:rPr lang="hi-IN" sz="2800" dirty="0" smtClean="0">
                <a:latin typeface="Aparajita" pitchFamily="34" charset="0"/>
                <a:cs typeface="Aparajita" pitchFamily="34" charset="0"/>
              </a:rPr>
              <a:t>चल संपत्ति </a:t>
            </a:r>
            <a:endParaRPr lang="en-US" sz="2800" dirty="0" smtClean="0">
              <a:latin typeface="Aparajita" pitchFamily="34" charset="0"/>
              <a:cs typeface="Aparajita" pitchFamily="34" charset="0"/>
            </a:endParaRPr>
          </a:p>
          <a:p>
            <a:r>
              <a:rPr lang="en-US" sz="2800" dirty="0" smtClean="0"/>
              <a:t>    O.21 R.43-53</a:t>
            </a:r>
            <a:endParaRPr lang="en-US" sz="2800" dirty="0"/>
          </a:p>
        </p:txBody>
      </p:sp>
      <p:sp>
        <p:nvSpPr>
          <p:cNvPr id="4" name="TextBox 3"/>
          <p:cNvSpPr txBox="1"/>
          <p:nvPr/>
        </p:nvSpPr>
        <p:spPr>
          <a:xfrm>
            <a:off x="5105400" y="2667000"/>
            <a:ext cx="3174267"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hi-IN" sz="2800" dirty="0" smtClean="0"/>
              <a:t> </a:t>
            </a:r>
            <a:r>
              <a:rPr lang="en-US" sz="2800" dirty="0" smtClean="0"/>
              <a:t>        </a:t>
            </a:r>
            <a:r>
              <a:rPr lang="hi-IN" sz="2800" dirty="0" smtClean="0">
                <a:latin typeface="Aparajita" pitchFamily="34" charset="0"/>
                <a:cs typeface="Aparajita" pitchFamily="34" charset="0"/>
              </a:rPr>
              <a:t>अचल </a:t>
            </a:r>
            <a:r>
              <a:rPr lang="hi-IN" sz="2800" dirty="0" smtClean="0">
                <a:latin typeface="Aparajita" pitchFamily="34" charset="0"/>
                <a:cs typeface="Aparajita" pitchFamily="34" charset="0"/>
              </a:rPr>
              <a:t>संपत्ति </a:t>
            </a:r>
            <a:r>
              <a:rPr lang="hi-IN" sz="2800" dirty="0" smtClean="0">
                <a:latin typeface="Aparajita" pitchFamily="34" charset="0"/>
                <a:cs typeface="Aparajita" pitchFamily="34" charset="0"/>
              </a:rPr>
              <a:t>   </a:t>
            </a:r>
            <a:r>
              <a:rPr lang="en-US" sz="2800" dirty="0" smtClean="0">
                <a:latin typeface="Aparajita" pitchFamily="34" charset="0"/>
                <a:cs typeface="Aparajita" pitchFamily="34" charset="0"/>
              </a:rPr>
              <a:t>      </a:t>
            </a:r>
            <a:endParaRPr lang="en-US" sz="2800" dirty="0" smtClean="0">
              <a:latin typeface="Aparajita" pitchFamily="34" charset="0"/>
              <a:cs typeface="Aparajita" pitchFamily="34" charset="0"/>
            </a:endParaRPr>
          </a:p>
          <a:p>
            <a:r>
              <a:rPr lang="en-US" sz="2800" dirty="0" smtClean="0"/>
              <a:t>        O.21 R. 54</a:t>
            </a:r>
            <a:endParaRPr lang="en-US" sz="2800" dirty="0"/>
          </a:p>
        </p:txBody>
      </p:sp>
      <p:sp>
        <p:nvSpPr>
          <p:cNvPr id="5" name="Down Arrow 4"/>
          <p:cNvSpPr/>
          <p:nvPr/>
        </p:nvSpPr>
        <p:spPr>
          <a:xfrm rot="2012758">
            <a:off x="3832464" y="1399188"/>
            <a:ext cx="182112" cy="1244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9707332">
            <a:off x="4951381" y="1407741"/>
            <a:ext cx="189328" cy="1212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4353580"/>
            <a:ext cx="6934200"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800" dirty="0" smtClean="0">
                <a:effectLst>
                  <a:outerShdw blurRad="38100" dist="38100" dir="2700000" algn="tl">
                    <a:srgbClr val="000000">
                      <a:alpha val="43137"/>
                    </a:srgbClr>
                  </a:outerShdw>
                </a:effectLst>
                <a:latin typeface="Aparajita" pitchFamily="34" charset="0"/>
                <a:cs typeface="Aparajita" pitchFamily="34" charset="0"/>
              </a:rPr>
              <a:t>          </a:t>
            </a:r>
            <a:r>
              <a:rPr lang="hi-IN" sz="2800" dirty="0" smtClean="0">
                <a:effectLst>
                  <a:outerShdw blurRad="38100" dist="38100" dir="2700000" algn="tl">
                    <a:srgbClr val="000000">
                      <a:alpha val="43137"/>
                    </a:srgbClr>
                  </a:outerShdw>
                </a:effectLst>
                <a:latin typeface="Aparajita" pitchFamily="34" charset="0"/>
                <a:cs typeface="Aparajita" pitchFamily="34" charset="0"/>
              </a:rPr>
              <a:t>किन सम्पत्तियों की कुर्की नहीं हो सकती</a:t>
            </a:r>
            <a:r>
              <a:rPr lang="en-US" sz="2800" dirty="0" smtClean="0">
                <a:effectLst>
                  <a:outerShdw blurRad="38100" dist="38100" dir="2700000" algn="tl">
                    <a:srgbClr val="000000">
                      <a:alpha val="43137"/>
                    </a:srgbClr>
                  </a:outerShdw>
                </a:effectLst>
                <a:latin typeface="Aparajita" pitchFamily="34" charset="0"/>
                <a:cs typeface="Aparajita" pitchFamily="34" charset="0"/>
              </a:rPr>
              <a:t> </a:t>
            </a:r>
            <a:r>
              <a:rPr lang="en-US" sz="2800" dirty="0" smtClean="0">
                <a:effectLst>
                  <a:outerShdw blurRad="38100" dist="38100" dir="2700000" algn="tl">
                    <a:srgbClr val="000000">
                      <a:alpha val="43137"/>
                    </a:srgbClr>
                  </a:outerShdw>
                </a:effectLst>
              </a:rPr>
              <a:t>S.60</a:t>
            </a:r>
            <a:endParaRPr lang="en-US" sz="2800" dirty="0">
              <a:effectLst>
                <a:outerShdw blurRad="38100" dist="38100" dir="2700000" algn="tl">
                  <a:srgbClr val="000000">
                    <a:alpha val="43137"/>
                  </a:srgbClr>
                </a:outerShdw>
              </a:effectLst>
            </a:endParaRPr>
          </a:p>
        </p:txBody>
      </p:sp>
      <p:sp>
        <p:nvSpPr>
          <p:cNvPr id="8" name="Down Arrow 7"/>
          <p:cNvSpPr/>
          <p:nvPr/>
        </p:nvSpPr>
        <p:spPr>
          <a:xfrm>
            <a:off x="4419600" y="1447800"/>
            <a:ext cx="152400" cy="2819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rved Right Arrow 8"/>
          <p:cNvSpPr/>
          <p:nvPr/>
        </p:nvSpPr>
        <p:spPr>
          <a:xfrm>
            <a:off x="381000" y="3048000"/>
            <a:ext cx="685800" cy="29718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Left Arrow 9"/>
          <p:cNvSpPr/>
          <p:nvPr/>
        </p:nvSpPr>
        <p:spPr>
          <a:xfrm>
            <a:off x="8229600" y="3048000"/>
            <a:ext cx="685800" cy="29718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1298524" y="5638800"/>
            <a:ext cx="6702476" cy="430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hi-IN" sz="2200" b="1" dirty="0" smtClean="0">
                <a:effectLst>
                  <a:outerShdw blurRad="38100" dist="38100" dir="2700000" algn="tl">
                    <a:srgbClr val="000000">
                      <a:alpha val="43137"/>
                    </a:srgbClr>
                  </a:outerShdw>
                </a:effectLst>
                <a:latin typeface="Aparajita" pitchFamily="34" charset="0"/>
                <a:cs typeface="Aparajita" pitchFamily="34" charset="0"/>
              </a:rPr>
              <a:t>कुर्की </a:t>
            </a:r>
            <a:r>
              <a:rPr lang="hi-IN" sz="2200" b="1" dirty="0" smtClean="0">
                <a:effectLst>
                  <a:outerShdw blurRad="38100" dist="38100" dir="2700000" algn="tl">
                    <a:srgbClr val="000000">
                      <a:alpha val="43137"/>
                    </a:srgbClr>
                  </a:outerShdw>
                </a:effectLst>
                <a:latin typeface="Aparajita" pitchFamily="34" charset="0"/>
                <a:cs typeface="Aparajita" pitchFamily="34" charset="0"/>
              </a:rPr>
              <a:t>के पश्चात संपत्ति का प्राइवेट अन्य संक्रामण शून्य होगा </a:t>
            </a:r>
            <a:r>
              <a:rPr lang="en-US" sz="2200" b="1" dirty="0" smtClean="0">
                <a:effectLst>
                  <a:outerShdw blurRad="38100" dist="38100" dir="2700000" algn="tl">
                    <a:srgbClr val="000000">
                      <a:alpha val="43137"/>
                    </a:srgbClr>
                  </a:outerShdw>
                </a:effectLst>
              </a:rPr>
              <a:t>. </a:t>
            </a:r>
            <a:r>
              <a:rPr lang="en-US" sz="2200" b="1" dirty="0" smtClean="0">
                <a:effectLst>
                  <a:outerShdw blurRad="38100" dist="38100" dir="2700000" algn="tl">
                    <a:srgbClr val="000000">
                      <a:alpha val="43137"/>
                    </a:srgbClr>
                  </a:outerShdw>
                </a:effectLst>
              </a:rPr>
              <a:t>S.64</a:t>
            </a:r>
            <a:endParaRPr lang="en-US" sz="2200" b="1" dirty="0">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संपत्ति </a:t>
            </a:r>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का विक्रय </a:t>
            </a:r>
            <a:endParaRPr lang="en-US" i="1" dirty="0">
              <a:solidFill>
                <a:schemeClr val="tx2"/>
              </a:solidFill>
              <a:effectLst>
                <a:outerShdw blurRad="38100" dist="38100" dir="2700000" algn="tl">
                  <a:srgbClr val="000000">
                    <a:alpha val="43137"/>
                  </a:srgbClr>
                </a:outerShdw>
              </a:effectLst>
              <a:latin typeface="Aparajita" pitchFamily="34" charset="0"/>
              <a:cs typeface="Aparajita" pitchFamily="34" charset="0"/>
            </a:endParaRPr>
          </a:p>
        </p:txBody>
      </p:sp>
      <p:sp>
        <p:nvSpPr>
          <p:cNvPr id="3" name="TextBox 2"/>
          <p:cNvSpPr txBox="1"/>
          <p:nvPr/>
        </p:nvSpPr>
        <p:spPr>
          <a:xfrm>
            <a:off x="2117600" y="1676400"/>
            <a:ext cx="474040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hi-IN"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संगत </a:t>
            </a:r>
            <a:r>
              <a:rPr lang="hi-IN"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प्रावधान </a:t>
            </a:r>
            <a:r>
              <a:rPr lang="en-US"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 </a:t>
            </a:r>
            <a:r>
              <a:rPr lang="en-US"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S.65-74 </a:t>
            </a:r>
            <a:r>
              <a:rPr lang="hi-IN"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और</a:t>
            </a:r>
            <a:r>
              <a:rPr lang="en-US"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 </a:t>
            </a:r>
            <a:r>
              <a:rPr lang="en-US" sz="2400" b="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O.21 R. 64-96</a:t>
            </a:r>
            <a:endParaRPr lang="en-US" sz="2400" b="1" dirty="0">
              <a:solidFill>
                <a:schemeClr val="tx2"/>
              </a:solidFill>
              <a:effectLst>
                <a:outerShdw blurRad="38100" dist="38100" dir="2700000" algn="tl">
                  <a:srgbClr val="000000">
                    <a:alpha val="43137"/>
                  </a:srgbClr>
                </a:outerShdw>
              </a:effectLst>
              <a:latin typeface="Aparajita" pitchFamily="34" charset="0"/>
              <a:cs typeface="Aparajita" pitchFamily="34" charset="0"/>
            </a:endParaRPr>
          </a:p>
        </p:txBody>
      </p:sp>
      <p:sp>
        <p:nvSpPr>
          <p:cNvPr id="5" name="TextBox 4"/>
          <p:cNvSpPr txBox="1"/>
          <p:nvPr/>
        </p:nvSpPr>
        <p:spPr>
          <a:xfrm>
            <a:off x="762000" y="2454057"/>
            <a:ext cx="7543800" cy="3108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numCol="1" rtlCol="0">
            <a:spAutoFit/>
          </a:bodyPr>
          <a:lstStyle/>
          <a:p>
            <a:r>
              <a:rPr lang="en-US" sz="2800" dirty="0" smtClean="0"/>
              <a:t>                         </a:t>
            </a:r>
            <a:r>
              <a:rPr lang="hi-IN" sz="2800" dirty="0" smtClean="0"/>
              <a:t>  </a:t>
            </a:r>
            <a:r>
              <a:rPr lang="hi-IN" sz="2800" b="1" dirty="0" smtClean="0">
                <a:effectLst>
                  <a:outerShdw blurRad="38100" dist="38100" dir="2700000" algn="tl">
                    <a:srgbClr val="000000">
                      <a:alpha val="43137"/>
                    </a:srgbClr>
                  </a:outerShdw>
                </a:effectLst>
                <a:latin typeface="Aparajita" pitchFamily="34" charset="0"/>
                <a:cs typeface="Aparajita" pitchFamily="34" charset="0"/>
              </a:rPr>
              <a:t>सामान्य प्रक्रिया </a:t>
            </a:r>
            <a:endParaRPr lang="en-US" sz="2800" b="1" dirty="0" smtClean="0">
              <a:effectLst>
                <a:outerShdw blurRad="38100" dist="38100" dir="2700000" algn="tl">
                  <a:srgbClr val="000000">
                    <a:alpha val="43137"/>
                  </a:srgbClr>
                </a:outerShdw>
              </a:effectLst>
              <a:latin typeface="Aparajita" pitchFamily="34" charset="0"/>
              <a:cs typeface="Aparajita" pitchFamily="34" charset="0"/>
            </a:endParaRPr>
          </a:p>
          <a:p>
            <a:pPr>
              <a:buFont typeface="Wingdings" pitchFamily="2" charset="2"/>
              <a:buChar char="q"/>
            </a:pPr>
            <a:r>
              <a:rPr lang="hi-IN" sz="2800" dirty="0" smtClean="0">
                <a:latin typeface="Aparajita" pitchFamily="34" charset="0"/>
                <a:cs typeface="Aparajita" pitchFamily="34" charset="0"/>
              </a:rPr>
              <a:t>न्यायालय </a:t>
            </a:r>
            <a:r>
              <a:rPr lang="hi-IN" sz="2800" dirty="0" smtClean="0">
                <a:latin typeface="Aparajita" pitchFamily="34" charset="0"/>
                <a:cs typeface="Aparajita" pitchFamily="34" charset="0"/>
              </a:rPr>
              <a:t>की शक्ति </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R. 64-65</a:t>
            </a:r>
          </a:p>
          <a:p>
            <a:pPr>
              <a:buFont typeface="Wingdings" pitchFamily="2" charset="2"/>
              <a:buChar char="q"/>
            </a:pPr>
            <a:r>
              <a:rPr lang="hi-IN" sz="2800" dirty="0" smtClean="0">
                <a:latin typeface="Aparajita" pitchFamily="34" charset="0"/>
                <a:cs typeface="Aparajita" pitchFamily="34" charset="0"/>
              </a:rPr>
              <a:t>विक्रय </a:t>
            </a:r>
            <a:r>
              <a:rPr lang="hi-IN" sz="2800" dirty="0" smtClean="0">
                <a:latin typeface="Aparajita" pitchFamily="34" charset="0"/>
                <a:cs typeface="Aparajita" pitchFamily="34" charset="0"/>
              </a:rPr>
              <a:t>की उद्घोषणा </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R. 66-67</a:t>
            </a:r>
          </a:p>
          <a:p>
            <a:pPr>
              <a:buFont typeface="Wingdings" pitchFamily="2" charset="2"/>
              <a:buChar char="q"/>
            </a:pPr>
            <a:r>
              <a:rPr lang="hi-IN" sz="2800" dirty="0" smtClean="0">
                <a:latin typeface="Aparajita" pitchFamily="34" charset="0"/>
                <a:cs typeface="Aparajita" pitchFamily="34" charset="0"/>
              </a:rPr>
              <a:t>विक्रय </a:t>
            </a:r>
            <a:r>
              <a:rPr lang="hi-IN" sz="2800" dirty="0" smtClean="0">
                <a:latin typeface="Aparajita" pitchFamily="34" charset="0"/>
                <a:cs typeface="Aparajita" pitchFamily="34" charset="0"/>
              </a:rPr>
              <a:t>का समय </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R. 68</a:t>
            </a:r>
          </a:p>
          <a:p>
            <a:pPr>
              <a:buFont typeface="Wingdings" pitchFamily="2" charset="2"/>
              <a:buChar char="q"/>
            </a:pPr>
            <a:r>
              <a:rPr lang="hi-IN" sz="2800" dirty="0" smtClean="0">
                <a:latin typeface="Aparajita" pitchFamily="34" charset="0"/>
                <a:cs typeface="Aparajita" pitchFamily="34" charset="0"/>
              </a:rPr>
              <a:t>न्यायनिर्णयन </a:t>
            </a:r>
            <a:r>
              <a:rPr lang="hi-IN" sz="2800" dirty="0" smtClean="0">
                <a:latin typeface="Aparajita" pitchFamily="34" charset="0"/>
                <a:cs typeface="Aparajita" pitchFamily="34" charset="0"/>
              </a:rPr>
              <a:t>और विक्रय का रोका जाना </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R. 69</a:t>
            </a:r>
          </a:p>
          <a:p>
            <a:pPr>
              <a:buFont typeface="Wingdings" pitchFamily="2" charset="2"/>
              <a:buChar char="q"/>
            </a:pPr>
            <a:r>
              <a:rPr lang="hi-IN" sz="2800" dirty="0" smtClean="0">
                <a:latin typeface="Aparajita" pitchFamily="34" charset="0"/>
                <a:cs typeface="Aparajita" pitchFamily="34" charset="0"/>
              </a:rPr>
              <a:t>क्रेता </a:t>
            </a:r>
            <a:r>
              <a:rPr lang="hi-IN" sz="2800" dirty="0" smtClean="0">
                <a:latin typeface="Aparajita" pitchFamily="34" charset="0"/>
                <a:cs typeface="Aparajita" pitchFamily="34" charset="0"/>
              </a:rPr>
              <a:t>की त्रुटि </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R. 71</a:t>
            </a:r>
          </a:p>
          <a:p>
            <a:pPr>
              <a:buFont typeface="Wingdings" pitchFamily="2" charset="2"/>
              <a:buChar char="q"/>
            </a:pPr>
            <a:r>
              <a:rPr lang="hi-IN" sz="2800" dirty="0" smtClean="0">
                <a:latin typeface="Aparajita" pitchFamily="34" charset="0"/>
                <a:cs typeface="Aparajita" pitchFamily="34" charset="0"/>
              </a:rPr>
              <a:t>बोली </a:t>
            </a:r>
            <a:r>
              <a:rPr lang="hi-IN" sz="2800" dirty="0" smtClean="0">
                <a:latin typeface="Aparajita" pitchFamily="34" charset="0"/>
                <a:cs typeface="Aparajita" pitchFamily="34" charset="0"/>
              </a:rPr>
              <a:t>लगाने की सीमा </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R. </a:t>
            </a:r>
            <a:r>
              <a:rPr lang="en-US" sz="2800" dirty="0" smtClean="0"/>
              <a:t>72-73</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868362"/>
          </a:xfrm>
          <a:prstGeom prst="rect">
            <a:avLst/>
          </a:prstGeom>
        </p:spPr>
        <p:style>
          <a:lnRef idx="2">
            <a:schemeClr val="dk1"/>
          </a:lnRef>
          <a:fillRef idx="1">
            <a:schemeClr val="lt1"/>
          </a:fillRef>
          <a:effectRef idx="0">
            <a:schemeClr val="dk1"/>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संपत्ति </a:t>
            </a:r>
            <a:r>
              <a:rPr lang="hi-IN" sz="4400"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का विक्रय </a:t>
            </a:r>
            <a:endParaRPr kumimoji="0" lang="en-US" sz="4400" b="0" i="1"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Aparajita" pitchFamily="34" charset="0"/>
              <a:cs typeface="Aparajita" pitchFamily="34" charset="0"/>
            </a:endParaRPr>
          </a:p>
        </p:txBody>
      </p:sp>
      <p:sp>
        <p:nvSpPr>
          <p:cNvPr id="3" name="TextBox 2"/>
          <p:cNvSpPr txBox="1"/>
          <p:nvPr/>
        </p:nvSpPr>
        <p:spPr>
          <a:xfrm>
            <a:off x="914400" y="1828800"/>
            <a:ext cx="2920992"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hi-IN" sz="2800" b="1" dirty="0" smtClean="0">
                <a:effectLst>
                  <a:outerShdw blurRad="38100" dist="38100" dir="2700000" algn="tl">
                    <a:srgbClr val="000000">
                      <a:alpha val="43137"/>
                    </a:srgbClr>
                  </a:outerShdw>
                </a:effectLst>
                <a:latin typeface="Aparajita" pitchFamily="34" charset="0"/>
                <a:cs typeface="Aparajita" pitchFamily="34" charset="0"/>
              </a:rPr>
              <a:t>चल </a:t>
            </a:r>
            <a:r>
              <a:rPr lang="hi-IN" sz="2800" b="1" dirty="0" smtClean="0">
                <a:effectLst>
                  <a:outerShdw blurRad="38100" dist="38100" dir="2700000" algn="tl">
                    <a:srgbClr val="000000">
                      <a:alpha val="43137"/>
                    </a:srgbClr>
                  </a:outerShdw>
                </a:effectLst>
                <a:latin typeface="Aparajita" pitchFamily="34" charset="0"/>
                <a:cs typeface="Aparajita" pitchFamily="34" charset="0"/>
              </a:rPr>
              <a:t>संपत्ति का विक्रय </a:t>
            </a:r>
            <a:endParaRPr lang="en-US" sz="2800" b="1" dirty="0">
              <a:effectLst>
                <a:outerShdw blurRad="38100" dist="38100" dir="2700000" algn="tl">
                  <a:srgbClr val="000000">
                    <a:alpha val="43137"/>
                  </a:srgbClr>
                </a:outerShdw>
              </a:effectLst>
              <a:latin typeface="Aparajita" pitchFamily="34" charset="0"/>
              <a:cs typeface="Aparajita" pitchFamily="34" charset="0"/>
            </a:endParaRPr>
          </a:p>
        </p:txBody>
      </p:sp>
      <p:sp>
        <p:nvSpPr>
          <p:cNvPr id="4" name="TextBox 3"/>
          <p:cNvSpPr txBox="1"/>
          <p:nvPr/>
        </p:nvSpPr>
        <p:spPr>
          <a:xfrm>
            <a:off x="4572000" y="1840468"/>
            <a:ext cx="3613490"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hi-IN" sz="2400" b="1" dirty="0" smtClean="0">
                <a:effectLst>
                  <a:outerShdw blurRad="38100" dist="38100" dir="2700000" algn="tl">
                    <a:srgbClr val="000000">
                      <a:alpha val="43137"/>
                    </a:srgbClr>
                  </a:outerShdw>
                </a:effectLst>
              </a:rPr>
              <a:t>   </a:t>
            </a:r>
            <a:r>
              <a:rPr lang="hi-IN" sz="2800" b="1" dirty="0" smtClean="0">
                <a:effectLst>
                  <a:outerShdw blurRad="38100" dist="38100" dir="2700000" algn="tl">
                    <a:srgbClr val="000000">
                      <a:alpha val="43137"/>
                    </a:srgbClr>
                  </a:outerShdw>
                </a:effectLst>
                <a:latin typeface="Aparajita" pitchFamily="34" charset="0"/>
                <a:cs typeface="Aparajita" pitchFamily="34" charset="0"/>
              </a:rPr>
              <a:t>अचल संपत्ति का विक्रय </a:t>
            </a:r>
            <a:endParaRPr lang="en-US" sz="2800" b="1" dirty="0">
              <a:effectLst>
                <a:outerShdw blurRad="38100" dist="38100" dir="2700000" algn="tl">
                  <a:srgbClr val="000000">
                    <a:alpha val="43137"/>
                  </a:srgbClr>
                </a:outerShdw>
              </a:effectLst>
              <a:latin typeface="Aparajita" pitchFamily="34" charset="0"/>
              <a:cs typeface="Aparajita" pitchFamily="34" charset="0"/>
            </a:endParaRPr>
          </a:p>
        </p:txBody>
      </p:sp>
      <p:sp>
        <p:nvSpPr>
          <p:cNvPr id="5" name="Down Arrow 4"/>
          <p:cNvSpPr/>
          <p:nvPr/>
        </p:nvSpPr>
        <p:spPr>
          <a:xfrm>
            <a:off x="2438400" y="24384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6400800" y="24384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3505200"/>
            <a:ext cx="3815468" cy="156966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lvl="1">
              <a:buFont typeface="Wingdings" pitchFamily="2" charset="2"/>
              <a:buChar char="q"/>
            </a:pPr>
            <a:r>
              <a:rPr lang="hi-IN" sz="2400" dirty="0" smtClean="0">
                <a:latin typeface="Aparajita" pitchFamily="34" charset="0"/>
                <a:cs typeface="Aparajita" pitchFamily="34" charset="0"/>
              </a:rPr>
              <a:t>कृषि </a:t>
            </a:r>
            <a:r>
              <a:rPr lang="hi-IN" sz="2400" dirty="0" smtClean="0">
                <a:latin typeface="Aparajita" pitchFamily="34" charset="0"/>
                <a:cs typeface="Aparajita" pitchFamily="34" charset="0"/>
              </a:rPr>
              <a:t>उत्पाद </a:t>
            </a:r>
            <a:r>
              <a:rPr lang="en-US" sz="2400" dirty="0" smtClean="0">
                <a:latin typeface="Aparajita" pitchFamily="34" charset="0"/>
                <a:cs typeface="Aparajita" pitchFamily="34" charset="0"/>
              </a:rPr>
              <a:t>- </a:t>
            </a:r>
            <a:r>
              <a:rPr lang="en-US" sz="2400" dirty="0" smtClean="0">
                <a:latin typeface="Aparajita" pitchFamily="34" charset="0"/>
                <a:cs typeface="Aparajita" pitchFamily="34" charset="0"/>
              </a:rPr>
              <a:t>R. 74-75</a:t>
            </a:r>
          </a:p>
          <a:p>
            <a:pPr>
              <a:buFont typeface="Wingdings" pitchFamily="2" charset="2"/>
              <a:buChar char="q"/>
            </a:pPr>
            <a:r>
              <a:rPr lang="hi-IN" sz="2400" dirty="0" smtClean="0">
                <a:latin typeface="Aparajita" pitchFamily="34" charset="0"/>
                <a:cs typeface="Aparajita" pitchFamily="34" charset="0"/>
              </a:rPr>
              <a:t>परक्राम्य </a:t>
            </a:r>
            <a:r>
              <a:rPr lang="hi-IN" sz="2400" dirty="0" smtClean="0">
                <a:latin typeface="Aparajita" pitchFamily="34" charset="0"/>
                <a:cs typeface="Aparajita" pitchFamily="34" charset="0"/>
              </a:rPr>
              <a:t>लिखित और शेयर</a:t>
            </a:r>
            <a:r>
              <a:rPr lang="en-US" sz="2400" dirty="0" smtClean="0">
                <a:latin typeface="Aparajita" pitchFamily="34" charset="0"/>
                <a:cs typeface="Aparajita" pitchFamily="34" charset="0"/>
              </a:rPr>
              <a:t>- </a:t>
            </a:r>
            <a:r>
              <a:rPr lang="en-US" sz="2400" dirty="0" smtClean="0">
                <a:latin typeface="Aparajita" pitchFamily="34" charset="0"/>
                <a:cs typeface="Aparajita" pitchFamily="34" charset="0"/>
              </a:rPr>
              <a:t>R.76</a:t>
            </a:r>
          </a:p>
          <a:p>
            <a:pPr>
              <a:buFont typeface="Wingdings" pitchFamily="2" charset="2"/>
              <a:buChar char="q"/>
            </a:pPr>
            <a:r>
              <a:rPr lang="hi-IN" sz="2400" dirty="0" smtClean="0">
                <a:latin typeface="Aparajita" pitchFamily="34" charset="0"/>
                <a:cs typeface="Aparajita" pitchFamily="34" charset="0"/>
              </a:rPr>
              <a:t>नीलामी </a:t>
            </a:r>
            <a:r>
              <a:rPr lang="hi-IN" sz="2400" dirty="0" smtClean="0">
                <a:latin typeface="Aparajita" pitchFamily="34" charset="0"/>
                <a:cs typeface="Aparajita" pitchFamily="34" charset="0"/>
              </a:rPr>
              <a:t>विक्रय </a:t>
            </a:r>
            <a:r>
              <a:rPr lang="en-US" sz="2400" dirty="0" smtClean="0">
                <a:latin typeface="Aparajita" pitchFamily="34" charset="0"/>
                <a:cs typeface="Aparajita" pitchFamily="34" charset="0"/>
              </a:rPr>
              <a:t>- </a:t>
            </a:r>
            <a:r>
              <a:rPr lang="en-US" sz="2400" dirty="0" smtClean="0">
                <a:latin typeface="Aparajita" pitchFamily="34" charset="0"/>
                <a:cs typeface="Aparajita" pitchFamily="34" charset="0"/>
              </a:rPr>
              <a:t>R. 77</a:t>
            </a:r>
          </a:p>
          <a:p>
            <a:pPr>
              <a:buFont typeface="Wingdings" pitchFamily="2" charset="2"/>
              <a:buChar char="q"/>
            </a:pPr>
            <a:r>
              <a:rPr lang="hi-IN" sz="2400" dirty="0" smtClean="0">
                <a:latin typeface="Aparajita" pitchFamily="34" charset="0"/>
                <a:cs typeface="Aparajita" pitchFamily="34" charset="0"/>
              </a:rPr>
              <a:t>विक्रय </a:t>
            </a:r>
            <a:r>
              <a:rPr lang="hi-IN" sz="2400" dirty="0" smtClean="0">
                <a:latin typeface="Aparajita" pitchFamily="34" charset="0"/>
                <a:cs typeface="Aparajita" pitchFamily="34" charset="0"/>
              </a:rPr>
              <a:t>मे अनियमितता </a:t>
            </a:r>
            <a:r>
              <a:rPr lang="en-US" dirty="0" smtClean="0"/>
              <a:t>– </a:t>
            </a:r>
            <a:r>
              <a:rPr lang="en-US" dirty="0" smtClean="0"/>
              <a:t>R. 78</a:t>
            </a:r>
            <a:endParaRPr lang="en-US" dirty="0"/>
          </a:p>
        </p:txBody>
      </p:sp>
      <p:sp>
        <p:nvSpPr>
          <p:cNvPr id="10" name="TextBox 9"/>
          <p:cNvSpPr txBox="1"/>
          <p:nvPr/>
        </p:nvSpPr>
        <p:spPr>
          <a:xfrm>
            <a:off x="4495800" y="3276600"/>
            <a:ext cx="4495800" cy="34778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buFont typeface="Wingdings" pitchFamily="2" charset="2"/>
              <a:buChar char="q"/>
            </a:pPr>
            <a:r>
              <a:rPr lang="hi-IN" sz="2200" dirty="0" smtClean="0">
                <a:latin typeface="Aparajita" pitchFamily="34" charset="0"/>
                <a:cs typeface="Aparajita" pitchFamily="34" charset="0"/>
              </a:rPr>
              <a:t>विक्रय </a:t>
            </a:r>
            <a:r>
              <a:rPr lang="hi-IN" sz="2200" dirty="0" smtClean="0">
                <a:latin typeface="Aparajita" pitchFamily="34" charset="0"/>
                <a:cs typeface="Aparajita" pitchFamily="34" charset="0"/>
              </a:rPr>
              <a:t>करने वाला न्यायालय </a:t>
            </a:r>
            <a:r>
              <a:rPr lang="en-US" sz="2200" dirty="0" smtClean="0">
                <a:latin typeface="Aparajita" pitchFamily="34" charset="0"/>
                <a:cs typeface="Aparajita" pitchFamily="34" charset="0"/>
              </a:rPr>
              <a:t>-R</a:t>
            </a:r>
            <a:r>
              <a:rPr lang="en-US" sz="2200" dirty="0" smtClean="0">
                <a:latin typeface="Aparajita" pitchFamily="34" charset="0"/>
                <a:cs typeface="Aparajita" pitchFamily="34" charset="0"/>
              </a:rPr>
              <a:t>. 82</a:t>
            </a:r>
          </a:p>
          <a:p>
            <a:pPr>
              <a:buFont typeface="Wingdings" pitchFamily="2" charset="2"/>
              <a:buChar char="q"/>
            </a:pPr>
            <a:r>
              <a:rPr lang="hi-IN" sz="2200" dirty="0" smtClean="0">
                <a:latin typeface="Aparajita" pitchFamily="34" charset="0"/>
                <a:cs typeface="Aparajita" pitchFamily="34" charset="0"/>
              </a:rPr>
              <a:t>विक्रय </a:t>
            </a:r>
            <a:r>
              <a:rPr lang="hi-IN" sz="2200" dirty="0" smtClean="0">
                <a:latin typeface="Aparajita" pitchFamily="34" charset="0"/>
                <a:cs typeface="Aparajita" pitchFamily="34" charset="0"/>
              </a:rPr>
              <a:t>का टालना </a:t>
            </a:r>
            <a:r>
              <a:rPr lang="en-US" sz="2200" dirty="0" smtClean="0">
                <a:latin typeface="Aparajita" pitchFamily="34" charset="0"/>
                <a:cs typeface="Aparajita" pitchFamily="34" charset="0"/>
              </a:rPr>
              <a:t>- </a:t>
            </a:r>
            <a:r>
              <a:rPr lang="en-US" sz="2200" dirty="0" smtClean="0">
                <a:latin typeface="Aparajita" pitchFamily="34" charset="0"/>
                <a:cs typeface="Aparajita" pitchFamily="34" charset="0"/>
              </a:rPr>
              <a:t>R. 83</a:t>
            </a:r>
          </a:p>
          <a:p>
            <a:pPr>
              <a:buFont typeface="Wingdings" pitchFamily="2" charset="2"/>
              <a:buChar char="q"/>
            </a:pPr>
            <a:r>
              <a:rPr lang="hi-IN" sz="2200" dirty="0" smtClean="0">
                <a:latin typeface="Aparajita" pitchFamily="34" charset="0"/>
                <a:cs typeface="Aparajita" pitchFamily="34" charset="0"/>
              </a:rPr>
              <a:t>विक्रय </a:t>
            </a:r>
            <a:r>
              <a:rPr lang="hi-IN" sz="2200" dirty="0" smtClean="0">
                <a:latin typeface="Aparajita" pitchFamily="34" charset="0"/>
                <a:cs typeface="Aparajita" pitchFamily="34" charset="0"/>
              </a:rPr>
              <a:t>मूल्य का संदाय और जमा किया जाना </a:t>
            </a:r>
            <a:r>
              <a:rPr lang="en-US" sz="2200" dirty="0" smtClean="0">
                <a:latin typeface="Aparajita" pitchFamily="34" charset="0"/>
                <a:cs typeface="Aparajita" pitchFamily="34" charset="0"/>
              </a:rPr>
              <a:t>- </a:t>
            </a:r>
            <a:r>
              <a:rPr lang="en-US" sz="2200" dirty="0" smtClean="0">
                <a:latin typeface="Aparajita" pitchFamily="34" charset="0"/>
                <a:cs typeface="Aparajita" pitchFamily="34" charset="0"/>
              </a:rPr>
              <a:t>R. 84-87 </a:t>
            </a:r>
          </a:p>
          <a:p>
            <a:pPr>
              <a:buFont typeface="Wingdings" pitchFamily="2" charset="2"/>
              <a:buChar char="q"/>
            </a:pPr>
            <a:r>
              <a:rPr lang="hi-IN" sz="2200" dirty="0" smtClean="0">
                <a:latin typeface="Aparajita" pitchFamily="34" charset="0"/>
                <a:cs typeface="Aparajita" pitchFamily="34" charset="0"/>
              </a:rPr>
              <a:t>सहस्वामी </a:t>
            </a:r>
            <a:r>
              <a:rPr lang="hi-IN" sz="2200" dirty="0" smtClean="0">
                <a:latin typeface="Aparajita" pitchFamily="34" charset="0"/>
                <a:cs typeface="Aparajita" pitchFamily="34" charset="0"/>
              </a:rPr>
              <a:t>द्वारा बोली लगना</a:t>
            </a:r>
            <a:r>
              <a:rPr lang="en-US" sz="2200" dirty="0" smtClean="0">
                <a:latin typeface="Aparajita" pitchFamily="34" charset="0"/>
                <a:cs typeface="Aparajita" pitchFamily="34" charset="0"/>
              </a:rPr>
              <a:t>- </a:t>
            </a:r>
            <a:r>
              <a:rPr lang="en-US" sz="2200" dirty="0" smtClean="0">
                <a:latin typeface="Aparajita" pitchFamily="34" charset="0"/>
                <a:cs typeface="Aparajita" pitchFamily="34" charset="0"/>
              </a:rPr>
              <a:t>R.88</a:t>
            </a:r>
          </a:p>
          <a:p>
            <a:pPr>
              <a:buFont typeface="Wingdings" pitchFamily="2" charset="2"/>
              <a:buChar char="q"/>
            </a:pPr>
            <a:r>
              <a:rPr lang="hi-IN" sz="2200" dirty="0" smtClean="0">
                <a:latin typeface="Aparajita" pitchFamily="34" charset="0"/>
                <a:cs typeface="Aparajita" pitchFamily="34" charset="0"/>
              </a:rPr>
              <a:t>विक्रय को </a:t>
            </a:r>
            <a:r>
              <a:rPr lang="hi-IN" sz="2200" dirty="0" smtClean="0">
                <a:latin typeface="Aparajita" pitchFamily="34" charset="0"/>
                <a:cs typeface="Aparajita" pitchFamily="34" charset="0"/>
              </a:rPr>
              <a:t>अपास्त करना और उसके परिणाम </a:t>
            </a:r>
            <a:r>
              <a:rPr lang="en-US" sz="2200" dirty="0" smtClean="0">
                <a:latin typeface="Aparajita" pitchFamily="34" charset="0"/>
                <a:cs typeface="Aparajita" pitchFamily="34" charset="0"/>
              </a:rPr>
              <a:t>- </a:t>
            </a:r>
            <a:r>
              <a:rPr lang="en-US" sz="2200" dirty="0" smtClean="0">
                <a:latin typeface="Aparajita" pitchFamily="34" charset="0"/>
                <a:cs typeface="Aparajita" pitchFamily="34" charset="0"/>
              </a:rPr>
              <a:t>R. 89-92</a:t>
            </a:r>
          </a:p>
          <a:p>
            <a:pPr>
              <a:buFont typeface="Wingdings" pitchFamily="2" charset="2"/>
              <a:buChar char="q"/>
            </a:pPr>
            <a:r>
              <a:rPr lang="hi-IN" sz="2200" dirty="0" smtClean="0">
                <a:latin typeface="Aparajita" pitchFamily="34" charset="0"/>
                <a:cs typeface="Aparajita" pitchFamily="34" charset="0"/>
              </a:rPr>
              <a:t>विक्रय </a:t>
            </a:r>
            <a:r>
              <a:rPr lang="hi-IN" sz="2200" dirty="0" smtClean="0">
                <a:latin typeface="Aparajita" pitchFamily="34" charset="0"/>
                <a:cs typeface="Aparajita" pitchFamily="34" charset="0"/>
              </a:rPr>
              <a:t>की अपास्ति का परिणाम </a:t>
            </a:r>
            <a:r>
              <a:rPr lang="en-US" sz="2200" dirty="0" smtClean="0">
                <a:latin typeface="Aparajita" pitchFamily="34" charset="0"/>
                <a:cs typeface="Aparajita" pitchFamily="34" charset="0"/>
              </a:rPr>
              <a:t>- </a:t>
            </a:r>
            <a:r>
              <a:rPr lang="en-US" sz="2200" dirty="0" smtClean="0">
                <a:latin typeface="Aparajita" pitchFamily="34" charset="0"/>
                <a:cs typeface="Aparajita" pitchFamily="34" charset="0"/>
              </a:rPr>
              <a:t>R. 93</a:t>
            </a:r>
          </a:p>
          <a:p>
            <a:pPr>
              <a:buFont typeface="Wingdings" pitchFamily="2" charset="2"/>
              <a:buChar char="q"/>
            </a:pPr>
            <a:r>
              <a:rPr lang="hi-IN" sz="2200" dirty="0" smtClean="0">
                <a:latin typeface="Aparajita" pitchFamily="34" charset="0"/>
                <a:cs typeface="Aparajita" pitchFamily="34" charset="0"/>
              </a:rPr>
              <a:t>विक्रय </a:t>
            </a:r>
            <a:r>
              <a:rPr lang="hi-IN" sz="2200" dirty="0" smtClean="0">
                <a:latin typeface="Aparajita" pitchFamily="34" charset="0"/>
                <a:cs typeface="Aparajita" pitchFamily="34" charset="0"/>
              </a:rPr>
              <a:t>की पुष्टि</a:t>
            </a:r>
            <a:r>
              <a:rPr lang="en-US" sz="2200" dirty="0" smtClean="0">
                <a:latin typeface="Aparajita" pitchFamily="34" charset="0"/>
                <a:cs typeface="Aparajita" pitchFamily="34" charset="0"/>
              </a:rPr>
              <a:t>- </a:t>
            </a:r>
            <a:r>
              <a:rPr lang="en-US" sz="2200" dirty="0" smtClean="0">
                <a:latin typeface="Aparajita" pitchFamily="34" charset="0"/>
                <a:cs typeface="Aparajita" pitchFamily="34" charset="0"/>
              </a:rPr>
              <a:t>R. 92</a:t>
            </a:r>
          </a:p>
          <a:p>
            <a:pPr>
              <a:buFont typeface="Wingdings" pitchFamily="2" charset="2"/>
              <a:buChar char="q"/>
            </a:pPr>
            <a:r>
              <a:rPr lang="hi-IN" sz="2200" dirty="0" smtClean="0">
                <a:latin typeface="Aparajita" pitchFamily="34" charset="0"/>
                <a:cs typeface="Aparajita" pitchFamily="34" charset="0"/>
              </a:rPr>
              <a:t>विक्रय </a:t>
            </a:r>
            <a:r>
              <a:rPr lang="hi-IN" sz="2200" dirty="0" smtClean="0">
                <a:latin typeface="Aparajita" pitchFamily="34" charset="0"/>
                <a:cs typeface="Aparajita" pitchFamily="34" charset="0"/>
              </a:rPr>
              <a:t>प्रमाण-पत्र </a:t>
            </a:r>
            <a:r>
              <a:rPr lang="en-US" sz="2200" dirty="0" smtClean="0">
                <a:latin typeface="Aparajita" pitchFamily="34" charset="0"/>
                <a:cs typeface="Aparajita" pitchFamily="34" charset="0"/>
              </a:rPr>
              <a:t>- </a:t>
            </a:r>
            <a:r>
              <a:rPr lang="en-US" dirty="0" smtClean="0"/>
              <a:t>R. 94</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संपत्ति </a:t>
            </a:r>
            <a:r>
              <a:rPr lang="hi-IN" i="1" dirty="0" smtClean="0">
                <a:solidFill>
                  <a:schemeClr val="tx2"/>
                </a:solidFill>
                <a:effectLst>
                  <a:outerShdw blurRad="38100" dist="38100" dir="2700000" algn="tl">
                    <a:srgbClr val="000000">
                      <a:alpha val="43137"/>
                    </a:srgbClr>
                  </a:outerShdw>
                </a:effectLst>
                <a:latin typeface="Aparajita" pitchFamily="34" charset="0"/>
                <a:cs typeface="Aparajita" pitchFamily="34" charset="0"/>
              </a:rPr>
              <a:t>का परिदान </a:t>
            </a:r>
            <a:endParaRPr lang="en-US" i="1" dirty="0">
              <a:solidFill>
                <a:schemeClr val="tx2"/>
              </a:solidFill>
              <a:effectLst>
                <a:outerShdw blurRad="38100" dist="38100" dir="2700000" algn="tl">
                  <a:srgbClr val="000000">
                    <a:alpha val="43137"/>
                  </a:srgbClr>
                </a:outerShdw>
              </a:effectLst>
              <a:latin typeface="Aparajita" pitchFamily="34" charset="0"/>
              <a:cs typeface="Aparajita" pitchFamily="34" charset="0"/>
            </a:endParaRPr>
          </a:p>
        </p:txBody>
      </p:sp>
      <p:sp>
        <p:nvSpPr>
          <p:cNvPr id="3" name="TextBox 2"/>
          <p:cNvSpPr txBox="1"/>
          <p:nvPr/>
        </p:nvSpPr>
        <p:spPr>
          <a:xfrm>
            <a:off x="814525" y="1828800"/>
            <a:ext cx="3071675"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hi-IN" sz="2800" b="1" dirty="0" smtClean="0">
                <a:effectLst>
                  <a:outerShdw blurRad="38100" dist="38100" dir="2700000" algn="tl">
                    <a:srgbClr val="000000">
                      <a:alpha val="43137"/>
                    </a:srgbClr>
                  </a:outerShdw>
                </a:effectLst>
                <a:latin typeface="Aparajita" pitchFamily="34" charset="0"/>
                <a:cs typeface="Aparajita" pitchFamily="34" charset="0"/>
              </a:rPr>
              <a:t>चल </a:t>
            </a:r>
            <a:r>
              <a:rPr lang="hi-IN" sz="2800" b="1" dirty="0" smtClean="0">
                <a:effectLst>
                  <a:outerShdw blurRad="38100" dist="38100" dir="2700000" algn="tl">
                    <a:srgbClr val="000000">
                      <a:alpha val="43137"/>
                    </a:srgbClr>
                  </a:outerShdw>
                </a:effectLst>
                <a:latin typeface="Aparajita" pitchFamily="34" charset="0"/>
                <a:cs typeface="Aparajita" pitchFamily="34" charset="0"/>
              </a:rPr>
              <a:t>संपत्ति का परिदान </a:t>
            </a:r>
            <a:endParaRPr lang="en-US" sz="2800" b="1" dirty="0">
              <a:effectLst>
                <a:outerShdw blurRad="38100" dist="38100" dir="2700000" algn="tl">
                  <a:srgbClr val="000000">
                    <a:alpha val="43137"/>
                  </a:srgbClr>
                </a:outerShdw>
              </a:effectLst>
              <a:latin typeface="Aparajita" pitchFamily="34" charset="0"/>
              <a:cs typeface="Aparajita" pitchFamily="34" charset="0"/>
            </a:endParaRPr>
          </a:p>
        </p:txBody>
      </p:sp>
      <p:sp>
        <p:nvSpPr>
          <p:cNvPr id="4" name="TextBox 3"/>
          <p:cNvSpPr txBox="1"/>
          <p:nvPr/>
        </p:nvSpPr>
        <p:spPr>
          <a:xfrm>
            <a:off x="5155693" y="1840468"/>
            <a:ext cx="3302507"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hi-IN" sz="2800" b="1" dirty="0" smtClean="0">
                <a:effectLst>
                  <a:outerShdw blurRad="38100" dist="38100" dir="2700000" algn="tl">
                    <a:srgbClr val="000000">
                      <a:alpha val="43137"/>
                    </a:srgbClr>
                  </a:outerShdw>
                </a:effectLst>
                <a:latin typeface="Aparajita" pitchFamily="34" charset="0"/>
                <a:cs typeface="Aparajita" pitchFamily="34" charset="0"/>
              </a:rPr>
              <a:t>अचल </a:t>
            </a:r>
            <a:r>
              <a:rPr lang="hi-IN" sz="2800" b="1" dirty="0" smtClean="0">
                <a:effectLst>
                  <a:outerShdw blurRad="38100" dist="38100" dir="2700000" algn="tl">
                    <a:srgbClr val="000000">
                      <a:alpha val="43137"/>
                    </a:srgbClr>
                  </a:outerShdw>
                </a:effectLst>
                <a:latin typeface="Aparajita" pitchFamily="34" charset="0"/>
                <a:cs typeface="Aparajita" pitchFamily="34" charset="0"/>
              </a:rPr>
              <a:t>संपत्ति का परिदान </a:t>
            </a:r>
            <a:endParaRPr lang="en-US" sz="2800" b="1" dirty="0">
              <a:effectLst>
                <a:outerShdw blurRad="38100" dist="38100" dir="2700000" algn="tl">
                  <a:srgbClr val="000000">
                    <a:alpha val="43137"/>
                  </a:srgbClr>
                </a:outerShdw>
              </a:effectLst>
              <a:latin typeface="Aparajita" pitchFamily="34" charset="0"/>
              <a:cs typeface="Aparajita" pitchFamily="34" charset="0"/>
            </a:endParaRPr>
          </a:p>
        </p:txBody>
      </p:sp>
      <p:sp>
        <p:nvSpPr>
          <p:cNvPr id="5" name="TextBox 4"/>
          <p:cNvSpPr txBox="1"/>
          <p:nvPr/>
        </p:nvSpPr>
        <p:spPr>
          <a:xfrm>
            <a:off x="1488853" y="4114800"/>
            <a:ext cx="1940147"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dirty="0" smtClean="0">
                <a:effectLst>
                  <a:outerShdw blurRad="38100" dist="38100" dir="2700000" algn="tl">
                    <a:srgbClr val="000000">
                      <a:alpha val="43137"/>
                    </a:srgbClr>
                  </a:outerShdw>
                </a:effectLst>
              </a:rPr>
              <a:t>O. 21 R. 79-81</a:t>
            </a:r>
            <a:endParaRPr lang="en-US" sz="2400" dirty="0">
              <a:effectLst>
                <a:outerShdw blurRad="38100" dist="38100" dir="2700000" algn="tl">
                  <a:srgbClr val="000000">
                    <a:alpha val="43137"/>
                  </a:srgbClr>
                </a:outerShdw>
              </a:effectLst>
            </a:endParaRPr>
          </a:p>
        </p:txBody>
      </p:sp>
      <p:sp>
        <p:nvSpPr>
          <p:cNvPr id="6" name="TextBox 5"/>
          <p:cNvSpPr txBox="1"/>
          <p:nvPr/>
        </p:nvSpPr>
        <p:spPr>
          <a:xfrm>
            <a:off x="5410200" y="4114800"/>
            <a:ext cx="2698367"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sz="2400" dirty="0" smtClean="0">
                <a:effectLst>
                  <a:outerShdw blurRad="38100" dist="38100" dir="2700000" algn="tl">
                    <a:srgbClr val="000000">
                      <a:alpha val="43137"/>
                    </a:srgbClr>
                  </a:outerShdw>
                </a:effectLst>
              </a:rPr>
              <a:t>O. 21 R. 35,36,95,96</a:t>
            </a:r>
            <a:endParaRPr lang="en-US" sz="2400" dirty="0">
              <a:effectLst>
                <a:outerShdw blurRad="38100" dist="38100" dir="2700000" algn="tl">
                  <a:srgbClr val="000000">
                    <a:alpha val="43137"/>
                  </a:srgbClr>
                </a:outerShdw>
              </a:effectLst>
            </a:endParaRPr>
          </a:p>
        </p:txBody>
      </p:sp>
      <p:sp>
        <p:nvSpPr>
          <p:cNvPr id="7" name="Down Arrow 6"/>
          <p:cNvSpPr/>
          <p:nvPr/>
        </p:nvSpPr>
        <p:spPr>
          <a:xfrm>
            <a:off x="2362200" y="24384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553200" y="2438400"/>
            <a:ext cx="2286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Brace 9"/>
          <p:cNvSpPr/>
          <p:nvPr/>
        </p:nvSpPr>
        <p:spPr>
          <a:xfrm rot="5400000">
            <a:off x="4191000" y="2819400"/>
            <a:ext cx="914400" cy="4419600"/>
          </a:xfrm>
          <a:prstGeom prst="righ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a:p>
        </p:txBody>
      </p:sp>
      <p:sp>
        <p:nvSpPr>
          <p:cNvPr id="11" name="TextBox 10"/>
          <p:cNvSpPr txBox="1"/>
          <p:nvPr/>
        </p:nvSpPr>
        <p:spPr>
          <a:xfrm>
            <a:off x="1981200" y="5562600"/>
            <a:ext cx="5386603"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hi-IN" sz="2400" dirty="0" smtClean="0">
                <a:effectLst>
                  <a:outerShdw blurRad="38100" dist="38100" dir="2700000" algn="tl">
                    <a:srgbClr val="000000">
                      <a:alpha val="43137"/>
                    </a:srgbClr>
                  </a:outerShdw>
                </a:effectLst>
              </a:rPr>
              <a:t>परिदान </a:t>
            </a:r>
            <a:r>
              <a:rPr lang="hi-IN" sz="2400" dirty="0" smtClean="0">
                <a:effectLst>
                  <a:outerShdw blurRad="38100" dist="38100" dir="2700000" algn="tl">
                    <a:srgbClr val="000000">
                      <a:alpha val="43137"/>
                    </a:srgbClr>
                  </a:outerShdw>
                </a:effectLst>
              </a:rPr>
              <a:t>का प्रतिरोध </a:t>
            </a:r>
            <a:r>
              <a:rPr lang="en-US" sz="2400"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S.74 O.21 R. 97-103</a:t>
            </a:r>
            <a:endParaRPr lang="en-US" sz="2400" dirty="0">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hi-IN" b="1" i="1" dirty="0" smtClean="0">
                <a:effectLst>
                  <a:outerShdw blurRad="38100" dist="38100" dir="2700000" algn="tl">
                    <a:srgbClr val="000000">
                      <a:alpha val="43137"/>
                    </a:srgbClr>
                  </a:outerShdw>
                </a:effectLst>
                <a:latin typeface="Aparajita" pitchFamily="34" charset="0"/>
                <a:cs typeface="Aparajita" pitchFamily="34" charset="0"/>
              </a:rPr>
              <a:t>निष्पादन को </a:t>
            </a:r>
            <a:r>
              <a:rPr lang="hi-IN" b="1" i="1" dirty="0" smtClean="0">
                <a:effectLst>
                  <a:outerShdw blurRad="38100" dist="38100" dir="2700000" algn="tl">
                    <a:srgbClr val="000000">
                      <a:alpha val="43137"/>
                    </a:srgbClr>
                  </a:outerShdw>
                </a:effectLst>
                <a:latin typeface="Aparajita" pitchFamily="34" charset="0"/>
                <a:cs typeface="Aparajita" pitchFamily="34" charset="0"/>
              </a:rPr>
              <a:t>रोकना-</a:t>
            </a:r>
            <a:r>
              <a:rPr lang="en-US" b="1" i="1" dirty="0" smtClean="0">
                <a:effectLst>
                  <a:outerShdw blurRad="38100" dist="38100" dir="2700000" algn="tl">
                    <a:srgbClr val="000000">
                      <a:alpha val="43137"/>
                    </a:srgbClr>
                  </a:outerShdw>
                </a:effectLst>
                <a:latin typeface="Aparajita" pitchFamily="34" charset="0"/>
                <a:cs typeface="Aparajita" pitchFamily="34" charset="0"/>
              </a:rPr>
              <a:t> O.21R.26-29</a:t>
            </a:r>
            <a:r>
              <a:rPr lang="hi-IN" b="1" i="1" dirty="0" smtClean="0">
                <a:effectLst>
                  <a:outerShdw blurRad="38100" dist="38100" dir="2700000" algn="tl">
                    <a:srgbClr val="000000">
                      <a:alpha val="43137"/>
                    </a:srgbClr>
                  </a:outerShdw>
                </a:effectLst>
                <a:latin typeface="Aparajita" pitchFamily="34" charset="0"/>
                <a:cs typeface="Aparajita" pitchFamily="34" charset="0"/>
              </a:rPr>
              <a:t> </a:t>
            </a:r>
            <a:endParaRPr lang="en-US" b="1" i="1" dirty="0">
              <a:effectLst>
                <a:outerShdw blurRad="38100" dist="38100" dir="2700000" algn="tl">
                  <a:srgbClr val="000000">
                    <a:alpha val="43137"/>
                  </a:srgbClr>
                </a:outerShdw>
              </a:effectLst>
              <a:latin typeface="Aparajita" pitchFamily="34" charset="0"/>
              <a:cs typeface="Aparajita" pitchFamily="34" charset="0"/>
            </a:endParaRPr>
          </a:p>
        </p:txBody>
      </p:sp>
      <p:pic>
        <p:nvPicPr>
          <p:cNvPr id="1026" name="Picture 2" descr="C:\Users\Lenovo\Desktop\cpc.png"/>
          <p:cNvPicPr>
            <a:picLocks noChangeAspect="1" noChangeArrowheads="1"/>
          </p:cNvPicPr>
          <p:nvPr/>
        </p:nvPicPr>
        <p:blipFill>
          <a:blip r:embed="rId2"/>
          <a:srcRect/>
          <a:stretch>
            <a:fillRect/>
          </a:stretch>
        </p:blipFill>
        <p:spPr bwMode="auto">
          <a:xfrm>
            <a:off x="61989" y="1447800"/>
            <a:ext cx="9005811" cy="4624387"/>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style>
          <a:lnRef idx="2">
            <a:schemeClr val="dk1"/>
          </a:lnRef>
          <a:fillRef idx="1">
            <a:schemeClr val="lt1"/>
          </a:fillRef>
          <a:effectRef idx="0">
            <a:schemeClr val="dk1"/>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i-IN" sz="4400" b="1" i="1" u="none" strike="noStrike" kern="1200" cap="none" spc="0" normalizeH="0" baseline="0" noProof="0" smtClean="0">
                <a:ln>
                  <a:noFill/>
                </a:ln>
                <a:solidFill>
                  <a:schemeClr val="dk1"/>
                </a:solidFill>
                <a:effectLst>
                  <a:outerShdw blurRad="38100" dist="38100" dir="2700000" algn="tl">
                    <a:srgbClr val="000000">
                      <a:alpha val="43137"/>
                    </a:srgbClr>
                  </a:outerShdw>
                </a:effectLst>
                <a:uLnTx/>
                <a:uFillTx/>
                <a:latin typeface="+mn-lt"/>
                <a:ea typeface="+mn-ea"/>
                <a:cs typeface="+mn-cs"/>
              </a:rPr>
              <a:t>निष्पादन को रोकना </a:t>
            </a:r>
            <a:endParaRPr kumimoji="0" lang="en-US" sz="4400" b="1" i="1" u="none" strike="noStrike" kern="1200" cap="none" spc="0" normalizeH="0" baseline="0" noProof="0" dirty="0">
              <a:ln>
                <a:noFill/>
              </a:ln>
              <a:solidFill>
                <a:schemeClr val="dk1"/>
              </a:solidFill>
              <a:effectLst>
                <a:outerShdw blurRad="38100" dist="38100" dir="2700000" algn="tl">
                  <a:srgbClr val="000000">
                    <a:alpha val="43137"/>
                  </a:srgbClr>
                </a:outerShdw>
              </a:effectLst>
              <a:uLnTx/>
              <a:uFillTx/>
              <a:latin typeface="+mn-lt"/>
              <a:ea typeface="+mn-ea"/>
              <a:cs typeface="+mn-cs"/>
            </a:endParaRPr>
          </a:p>
        </p:txBody>
      </p:sp>
      <p:pic>
        <p:nvPicPr>
          <p:cNvPr id="2050" name="Picture 2" descr="C:\Users\Lenovo\Desktop\cpc1.png"/>
          <p:cNvPicPr>
            <a:picLocks noChangeAspect="1" noChangeArrowheads="1"/>
          </p:cNvPicPr>
          <p:nvPr/>
        </p:nvPicPr>
        <p:blipFill>
          <a:blip r:embed="rId2"/>
          <a:srcRect/>
          <a:stretch>
            <a:fillRect/>
          </a:stretch>
        </p:blipFill>
        <p:spPr bwMode="auto">
          <a:xfrm>
            <a:off x="70368" y="2409825"/>
            <a:ext cx="8997432" cy="17811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533400"/>
            <a:ext cx="8077200" cy="2533651"/>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i-IN" sz="4400" b="0" i="0" u="none" strike="noStrike" kern="1200" cap="none" spc="0" normalizeH="0" baseline="0" noProof="0" dirty="0" smtClean="0">
                <a:ln>
                  <a:noFill/>
                </a:ln>
                <a:solidFill>
                  <a:srgbClr val="FF0000"/>
                </a:solidFill>
                <a:effectLst/>
                <a:uLnTx/>
                <a:uFillTx/>
                <a:latin typeface="Aparajita" pitchFamily="34" charset="0"/>
                <a:ea typeface="+mj-ea"/>
                <a:cs typeface="Aparajita" pitchFamily="34" charset="0"/>
              </a:rPr>
              <a:t>सिविल प्रक्रिया संहिता के अंतर्गत संगत प्रावधान </a:t>
            </a:r>
            <a:endParaRPr kumimoji="0" lang="en-US" sz="4400" b="0" i="0" u="none" strike="noStrike" kern="1200" cap="none" spc="0" normalizeH="0" baseline="0" noProof="0" dirty="0">
              <a:ln>
                <a:noFill/>
              </a:ln>
              <a:solidFill>
                <a:srgbClr val="FF0000"/>
              </a:solidFill>
              <a:effectLst/>
              <a:uLnTx/>
              <a:uFillTx/>
              <a:latin typeface="Aparajita" pitchFamily="34" charset="0"/>
              <a:ea typeface="+mj-ea"/>
              <a:cs typeface="Aparajita" pitchFamily="34" charset="0"/>
            </a:endParaRPr>
          </a:p>
        </p:txBody>
      </p:sp>
      <p:sp>
        <p:nvSpPr>
          <p:cNvPr id="3" name="Subtitle 2"/>
          <p:cNvSpPr txBox="1">
            <a:spLocks/>
          </p:cNvSpPr>
          <p:nvPr/>
        </p:nvSpPr>
        <p:spPr>
          <a:xfrm>
            <a:off x="1371600" y="3048000"/>
            <a:ext cx="6400800" cy="2057400"/>
          </a:xfrm>
          <a:prstGeom prst="rect">
            <a:avLst/>
          </a:prstGeom>
        </p:spPr>
        <p:txBody>
          <a:bodyPr>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4800" dirty="0" smtClean="0">
                <a:solidFill>
                  <a:srgbClr val="00B050"/>
                </a:solidFill>
              </a:rPr>
              <a:t>धारा</a:t>
            </a:r>
            <a:r>
              <a:rPr kumimoji="0" lang="en-US" sz="4800" b="0" i="0" u="none" strike="noStrike" kern="1200" cap="none" spc="0" normalizeH="0" baseline="0" noProof="0" dirty="0" smtClean="0">
                <a:ln>
                  <a:noFill/>
                </a:ln>
                <a:solidFill>
                  <a:srgbClr val="00B050"/>
                </a:solidFill>
                <a:effectLst/>
                <a:uLnTx/>
                <a:uFillTx/>
                <a:latin typeface="+mn-lt"/>
                <a:ea typeface="+mn-ea"/>
                <a:cs typeface="+mn-cs"/>
              </a:rPr>
              <a:t> 36 to 74  </a:t>
            </a:r>
            <a:r>
              <a:rPr lang="hi-IN" sz="4800" dirty="0" smtClean="0">
                <a:solidFill>
                  <a:srgbClr val="00B050"/>
                </a:solidFill>
              </a:rPr>
              <a:t>और आदेश</a:t>
            </a:r>
            <a:r>
              <a:rPr kumimoji="0" lang="en-US" sz="4800" b="0" i="0" u="none" strike="noStrike" kern="1200" cap="none" spc="0" normalizeH="0" baseline="0" noProof="0" dirty="0" smtClean="0">
                <a:ln>
                  <a:noFill/>
                </a:ln>
                <a:solidFill>
                  <a:srgbClr val="00B050"/>
                </a:solidFill>
                <a:effectLst/>
                <a:uLnTx/>
                <a:uFillTx/>
                <a:latin typeface="+mn-lt"/>
                <a:ea typeface="+mn-ea"/>
                <a:cs typeface="+mn-cs"/>
              </a:rPr>
              <a:t> XXI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4800" b="0"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hi-IN" sz="3200" dirty="0" smtClean="0"/>
              <a:t>आदेश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XXI </a:t>
            </a:r>
            <a:r>
              <a:rPr lang="hi-IN" sz="3200" dirty="0" smtClean="0"/>
              <a:t>के अन्तर्गत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106 </a:t>
            </a:r>
            <a:r>
              <a:rPr kumimoji="0" lang="hi-IN" sz="3200" b="0" i="0" u="none" strike="noStrike" kern="1200" cap="none" spc="0" normalizeH="0" baseline="0" noProof="0" dirty="0" smtClean="0">
                <a:ln>
                  <a:noFill/>
                </a:ln>
                <a:solidFill>
                  <a:schemeClr val="tx1"/>
                </a:solidFill>
                <a:effectLst/>
                <a:uLnTx/>
                <a:uFillTx/>
                <a:latin typeface="+mn-lt"/>
                <a:ea typeface="+mn-ea"/>
                <a:cs typeface="+mn-cs"/>
              </a:rPr>
              <a:t>नियम है और यह संहिता का सबसे विस्तृत उपबन्ध है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31838"/>
            <a:ext cx="8229600" cy="792162"/>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b="1" i="1" dirty="0" smtClean="0">
                <a:solidFill>
                  <a:srgbClr val="FF0000"/>
                </a:solidFill>
                <a:latin typeface="Aparajita" pitchFamily="34" charset="0"/>
                <a:ea typeface="+mj-ea"/>
                <a:cs typeface="Aparajita" pitchFamily="34" charset="0"/>
              </a:rPr>
              <a:t>निष्पादन प्रक्रिया का सारांश </a:t>
            </a:r>
            <a:r>
              <a:rPr kumimoji="0" lang="en-US" sz="4400" b="1" i="1" u="none" strike="noStrike" kern="1200" cap="none" spc="0" normalizeH="0" baseline="0" noProof="0" dirty="0" smtClean="0">
                <a:ln>
                  <a:noFill/>
                </a:ln>
                <a:solidFill>
                  <a:srgbClr val="FF0000"/>
                </a:solidFill>
                <a:effectLst/>
                <a:uLnTx/>
                <a:uFillTx/>
                <a:latin typeface="Aparajita" pitchFamily="34" charset="0"/>
                <a:ea typeface="+mj-ea"/>
                <a:cs typeface="Aparajita" pitchFamily="34" charset="0"/>
              </a:rPr>
              <a:t> </a:t>
            </a:r>
            <a:endParaRPr kumimoji="0" lang="en-US" sz="4400" b="1" i="1" u="none" strike="noStrike" kern="1200" cap="none" spc="0" normalizeH="0" baseline="0" noProof="0" dirty="0">
              <a:ln>
                <a:noFill/>
              </a:ln>
              <a:solidFill>
                <a:srgbClr val="FF0000"/>
              </a:solidFill>
              <a:effectLst/>
              <a:uLnTx/>
              <a:uFillTx/>
              <a:latin typeface="Aparajita" pitchFamily="34" charset="0"/>
              <a:ea typeface="+mj-ea"/>
              <a:cs typeface="Aparajita" pitchFamily="34" charset="0"/>
            </a:endParaRPr>
          </a:p>
        </p:txBody>
      </p:sp>
      <p:sp>
        <p:nvSpPr>
          <p:cNvPr id="3" name="Content Placeholder 2"/>
          <p:cNvSpPr txBox="1">
            <a:spLocks/>
          </p:cNvSpPr>
          <p:nvPr/>
        </p:nvSpPr>
        <p:spPr>
          <a:xfrm>
            <a:off x="457200" y="1752600"/>
            <a:ext cx="8229600" cy="4724400"/>
          </a:xfrm>
          <a:prstGeom prst="rect">
            <a:avLst/>
          </a:prstGeom>
        </p:spPr>
        <p:txBody>
          <a:bodyPr>
            <a:normAutofit/>
          </a:bodyPr>
          <a:lstStyle/>
          <a:p>
            <a:pPr>
              <a:buFont typeface="Wingdings" pitchFamily="2" charset="2"/>
              <a:buChar char="q"/>
            </a:pPr>
            <a:r>
              <a:rPr lang="hi-IN" sz="2400" dirty="0" smtClean="0">
                <a:latin typeface="Utsaah" pitchFamily="34" charset="0"/>
                <a:cs typeface="Utsaah" pitchFamily="34" charset="0"/>
              </a:rPr>
              <a:t>निष्पादक </a:t>
            </a:r>
            <a:r>
              <a:rPr lang="hi-IN" sz="2400" b="1" dirty="0" smtClean="0">
                <a:latin typeface="Utsaah" pitchFamily="34" charset="0"/>
                <a:cs typeface="Utsaah" pitchFamily="34" charset="0"/>
              </a:rPr>
              <a:t>न्यायालय</a:t>
            </a:r>
            <a:r>
              <a:rPr lang="hi-IN" sz="2400" dirty="0" smtClean="0">
                <a:latin typeface="Utsaah" pitchFamily="34" charset="0"/>
                <a:cs typeface="Utsaah" pitchFamily="34" charset="0"/>
              </a:rPr>
              <a:t> का निर्णय करना अर्थात कौन सा न्यायालय निष्पादन कर सकता है </a:t>
            </a:r>
            <a:r>
              <a:rPr lang="hi-IN" sz="2400" b="1" dirty="0" smtClean="0">
                <a:latin typeface="Utsaah" pitchFamily="34" charset="0"/>
                <a:cs typeface="Utsaah" pitchFamily="34" charset="0"/>
              </a:rPr>
              <a:t>(धारा 37-45 तक)</a:t>
            </a:r>
            <a:r>
              <a:rPr lang="hi-IN" sz="2400" dirty="0" smtClean="0">
                <a:latin typeface="Utsaah" pitchFamily="34" charset="0"/>
                <a:cs typeface="Utsaah" pitchFamily="34" charset="0"/>
              </a:rPr>
              <a:t> </a:t>
            </a:r>
          </a:p>
          <a:p>
            <a:pPr>
              <a:buFont typeface="Wingdings" pitchFamily="2" charset="2"/>
              <a:buChar char="q"/>
            </a:pPr>
            <a:r>
              <a:rPr lang="hi-IN" sz="2400" dirty="0" smtClean="0">
                <a:latin typeface="Utsaah" pitchFamily="34" charset="0"/>
                <a:cs typeface="Utsaah" pitchFamily="34" charset="0"/>
              </a:rPr>
              <a:t>निष्पादक न्यायालय के निश्चय के बाद निष्पादन के लिए </a:t>
            </a:r>
            <a:r>
              <a:rPr lang="hi-IN" sz="2400" b="1" dirty="0" smtClean="0">
                <a:latin typeface="Utsaah" pitchFamily="34" charset="0"/>
                <a:cs typeface="Utsaah" pitchFamily="34" charset="0"/>
              </a:rPr>
              <a:t>आवेदन </a:t>
            </a:r>
            <a:r>
              <a:rPr lang="hi-IN" sz="2400" dirty="0" smtClean="0">
                <a:latin typeface="Utsaah" pitchFamily="34" charset="0"/>
                <a:cs typeface="Utsaah" pitchFamily="34" charset="0"/>
              </a:rPr>
              <a:t>से संबन्धित नियमों को जानना आवश्यक है । इससे संबन्धित प्रावधान संहिता के </a:t>
            </a:r>
            <a:r>
              <a:rPr lang="hi-IN" sz="2400" b="1" dirty="0" smtClean="0">
                <a:latin typeface="Utsaah" pitchFamily="34" charset="0"/>
                <a:cs typeface="Utsaah" pitchFamily="34" charset="0"/>
              </a:rPr>
              <a:t>आदेश 21 के नियम 10-25 और 105-106</a:t>
            </a:r>
            <a:r>
              <a:rPr lang="hi-IN" sz="2400" dirty="0" smtClean="0">
                <a:latin typeface="Utsaah" pitchFamily="34" charset="0"/>
                <a:cs typeface="Utsaah" pitchFamily="34" charset="0"/>
              </a:rPr>
              <a:t>  मे दिये गए है । </a:t>
            </a:r>
          </a:p>
          <a:p>
            <a:pPr>
              <a:buFont typeface="Wingdings" pitchFamily="2" charset="2"/>
              <a:buChar char="q"/>
            </a:pPr>
            <a:r>
              <a:rPr lang="hi-IN" sz="2400" dirty="0" smtClean="0">
                <a:latin typeface="Utsaah" pitchFamily="34" charset="0"/>
                <a:cs typeface="Utsaah" pitchFamily="34" charset="0"/>
              </a:rPr>
              <a:t>आवेदन को स्वीकार करने के पश्चात निष्पादन की प्रक्रिया प्रारम्भ होती है । इस खंड को हम विभिन्न भागों मे विभाजित कर सकते है जैसे –</a:t>
            </a:r>
            <a:endParaRPr lang="en-US" sz="2400" dirty="0" smtClean="0">
              <a:latin typeface="Utsaah" pitchFamily="34" charset="0"/>
              <a:cs typeface="Utsaah" pitchFamily="34" charset="0"/>
            </a:endParaRPr>
          </a:p>
          <a:p>
            <a:pPr lvl="2">
              <a:buFont typeface="Wingdings" pitchFamily="2" charset="2"/>
              <a:buChar char="v"/>
            </a:pPr>
            <a:r>
              <a:rPr lang="hi-IN" sz="2400" dirty="0" smtClean="0">
                <a:latin typeface="Utsaah" pitchFamily="34" charset="0"/>
                <a:cs typeface="Utsaah" pitchFamily="34" charset="0"/>
              </a:rPr>
              <a:t>निष्पादक न्यायालय द्वारा निष्पादन के दौरान आने वाले विभिन्न प्रश्नो  का निर्णय करना </a:t>
            </a:r>
            <a:endParaRPr lang="en-US" sz="2400" dirty="0" smtClean="0">
              <a:latin typeface="Utsaah" pitchFamily="34" charset="0"/>
              <a:cs typeface="Utsaah" pitchFamily="34" charset="0"/>
            </a:endParaRPr>
          </a:p>
          <a:p>
            <a:pPr lvl="2">
              <a:buFont typeface="Wingdings" pitchFamily="2" charset="2"/>
              <a:buChar char="v"/>
            </a:pPr>
            <a:r>
              <a:rPr lang="hi-IN" sz="2400" dirty="0" smtClean="0">
                <a:latin typeface="Utsaah" pitchFamily="34" charset="0"/>
                <a:cs typeface="Utsaah" pitchFamily="34" charset="0"/>
              </a:rPr>
              <a:t>किसी दावे का न्यायनिर्णयन करना </a:t>
            </a:r>
            <a:endParaRPr lang="en-US" sz="2400" dirty="0" smtClean="0">
              <a:latin typeface="Utsaah" pitchFamily="34" charset="0"/>
              <a:cs typeface="Utsaah" pitchFamily="34" charset="0"/>
            </a:endParaRPr>
          </a:p>
          <a:p>
            <a:pPr lvl="2">
              <a:buFont typeface="Wingdings" pitchFamily="2" charset="2"/>
              <a:buChar char="v"/>
            </a:pPr>
            <a:r>
              <a:rPr lang="hi-IN" sz="2400" dirty="0" smtClean="0">
                <a:latin typeface="Utsaah" pitchFamily="34" charset="0"/>
                <a:cs typeface="Utsaah" pitchFamily="34" charset="0"/>
              </a:rPr>
              <a:t>विभिन्न प्रकार के निष्पादन के तरीकों जैसे गिरफ्तारी</a:t>
            </a:r>
            <a:r>
              <a:rPr lang="en-US" sz="2400" dirty="0" smtClean="0">
                <a:latin typeface="Utsaah" pitchFamily="34" charset="0"/>
                <a:cs typeface="Utsaah" pitchFamily="34" charset="0"/>
              </a:rPr>
              <a:t>,</a:t>
            </a:r>
            <a:r>
              <a:rPr lang="hi-IN" sz="2400" dirty="0" smtClean="0">
                <a:latin typeface="Utsaah" pitchFamily="34" charset="0"/>
                <a:cs typeface="Utsaah" pitchFamily="34" charset="0"/>
              </a:rPr>
              <a:t> कुर्की</a:t>
            </a:r>
            <a:r>
              <a:rPr lang="en-US" sz="2400" dirty="0" smtClean="0">
                <a:latin typeface="Utsaah" pitchFamily="34" charset="0"/>
                <a:cs typeface="Utsaah" pitchFamily="34" charset="0"/>
              </a:rPr>
              <a:t>,</a:t>
            </a:r>
            <a:r>
              <a:rPr lang="hi-IN" sz="2400" dirty="0" smtClean="0">
                <a:latin typeface="Utsaah" pitchFamily="34" charset="0"/>
                <a:cs typeface="Utsaah" pitchFamily="34" charset="0"/>
              </a:rPr>
              <a:t> विक्रय या परिदान</a:t>
            </a:r>
            <a:r>
              <a:rPr lang="en-US" sz="2400" dirty="0" smtClean="0">
                <a:latin typeface="Utsaah" pitchFamily="34" charset="0"/>
                <a:cs typeface="Utsaah" pitchFamily="34" charset="0"/>
              </a:rPr>
              <a:t>,</a:t>
            </a:r>
            <a:r>
              <a:rPr lang="hi-IN" sz="2400" dirty="0" smtClean="0">
                <a:latin typeface="Utsaah" pitchFamily="34" charset="0"/>
                <a:cs typeface="Utsaah" pitchFamily="34" charset="0"/>
              </a:rPr>
              <a:t> का प्रयोग कर निष्पादन करना </a:t>
            </a:r>
            <a:endParaRPr lang="en-US" sz="2400" dirty="0" smtClean="0">
              <a:latin typeface="Utsaah" pitchFamily="34" charset="0"/>
              <a:cs typeface="Utsaah" pitchFamily="34" charset="0"/>
            </a:endParaRPr>
          </a:p>
          <a:p>
            <a:pPr lvl="2">
              <a:buFont typeface="Wingdings" pitchFamily="2" charset="2"/>
              <a:buChar char="v"/>
            </a:pPr>
            <a:r>
              <a:rPr lang="hi-IN" sz="2400" dirty="0" smtClean="0">
                <a:latin typeface="Utsaah" pitchFamily="34" charset="0"/>
                <a:cs typeface="Utsaah" pitchFamily="34" charset="0"/>
              </a:rPr>
              <a:t>निष्पादन को रोकना </a:t>
            </a:r>
            <a:endParaRPr kumimoji="0" lang="en-US" sz="2800" b="0" i="0" u="none" strike="noStrike" kern="1200" cap="none" spc="0" normalizeH="0" baseline="0" noProof="0" dirty="0" smtClean="0">
              <a:ln>
                <a:noFill/>
              </a:ln>
              <a:solidFill>
                <a:schemeClr val="tx1"/>
              </a:solidFill>
              <a:effectLst/>
              <a:uLnTx/>
              <a:uFillTx/>
              <a:latin typeface="Utsaah" pitchFamily="34" charset="0"/>
              <a:cs typeface="Utsaah"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32556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i-IN" sz="4400" b="1" i="1" u="none" strike="noStrike" kern="1200" cap="none" spc="0" normalizeH="0" baseline="0" noProof="0" dirty="0" smtClean="0">
                <a:ln>
                  <a:noFill/>
                </a:ln>
                <a:solidFill>
                  <a:srgbClr val="FF0000"/>
                </a:solidFill>
                <a:effectLst/>
                <a:uLnTx/>
                <a:uFillTx/>
                <a:latin typeface="Aparajita" pitchFamily="34" charset="0"/>
                <a:ea typeface="Arial Unicode MS" pitchFamily="34" charset="-128"/>
                <a:cs typeface="Aparajita" pitchFamily="34" charset="0"/>
              </a:rPr>
              <a:t>वह न्यायालय जिसके द्वारा डिक्री निष्पादित की जा सकेगी-</a:t>
            </a:r>
            <a:r>
              <a:rPr kumimoji="0" lang="hi-IN" sz="4400" b="1" i="1" u="none" strike="noStrike" kern="1200" cap="none" spc="0" normalizeH="0" noProof="0" dirty="0" smtClean="0">
                <a:ln>
                  <a:noFill/>
                </a:ln>
                <a:solidFill>
                  <a:srgbClr val="FF0000"/>
                </a:solidFill>
                <a:effectLst/>
                <a:uLnTx/>
                <a:uFillTx/>
                <a:latin typeface="Aparajita" pitchFamily="34" charset="0"/>
                <a:ea typeface="Arial Unicode MS" pitchFamily="34" charset="-128"/>
                <a:cs typeface="Aparajita" pitchFamily="34" charset="0"/>
              </a:rPr>
              <a:t> धारा 38 </a:t>
            </a:r>
            <a:endParaRPr kumimoji="0" lang="en-US" sz="4400" b="1" i="1" u="none" strike="noStrike" kern="1200" cap="none" spc="0" normalizeH="0" baseline="0" noProof="0" dirty="0">
              <a:ln>
                <a:noFill/>
              </a:ln>
              <a:solidFill>
                <a:srgbClr val="FF0000"/>
              </a:solidFill>
              <a:effectLst/>
              <a:uLnTx/>
              <a:uFillTx/>
              <a:latin typeface="Aparajita" pitchFamily="34" charset="0"/>
              <a:ea typeface="Arial Unicode MS" pitchFamily="34" charset="-128"/>
              <a:cs typeface="Aparajita" pitchFamily="34" charset="0"/>
            </a:endParaRPr>
          </a:p>
        </p:txBody>
      </p:sp>
      <p:sp>
        <p:nvSpPr>
          <p:cNvPr id="3" name="Down Arrow 2"/>
          <p:cNvSpPr/>
          <p:nvPr/>
        </p:nvSpPr>
        <p:spPr>
          <a:xfrm>
            <a:off x="2362200" y="1676400"/>
            <a:ext cx="76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6553200" y="1600200"/>
            <a:ext cx="762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2590800"/>
            <a:ext cx="32766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smtClean="0">
                <a:solidFill>
                  <a:srgbClr val="00B050"/>
                </a:solidFill>
                <a:latin typeface="Utsaah" pitchFamily="34" charset="0"/>
                <a:cs typeface="Utsaah" pitchFamily="34" charset="0"/>
              </a:rPr>
              <a:t> </a:t>
            </a:r>
            <a:r>
              <a:rPr lang="hi-IN" sz="3600" dirty="0" smtClean="0">
                <a:solidFill>
                  <a:srgbClr val="00B050"/>
                </a:solidFill>
                <a:latin typeface="Utsaah" pitchFamily="34" charset="0"/>
                <a:cs typeface="Utsaah" pitchFamily="34" charset="0"/>
              </a:rPr>
              <a:t>न्यायालय जिसने इसे पास किया है-</a:t>
            </a:r>
          </a:p>
          <a:p>
            <a:pPr algn="ctr"/>
            <a:r>
              <a:rPr lang="hi-IN" sz="3600" dirty="0" smtClean="0">
                <a:solidFill>
                  <a:srgbClr val="00B050"/>
                </a:solidFill>
                <a:latin typeface="Utsaah" pitchFamily="34" charset="0"/>
                <a:cs typeface="Utsaah" pitchFamily="34" charset="0"/>
              </a:rPr>
              <a:t> धारा-</a:t>
            </a:r>
            <a:r>
              <a:rPr lang="en-US" sz="5400" dirty="0" smtClean="0">
                <a:solidFill>
                  <a:srgbClr val="00B050"/>
                </a:solidFill>
                <a:latin typeface="Utsaah" pitchFamily="34" charset="0"/>
                <a:cs typeface="Utsaah" pitchFamily="34" charset="0"/>
              </a:rPr>
              <a:t>37</a:t>
            </a:r>
            <a:endParaRPr lang="en-US" sz="5400" dirty="0">
              <a:solidFill>
                <a:srgbClr val="00B050"/>
              </a:solidFill>
              <a:latin typeface="Utsaah" pitchFamily="34" charset="0"/>
              <a:cs typeface="Utsaah" pitchFamily="34" charset="0"/>
            </a:endParaRPr>
          </a:p>
        </p:txBody>
      </p:sp>
      <p:sp>
        <p:nvSpPr>
          <p:cNvPr id="6" name="Rectangle 5"/>
          <p:cNvSpPr/>
          <p:nvPr/>
        </p:nvSpPr>
        <p:spPr>
          <a:xfrm>
            <a:off x="5257800" y="2590800"/>
            <a:ext cx="3352800" cy="2438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hi-IN" sz="3600" dirty="0" smtClean="0">
                <a:solidFill>
                  <a:srgbClr val="00B050"/>
                </a:solidFill>
                <a:latin typeface="Utsaah" pitchFamily="34" charset="0"/>
                <a:cs typeface="Utsaah" pitchFamily="34" charset="0"/>
              </a:rPr>
              <a:t>न्यायालय जिसे यह निष्पादन के लिए भेजी गई है </a:t>
            </a:r>
            <a:endParaRPr lang="en-US" sz="3600" dirty="0">
              <a:solidFill>
                <a:srgbClr val="00B050"/>
              </a:solidFill>
              <a:latin typeface="Utsaah" pitchFamily="34" charset="0"/>
              <a:cs typeface="Utsaah"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04800"/>
            <a:ext cx="8229600" cy="1143000"/>
          </a:xfrm>
          <a:prstGeom prst="rect">
            <a:avLst/>
          </a:prstGeom>
        </p:spPr>
        <p:txBody>
          <a:bodyPr>
            <a:normAutofit fontScale="70000" lnSpcReduction="20000"/>
          </a:bodyPr>
          <a:lstStyle/>
          <a:p>
            <a:pPr algn="ctr"/>
            <a:r>
              <a:rPr lang="hi-IN" sz="4400" dirty="0" smtClean="0">
                <a:solidFill>
                  <a:srgbClr val="00B050"/>
                </a:solidFill>
                <a:latin typeface="Aparajita" pitchFamily="34" charset="0"/>
                <a:cs typeface="Aparajita" pitchFamily="34" charset="0"/>
              </a:rPr>
              <a:t>न्यायालय जिसने इसे पास किया है-</a:t>
            </a:r>
          </a:p>
          <a:p>
            <a:pPr algn="ctr"/>
            <a:r>
              <a:rPr lang="hi-IN" sz="4400" dirty="0" smtClean="0">
                <a:solidFill>
                  <a:srgbClr val="00B050"/>
                </a:solidFill>
                <a:latin typeface="Aparajita" pitchFamily="34" charset="0"/>
                <a:cs typeface="Aparajita" pitchFamily="34" charset="0"/>
              </a:rPr>
              <a:t> धारा-</a:t>
            </a:r>
            <a:r>
              <a:rPr lang="en-US" sz="6600" dirty="0" smtClean="0">
                <a:solidFill>
                  <a:srgbClr val="00B050"/>
                </a:solidFill>
                <a:latin typeface="Aparajita" pitchFamily="34" charset="0"/>
                <a:cs typeface="Aparajita" pitchFamily="34" charset="0"/>
              </a:rPr>
              <a:t>37</a:t>
            </a:r>
            <a:endParaRPr lang="en-US" sz="6600" dirty="0">
              <a:solidFill>
                <a:srgbClr val="00B050"/>
              </a:solidFill>
              <a:latin typeface="Aparajita" pitchFamily="34" charset="0"/>
              <a:cs typeface="Aparajita"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ea typeface="Arial Unicode MS" pitchFamily="34" charset="-128"/>
                <a:cs typeface="Utsaah" pitchFamily="34" charset="0"/>
              </a:rPr>
              <a:t>प्रथम बार का न्यायालय जिसने वास्तव मे डिक्री पास की है </a:t>
            </a:r>
            <a:endPar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endParaRPr>
          </a:p>
          <a:p>
            <a:pPr marL="342900" lvl="0" indent="-342900">
              <a:spcBef>
                <a:spcPct val="20000"/>
              </a:spcBef>
              <a:buFont typeface="Arial" pitchFamily="34" charset="0"/>
              <a:buChar char="•"/>
              <a:defRPr/>
            </a:pPr>
            <a:r>
              <a:rPr lang="hi-IN" sz="3200" b="1" i="1" dirty="0" smtClean="0">
                <a:latin typeface="Utsaah" pitchFamily="34" charset="0"/>
                <a:ea typeface="Arial Unicode MS" pitchFamily="34" charset="-128"/>
                <a:cs typeface="Utsaah" pitchFamily="34" charset="0"/>
              </a:rPr>
              <a:t>प्रथम बार का न्यायालय यदि डिक्री अपील मे पास की गई है </a:t>
            </a:r>
            <a:endPar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endParaRPr>
          </a:p>
          <a:p>
            <a:pPr marL="342900" lvl="0" indent="-342900">
              <a:spcBef>
                <a:spcPct val="20000"/>
              </a:spcBef>
              <a:buFont typeface="Arial" pitchFamily="34" charset="0"/>
              <a:buChar char="•"/>
              <a:defRPr/>
            </a:pPr>
            <a:r>
              <a:rPr lang="hi-IN" sz="3200" b="1" i="1" dirty="0" smtClean="0">
                <a:latin typeface="Utsaah" pitchFamily="34" charset="0"/>
                <a:ea typeface="Arial Unicode MS" pitchFamily="34" charset="-128"/>
                <a:cs typeface="Utsaah" pitchFamily="34" charset="0"/>
              </a:rPr>
              <a:t>यदि प्रथम बार का न्यायालय</a:t>
            </a: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lang="hi-IN" sz="3200" b="1" i="1" dirty="0" smtClean="0">
                <a:latin typeface="Utsaah" pitchFamily="34" charset="0"/>
                <a:ea typeface="Arial Unicode MS" pitchFamily="34" charset="-128"/>
                <a:cs typeface="Utsaah" pitchFamily="34" charset="0"/>
              </a:rPr>
              <a:t>विद्यमान नहीं रह गया, या  </a:t>
            </a: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lang="hi-IN" sz="3200" b="1" i="1" dirty="0" smtClean="0">
                <a:latin typeface="Utsaah" pitchFamily="34" charset="0"/>
                <a:ea typeface="Arial Unicode MS" pitchFamily="34" charset="-128"/>
                <a:cs typeface="Utsaah" pitchFamily="34" charset="0"/>
              </a:rPr>
              <a:t>उसे निष्पादित करने की अधिकारिता नहीं रह गई </a:t>
            </a:r>
            <a:endPar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a:t>
            </a:r>
            <a:r>
              <a:rPr lang="hi-IN" sz="3200" b="1" i="1" dirty="0" smtClean="0">
                <a:latin typeface="Utsaah" pitchFamily="34" charset="0"/>
                <a:ea typeface="Arial Unicode MS" pitchFamily="34" charset="-128"/>
                <a:cs typeface="Utsaah" pitchFamily="34" charset="0"/>
              </a:rPr>
              <a:t>तब ऐसा न्यायालय जिसे डिक्री के निष्पादन के लिए आवेदन  करते समय ऐसे वाद के विचरण की अधिकारिता हो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hi-IN"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वाद दायर करने के पश्चात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hi-IN" sz="3200" b="1" i="1" dirty="0" smtClean="0">
                <a:latin typeface="Utsaah" pitchFamily="34" charset="0"/>
                <a:ea typeface="Arial Unicode MS" pitchFamily="34" charset="-128"/>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किसी क्षेत्र को दूसरे न्यायालय के क्षेत्राधिकार मे अंतरित करने मात्र से ऐसे</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hi-IN" sz="3200" b="1" i="1" dirty="0" smtClean="0">
                <a:latin typeface="Utsaah" pitchFamily="34" charset="0"/>
                <a:ea typeface="Arial Unicode MS" pitchFamily="34" charset="-128"/>
                <a:cs typeface="Utsaah" pitchFamily="34" charset="0"/>
              </a:rPr>
              <a:t>                   </a:t>
            </a:r>
            <a:r>
              <a:rPr kumimoji="0" lang="hi-IN"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न्यायालय की अधिकारिता समाप्त नहीं होती ।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hi-IN" sz="3200" b="1" i="1" dirty="0" smtClean="0">
                <a:latin typeface="Utsaah" pitchFamily="34" charset="0"/>
                <a:ea typeface="Arial Unicode MS" pitchFamily="34" charset="-128"/>
                <a:cs typeface="Utsaah" pitchFamily="34" charset="0"/>
              </a:rPr>
              <a:t>					किन्तु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hi-IN" sz="3200" b="1" i="1" u="none" strike="noStrike" kern="1200" cap="none" spc="0" normalizeH="0" baseline="0" noProof="0" dirty="0" smtClean="0">
                <a:ln>
                  <a:noFill/>
                </a:ln>
                <a:solidFill>
                  <a:schemeClr val="tx1"/>
                </a:solidFill>
                <a:effectLst/>
                <a:uLnTx/>
                <a:uFillTx/>
                <a:latin typeface="Utsaah" pitchFamily="34" charset="0"/>
                <a:ea typeface="Arial Unicode MS" pitchFamily="34" charset="-128"/>
                <a:cs typeface="Utsaah" pitchFamily="34" charset="0"/>
              </a:rPr>
              <a:t>	ऐसे न्यायालय को उस समय निष्पादन की अधिकारिता होगी यदि निष्पादन के आवेदन के समय उसे उक्त वाद के विचरण की अधिकारिता होती ।</a:t>
            </a:r>
            <a:endParaRPr kumimoji="0" lang="en-US" sz="3200" b="0" i="1" u="none" strike="noStrike" kern="1200" cap="none" spc="0" normalizeH="0" baseline="0" noProof="0" dirty="0">
              <a:ln>
                <a:noFill/>
              </a:ln>
              <a:solidFill>
                <a:schemeClr val="tx1"/>
              </a:solidFill>
              <a:effectLst/>
              <a:uLnTx/>
              <a:uFillTx/>
              <a:latin typeface="Utsaah" pitchFamily="34" charset="0"/>
              <a:ea typeface="Arial Unicode MS" pitchFamily="34" charset="-128"/>
              <a:cs typeface="Utsaah"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0000" lnSpcReduction="20000"/>
          </a:bodyPr>
          <a:lstStyle/>
          <a:p>
            <a:pPr algn="ctr"/>
            <a:r>
              <a:rPr lang="hi-IN" sz="4400" i="1" dirty="0" smtClean="0">
                <a:solidFill>
                  <a:srgbClr val="00B050"/>
                </a:solidFill>
                <a:latin typeface="Aparajita" pitchFamily="34" charset="0"/>
                <a:cs typeface="Aparajita" pitchFamily="34" charset="0"/>
              </a:rPr>
              <a:t>न्यायालय जिसे कोई डिक्री निष्पादन के लिए भेजी गई है </a:t>
            </a:r>
            <a:endParaRPr lang="en-US" sz="4400" i="1" dirty="0">
              <a:solidFill>
                <a:srgbClr val="00B050"/>
              </a:solidFill>
              <a:latin typeface="Aparajita" pitchFamily="34" charset="0"/>
              <a:cs typeface="Aparajita" pitchFamily="34" charset="0"/>
            </a:endParaRPr>
          </a:p>
        </p:txBody>
      </p:sp>
      <p:sp>
        <p:nvSpPr>
          <p:cNvPr id="3"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hi-IN" sz="3200" b="1" i="1" dirty="0" smtClean="0">
                <a:latin typeface="Utsaah" pitchFamily="34" charset="0"/>
                <a:cs typeface="Utsaah" pitchFamily="34" charset="0"/>
              </a:rPr>
              <a:t>इस सम्बंध मे महत्वपूर्ण प्रावधान निम्नवत है</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S.39- </a:t>
            </a:r>
            <a:r>
              <a:rPr lang="hi-IN" sz="3200" b="1" i="1" dirty="0" smtClean="0">
                <a:latin typeface="Utsaah" pitchFamily="34" charset="0"/>
                <a:cs typeface="Utsaah" pitchFamily="34" charset="0"/>
              </a:rPr>
              <a:t>किन परिस्थितियों मे निष्पादन के लिए डिक्री का अंतरण हो सकता है।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S.40-</a:t>
            </a:r>
            <a:r>
              <a:rPr kumimoji="0" lang="hi-IN"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किसी अन्य राज्य के न्यायालय को निष्पादन हेतु अंतरण।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S.41-</a:t>
            </a:r>
            <a:r>
              <a:rPr kumimoji="0" lang="hi-IN"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उपरोक्त न्यायालय द्वारा निष्पादन कार्यवाहियों के परिणाम को प्रमाणित किया जाना ।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S.42- </a:t>
            </a:r>
            <a:r>
              <a:rPr lang="hi-IN" sz="3200" b="1" i="1" dirty="0" smtClean="0">
                <a:latin typeface="Utsaah" pitchFamily="34" charset="0"/>
                <a:cs typeface="Utsaah" pitchFamily="34" charset="0"/>
              </a:rPr>
              <a:t>अन्तरित डिक्री के निष्पादन मे न्यायालय की शक्तियाँ।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cs typeface="Utsaah" pitchFamily="34" charset="0"/>
              </a:rPr>
              <a:t>विदेशी डिक्रियों का निष्पादन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S.43-44A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cs typeface="Utsaah" pitchFamily="34" charset="0"/>
              </a:rPr>
              <a:t>अन्य प्रावधान </a:t>
            </a:r>
            <a:r>
              <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rPr>
              <a:t>- O.21 R.3-9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dirty="0" smtClean="0">
                <a:solidFill>
                  <a:srgbClr val="FF0000"/>
                </a:solidFill>
                <a:latin typeface="Aparajita" pitchFamily="34" charset="0"/>
                <a:ea typeface="+mj-ea"/>
                <a:cs typeface="Aparajita" pitchFamily="34" charset="0"/>
              </a:rPr>
              <a:t>निष्पादन हेतु आवेदन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4400" b="0" i="0" u="none" strike="noStrike" kern="1200" cap="none" spc="0" normalizeH="0" baseline="0" noProof="0" dirty="0" smtClean="0">
                <a:ln>
                  <a:noFill/>
                </a:ln>
                <a:solidFill>
                  <a:srgbClr val="00B050"/>
                </a:solidFill>
                <a:effectLst/>
                <a:uLnTx/>
                <a:uFillTx/>
                <a:latin typeface="+mj-lt"/>
                <a:ea typeface="+mj-ea"/>
                <a:cs typeface="+mj-cs"/>
              </a:rPr>
              <a:t>O.21 R.10-25</a:t>
            </a:r>
            <a:endParaRPr kumimoji="0" lang="en-US" sz="4400" b="0" i="0" u="none" strike="noStrike" kern="1200" cap="none" spc="0" normalizeH="0" baseline="0" noProof="0" dirty="0">
              <a:ln>
                <a:noFill/>
              </a:ln>
              <a:solidFill>
                <a:srgbClr val="00B050"/>
              </a:solidFill>
              <a:effectLst/>
              <a:uLnTx/>
              <a:uFillTx/>
              <a:latin typeface="+mj-lt"/>
              <a:ea typeface="+mj-ea"/>
              <a:cs typeface="+mj-cs"/>
            </a:endParaRPr>
          </a:p>
        </p:txBody>
      </p:sp>
      <p:sp>
        <p:nvSpPr>
          <p:cNvPr id="3" name="Text Placeholder 2"/>
          <p:cNvSpPr txBox="1">
            <a:spLocks/>
          </p:cNvSpPr>
          <p:nvPr/>
        </p:nvSpPr>
        <p:spPr>
          <a:xfrm>
            <a:off x="457200" y="1535113"/>
            <a:ext cx="4040188" cy="63976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3200" dirty="0" smtClean="0"/>
              <a:t> </a:t>
            </a:r>
            <a:r>
              <a:rPr lang="hi-IN" sz="3200" dirty="0" smtClean="0">
                <a:solidFill>
                  <a:schemeClr val="tx2"/>
                </a:solidFill>
                <a:latin typeface="Aparajita" pitchFamily="34" charset="0"/>
                <a:cs typeface="Aparajita" pitchFamily="34" charset="0"/>
              </a:rPr>
              <a:t>आवेदन </a:t>
            </a:r>
            <a:r>
              <a:rPr lang="hi-IN" sz="3200" dirty="0" smtClean="0">
                <a:solidFill>
                  <a:schemeClr val="tx2"/>
                </a:solidFill>
                <a:latin typeface="Aparajita" pitchFamily="34" charset="0"/>
                <a:cs typeface="Aparajita" pitchFamily="34" charset="0"/>
              </a:rPr>
              <a:t>कौन कर </a:t>
            </a:r>
            <a:r>
              <a:rPr lang="hi-IN" sz="3200" dirty="0" smtClean="0">
                <a:solidFill>
                  <a:schemeClr val="tx2"/>
                </a:solidFill>
                <a:latin typeface="Aparajita" pitchFamily="34" charset="0"/>
                <a:cs typeface="Aparajita" pitchFamily="34" charset="0"/>
              </a:rPr>
              <a:t>सकता </a:t>
            </a:r>
            <a:r>
              <a:rPr lang="hi-IN" sz="3200" dirty="0" smtClean="0">
                <a:solidFill>
                  <a:schemeClr val="tx2"/>
                </a:solidFill>
                <a:latin typeface="Aparajita" pitchFamily="34" charset="0"/>
                <a:cs typeface="Aparajita" pitchFamily="34" charset="0"/>
              </a:rPr>
              <a:t>है </a:t>
            </a:r>
            <a:endParaRPr kumimoji="0" lang="en-US" sz="3200" b="0" i="0" u="none" strike="noStrike" kern="1200" cap="none" spc="0" normalizeH="0" baseline="0" noProof="0" dirty="0">
              <a:ln>
                <a:noFill/>
              </a:ln>
              <a:solidFill>
                <a:schemeClr val="tx2"/>
              </a:solidFill>
              <a:effectLst/>
              <a:uLnTx/>
              <a:uFillTx/>
              <a:latin typeface="Aparajita" pitchFamily="34" charset="0"/>
              <a:cs typeface="Aparajita" pitchFamily="34" charset="0"/>
            </a:endParaRPr>
          </a:p>
        </p:txBody>
      </p:sp>
      <p:sp>
        <p:nvSpPr>
          <p:cNvPr id="4" name="Content Placeholder 3"/>
          <p:cNvSpPr txBox="1">
            <a:spLocks/>
          </p:cNvSpPr>
          <p:nvPr/>
        </p:nvSpPr>
        <p:spPr>
          <a:xfrm>
            <a:off x="457200" y="2286000"/>
            <a:ext cx="4040188" cy="39512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2400" b="1" i="1" dirty="0" smtClean="0">
                <a:latin typeface="Utsaah" pitchFamily="34" charset="0"/>
                <a:cs typeface="Utsaah" pitchFamily="34" charset="0"/>
              </a:rPr>
              <a:t>डिक्रीधारी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2400" b="1" i="1" dirty="0" smtClean="0">
                <a:latin typeface="Utsaah" pitchFamily="34" charset="0"/>
                <a:cs typeface="Utsaah" pitchFamily="34" charset="0"/>
              </a:rPr>
              <a:t>डिक्रीधारी की मृत्यु पर उसके विधिक प्रतिनिधि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2400" b="1" i="1" dirty="0" smtClean="0">
                <a:latin typeface="Utsaah" pitchFamily="34" charset="0"/>
                <a:cs typeface="Utsaah" pitchFamily="34" charset="0"/>
              </a:rPr>
              <a:t>प्रतिनिधि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2400" b="1" i="1" dirty="0" smtClean="0">
                <a:latin typeface="Utsaah" pitchFamily="34" charset="0"/>
                <a:cs typeface="Utsaah" pitchFamily="34" charset="0"/>
              </a:rPr>
              <a:t>डिक्रीधारी के अंतर्गत दावा रखने वाला व्यक्ति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2400" b="1" i="1" dirty="0" smtClean="0">
                <a:latin typeface="Utsaah" pitchFamily="34" charset="0"/>
                <a:cs typeface="Utsaah" pitchFamily="34" charset="0"/>
              </a:rPr>
              <a:t>डिक्री का अंतरिती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2400" b="1" i="1" dirty="0" smtClean="0">
                <a:latin typeface="Utsaah" pitchFamily="34" charset="0"/>
                <a:cs typeface="Utsaah" pitchFamily="34" charset="0"/>
              </a:rPr>
              <a:t>एक या अधिक डिक्रिधारी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p:txBody>
      </p:sp>
      <p:sp>
        <p:nvSpPr>
          <p:cNvPr id="5" name="Text Placeholder 4"/>
          <p:cNvSpPr txBox="1">
            <a:spLocks/>
          </p:cNvSpPr>
          <p:nvPr/>
        </p:nvSpPr>
        <p:spPr>
          <a:xfrm>
            <a:off x="4645025" y="1535113"/>
            <a:ext cx="4041775" cy="639762"/>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hi-IN" sz="3200" dirty="0" smtClean="0">
                <a:solidFill>
                  <a:schemeClr val="tx2"/>
                </a:solidFill>
                <a:latin typeface="Aparajita" pitchFamily="34" charset="0"/>
                <a:cs typeface="Aparajita" pitchFamily="34" charset="0"/>
              </a:rPr>
              <a:t>किसके विरुद्ध </a:t>
            </a:r>
            <a:endParaRPr kumimoji="0" lang="en-US" sz="3200" b="0" i="0" u="none" strike="noStrike" kern="1200" cap="none" spc="0" normalizeH="0" baseline="0" noProof="0" dirty="0">
              <a:ln>
                <a:noFill/>
              </a:ln>
              <a:solidFill>
                <a:schemeClr val="tx2"/>
              </a:solidFill>
              <a:effectLst/>
              <a:uLnTx/>
              <a:uFillTx/>
              <a:latin typeface="Aparajita" pitchFamily="34" charset="0"/>
              <a:cs typeface="Aparajita" pitchFamily="34" charset="0"/>
            </a:endParaRPr>
          </a:p>
        </p:txBody>
      </p:sp>
      <p:sp>
        <p:nvSpPr>
          <p:cNvPr id="6" name="Content Placeholder 5"/>
          <p:cNvSpPr txBox="1">
            <a:spLocks/>
          </p:cNvSpPr>
          <p:nvPr/>
        </p:nvSpPr>
        <p:spPr>
          <a:xfrm>
            <a:off x="4645025" y="2174875"/>
            <a:ext cx="4041775" cy="3951288"/>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2400" b="1" i="1" dirty="0" smtClean="0">
                <a:latin typeface="Utsaah" pitchFamily="34" charset="0"/>
                <a:cs typeface="Utsaah" pitchFamily="34" charset="0"/>
              </a:rPr>
              <a:t>निर्णीत-ऋणी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2400" b="1" i="1" dirty="0" smtClean="0">
                <a:latin typeface="Utsaah" pitchFamily="34" charset="0"/>
                <a:cs typeface="Utsaah" pitchFamily="34" charset="0"/>
              </a:rPr>
              <a:t>निर्णीत-ऋणी की मृत्यु पर उसके विधिक प्रतिनिधि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2400" b="1" i="1" dirty="0" smtClean="0">
                <a:latin typeface="Utsaah" pitchFamily="34" charset="0"/>
                <a:cs typeface="Utsaah" pitchFamily="34" charset="0"/>
              </a:rPr>
              <a:t>प्रतिनिधि </a:t>
            </a:r>
          </a:p>
          <a:p>
            <a:pPr marL="342900" lvl="0" indent="-342900">
              <a:spcBef>
                <a:spcPct val="20000"/>
              </a:spcBef>
              <a:buFont typeface="Arial" pitchFamily="34" charset="0"/>
              <a:buChar char="•"/>
              <a:defRPr/>
            </a:pPr>
            <a:r>
              <a:rPr lang="hi-IN" sz="2400" b="1" i="1" dirty="0" smtClean="0">
                <a:latin typeface="Utsaah" pitchFamily="34" charset="0"/>
                <a:cs typeface="Utsaah" pitchFamily="34" charset="0"/>
              </a:rPr>
              <a:t>निर्णीत-ऋणी के अंतर्गत दावा करने वाले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lvl="0" indent="-342900">
              <a:spcBef>
                <a:spcPct val="20000"/>
              </a:spcBef>
              <a:buFont typeface="Arial" pitchFamily="34" charset="0"/>
              <a:buChar char="•"/>
              <a:defRPr/>
            </a:pPr>
            <a:r>
              <a:rPr lang="hi-IN" sz="2400" b="1" i="1" dirty="0" smtClean="0">
                <a:latin typeface="Utsaah" pitchFamily="34" charset="0"/>
                <a:cs typeface="Utsaah" pitchFamily="34" charset="0"/>
              </a:rPr>
              <a:t>निर्णीत-ऋणी का प्रतिभू </a:t>
            </a:r>
            <a:endParaRPr kumimoji="0" lang="en-US" sz="24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i-IN" sz="2400" b="1" i="1" u="none" strike="noStrike" kern="1200" cap="none" spc="0" normalizeH="0" baseline="0" noProof="0" dirty="0" smtClean="0">
                <a:ln>
                  <a:noFill/>
                </a:ln>
                <a:solidFill>
                  <a:schemeClr val="tx1"/>
                </a:solidFill>
                <a:effectLst/>
                <a:uLnTx/>
                <a:uFillTx/>
                <a:latin typeface="Utsaah" pitchFamily="34" charset="0"/>
                <a:cs typeface="Utsaah" pitchFamily="34" charset="0"/>
              </a:rPr>
              <a:t>गार्निशी </a:t>
            </a:r>
            <a:endParaRPr kumimoji="0" lang="en-US" sz="2400" b="1" i="1" u="none" strike="noStrike" kern="1200" cap="none" spc="0" normalizeH="0" baseline="0" noProof="0" dirty="0">
              <a:ln>
                <a:noFill/>
              </a:ln>
              <a:solidFill>
                <a:schemeClr val="tx1"/>
              </a:solidFill>
              <a:effectLst/>
              <a:uLnTx/>
              <a:uFillTx/>
              <a:latin typeface="Utsaah" pitchFamily="34" charset="0"/>
              <a:cs typeface="Utsaah"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hi-IN" sz="4400" b="1" i="1" dirty="0" smtClean="0">
                <a:solidFill>
                  <a:srgbClr val="FF0000"/>
                </a:solidFill>
                <a:latin typeface="Aparajita" pitchFamily="34" charset="0"/>
                <a:ea typeface="+mj-ea"/>
                <a:cs typeface="Aparajita" pitchFamily="34" charset="0"/>
              </a:rPr>
              <a:t>आवेदन किसे किया जा सकता है </a:t>
            </a:r>
            <a:endParaRPr kumimoji="0" lang="en-US" sz="4400" b="1" i="1" u="none" strike="noStrike" kern="1200" cap="none" spc="0" normalizeH="0" baseline="0" noProof="0" dirty="0">
              <a:ln>
                <a:noFill/>
              </a:ln>
              <a:solidFill>
                <a:srgbClr val="FF0000"/>
              </a:solidFill>
              <a:effectLst/>
              <a:uLnTx/>
              <a:uFillTx/>
              <a:latin typeface="Aparajita" pitchFamily="34" charset="0"/>
              <a:ea typeface="+mj-ea"/>
              <a:cs typeface="Aparajita" pitchFamily="34" charset="0"/>
            </a:endParaRPr>
          </a:p>
        </p:txBody>
      </p:sp>
      <p:sp>
        <p:nvSpPr>
          <p:cNvPr id="3" name="Content Placeholder 2"/>
          <p:cNvSpPr txBox="1">
            <a:spLocks/>
          </p:cNvSpPr>
          <p:nvPr/>
        </p:nvSpPr>
        <p:spPr>
          <a:xfrm>
            <a:off x="1066800" y="1752600"/>
            <a:ext cx="7315200" cy="4114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cs typeface="Utsaah" pitchFamily="34" charset="0"/>
              </a:rPr>
              <a:t>न्यायालय जिसने डिक्री पास किया है ।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hi-IN" sz="3200" b="1" i="1" dirty="0" smtClean="0">
                <a:latin typeface="Utsaah" pitchFamily="34" charset="0"/>
                <a:cs typeface="Utsaah" pitchFamily="34" charset="0"/>
              </a:rPr>
              <a:t>न्यायालय जिसे निष्पादन हेतु अन्तरित किया गया है । </a:t>
            </a:r>
            <a:endParaRPr kumimoji="0" lang="en-US" sz="3200" b="1" i="1" u="none" strike="noStrike" kern="1200" cap="none" spc="0" normalizeH="0" baseline="0" noProof="0" dirty="0" smtClean="0">
              <a:ln>
                <a:noFill/>
              </a:ln>
              <a:solidFill>
                <a:schemeClr val="tx1"/>
              </a:solidFill>
              <a:effectLst/>
              <a:uLnTx/>
              <a:uFillTx/>
              <a:latin typeface="Utsaah" pitchFamily="34" charset="0"/>
              <a:cs typeface="Utsaah" pitchFamily="34" charset="0"/>
            </a:endParaRPr>
          </a:p>
          <a:p>
            <a:pPr marL="2971800" marR="0" lvl="6"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971800" marR="0" lvl="6" indent="-2286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2971800" marR="0" lvl="6" indent="-2286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hi-IN" sz="2400" b="1" i="1" dirty="0" smtClean="0">
                <a:solidFill>
                  <a:srgbClr val="FF0000"/>
                </a:solidFill>
                <a:effectLst>
                  <a:outerShdw blurRad="38100" dist="38100" dir="2700000" algn="tl">
                    <a:srgbClr val="000000">
                      <a:alpha val="43137"/>
                    </a:srgbClr>
                  </a:outerShdw>
                </a:effectLst>
                <a:latin typeface="Utsaah" pitchFamily="34" charset="0"/>
                <a:cs typeface="Utsaah" pitchFamily="34" charset="0"/>
              </a:rPr>
              <a:t>आवेदन करने की मर्यादा अवधि-</a:t>
            </a:r>
            <a:r>
              <a:rPr kumimoji="0" lang="en-US" sz="2400" b="1" i="1"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Utsaah" pitchFamily="34" charset="0"/>
                <a:cs typeface="Utsaah" pitchFamily="34" charset="0"/>
              </a:rPr>
              <a:t>12 years</a:t>
            </a:r>
          </a:p>
          <a:p>
            <a:pPr marL="2971800" marR="0" lvl="6" indent="-2286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1"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Utsaah" pitchFamily="34" charset="0"/>
                <a:cs typeface="Utsaah" pitchFamily="34" charset="0"/>
              </a:rPr>
              <a:t> (</a:t>
            </a:r>
            <a:r>
              <a:rPr lang="hi-IN" sz="2400" b="1" i="1" dirty="0" smtClean="0">
                <a:solidFill>
                  <a:srgbClr val="FF0000"/>
                </a:solidFill>
                <a:effectLst>
                  <a:outerShdw blurRad="38100" dist="38100" dir="2700000" algn="tl">
                    <a:srgbClr val="000000">
                      <a:alpha val="43137"/>
                    </a:srgbClr>
                  </a:outerShdw>
                </a:effectLst>
                <a:latin typeface="Utsaah" pitchFamily="34" charset="0"/>
                <a:cs typeface="Utsaah" pitchFamily="34" charset="0"/>
              </a:rPr>
              <a:t>आज्ञापक व्यादेश की डिक्री</a:t>
            </a:r>
            <a:r>
              <a:rPr kumimoji="0" lang="en-US" sz="2400" b="1" i="1"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Utsaah" pitchFamily="34" charset="0"/>
                <a:cs typeface="Utsaah" pitchFamily="34" charset="0"/>
              </a:rPr>
              <a:t>-3 years)</a:t>
            </a:r>
          </a:p>
          <a:p>
            <a:pPr marL="2971800" marR="0" lvl="6" indent="-2286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2086</TotalTime>
  <Words>1502</Words>
  <Application>Microsoft Office PowerPoint</Application>
  <PresentationFormat>On-screen Show (4:3)</PresentationFormat>
  <Paragraphs>182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श्री हरिश्चंद्र स्नातकोत्तर महाविद्यालय                               मैदागिन, वाराणसी -221001  </vt:lpstr>
      <vt:lpstr>Slide 2</vt:lpstr>
      <vt:lpstr>Slide 3</vt:lpstr>
      <vt:lpstr>Slide 4</vt:lpstr>
      <vt:lpstr>Slide 5</vt:lpstr>
      <vt:lpstr>Slide 6</vt:lpstr>
      <vt:lpstr>Slide 7</vt:lpstr>
      <vt:lpstr>Slide 8</vt:lpstr>
      <vt:lpstr>Slide 9</vt:lpstr>
      <vt:lpstr>Slide 10</vt:lpstr>
      <vt:lpstr>निष्पादन की रीति- S.51</vt:lpstr>
      <vt:lpstr>Slide 12</vt:lpstr>
      <vt:lpstr>Slide 13</vt:lpstr>
      <vt:lpstr>Slide 14</vt:lpstr>
      <vt:lpstr>Slide 15</vt:lpstr>
      <vt:lpstr>Slide 16</vt:lpstr>
      <vt:lpstr>Slide 17</vt:lpstr>
      <vt:lpstr>Slide 18</vt:lpstr>
      <vt:lpstr>Slide 19</vt:lpstr>
      <vt:lpstr>संपत्ति के विरुद्ध निष्पादन </vt:lpstr>
      <vt:lpstr>संपत्ति की कुर्की </vt:lpstr>
      <vt:lpstr>संपत्ति का विक्रय </vt:lpstr>
      <vt:lpstr>Slide 23</vt:lpstr>
      <vt:lpstr>संपत्ति का परिदान </vt:lpstr>
      <vt:lpstr>निष्पादन को रोकना- O.21R.26-29 </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161</cp:revision>
  <dcterms:created xsi:type="dcterms:W3CDTF">2006-08-16T00:00:00Z</dcterms:created>
  <dcterms:modified xsi:type="dcterms:W3CDTF">2020-04-19T05:57:45Z</dcterms:modified>
</cp:coreProperties>
</file>