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65" r:id="rId4"/>
    <p:sldId id="267" r:id="rId5"/>
    <p:sldId id="268" r:id="rId6"/>
    <p:sldId id="269" r:id="rId7"/>
    <p:sldId id="270" r:id="rId8"/>
    <p:sldId id="271"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37338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762000" y="2286000"/>
            <a:ext cx="7315200" cy="1323439"/>
          </a:xfrm>
          <a:prstGeom prst="rect">
            <a:avLst/>
          </a:prstGeom>
          <a:noFill/>
        </p:spPr>
        <p:txBody>
          <a:bodyPr wrap="square" rtlCol="0">
            <a:spAutoFit/>
          </a:bodyPr>
          <a:lstStyle/>
          <a:p>
            <a:r>
              <a:rPr lang="en-US" sz="4000" b="1" dirty="0" smtClean="0"/>
              <a:t>    </a:t>
            </a:r>
            <a:r>
              <a:rPr lang="en-US" sz="4000" b="1" dirty="0" smtClean="0">
                <a:solidFill>
                  <a:srgbClr val="FF0000"/>
                </a:solidFill>
              </a:rPr>
              <a:t>Lecture on Execution of Decree</a:t>
            </a:r>
          </a:p>
          <a:p>
            <a:r>
              <a:rPr lang="en-US" sz="4000" b="1" dirty="0" smtClean="0"/>
              <a:t>                         </a:t>
            </a:r>
            <a:r>
              <a:rPr lang="en-US" sz="4000" b="1" dirty="0" smtClean="0">
                <a:solidFill>
                  <a:srgbClr val="00B050"/>
                </a:solidFill>
              </a:rPr>
              <a:t>Part-III</a:t>
            </a:r>
            <a:endParaRPr lang="en-US" sz="4000" b="1" dirty="0">
              <a:solidFill>
                <a:srgbClr val="00B05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execution S.51</a:t>
            </a:r>
            <a:endParaRPr lang="en-US" dirty="0"/>
          </a:p>
        </p:txBody>
      </p:sp>
      <p:sp>
        <p:nvSpPr>
          <p:cNvPr id="7" name="Rectangle 6"/>
          <p:cNvSpPr/>
          <p:nvPr/>
        </p:nvSpPr>
        <p:spPr>
          <a:xfrm>
            <a:off x="8382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Execution against person</a:t>
            </a:r>
          </a:p>
        </p:txBody>
      </p:sp>
      <p:sp>
        <p:nvSpPr>
          <p:cNvPr id="8" name="Rectangle 7"/>
          <p:cNvSpPr/>
          <p:nvPr/>
        </p:nvSpPr>
        <p:spPr>
          <a:xfrm>
            <a:off x="4800600" y="1752600"/>
            <a:ext cx="3505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Execution against property</a:t>
            </a:r>
          </a:p>
        </p:txBody>
      </p:sp>
      <p:sp>
        <p:nvSpPr>
          <p:cNvPr id="9" name="Right Brace 8"/>
          <p:cNvSpPr/>
          <p:nvPr/>
        </p:nvSpPr>
        <p:spPr>
          <a:xfrm rot="16200000">
            <a:off x="4229100" y="-571499"/>
            <a:ext cx="609600" cy="4038600"/>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0" name="Rectangle 9"/>
          <p:cNvSpPr/>
          <p:nvPr/>
        </p:nvSpPr>
        <p:spPr>
          <a:xfrm>
            <a:off x="914400" y="2590800"/>
            <a:ext cx="3429000" cy="2514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By arrest and detention</a:t>
            </a:r>
          </a:p>
        </p:txBody>
      </p:sp>
      <p:sp>
        <p:nvSpPr>
          <p:cNvPr id="11" name="Rectangle 10"/>
          <p:cNvSpPr/>
          <p:nvPr/>
        </p:nvSpPr>
        <p:spPr>
          <a:xfrm>
            <a:off x="4876800" y="2590800"/>
            <a:ext cx="3429000" cy="2438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q"/>
            </a:pPr>
            <a:r>
              <a:rPr lang="en-US" sz="2200" dirty="0" smtClean="0"/>
              <a:t>By delivery of any property</a:t>
            </a:r>
          </a:p>
          <a:p>
            <a:pPr>
              <a:buFont typeface="Wingdings" pitchFamily="2" charset="2"/>
              <a:buChar char="q"/>
            </a:pPr>
            <a:r>
              <a:rPr lang="en-US" sz="2200" dirty="0" smtClean="0"/>
              <a:t>By attachment and sale or by the sale without attachment of any property </a:t>
            </a:r>
          </a:p>
          <a:p>
            <a:pPr>
              <a:buFont typeface="Wingdings" pitchFamily="2" charset="2"/>
              <a:buChar char="q"/>
            </a:pPr>
            <a:r>
              <a:rPr lang="en-US" sz="2200" dirty="0" smtClean="0"/>
              <a:t>by appointing a receiver</a:t>
            </a:r>
          </a:p>
        </p:txBody>
      </p:sp>
      <p:sp>
        <p:nvSpPr>
          <p:cNvPr id="14" name="TextBox 13"/>
          <p:cNvSpPr txBox="1"/>
          <p:nvPr/>
        </p:nvSpPr>
        <p:spPr>
          <a:xfrm>
            <a:off x="990600" y="5410200"/>
            <a:ext cx="7315200" cy="1323439"/>
          </a:xfrm>
          <a:prstGeom prst="rect">
            <a:avLst/>
          </a:prstGeom>
          <a:noFill/>
        </p:spPr>
        <p:txBody>
          <a:bodyPr wrap="square" rtlCol="0">
            <a:spAutoFit/>
          </a:bodyPr>
          <a:lstStyle/>
          <a:p>
            <a:pPr>
              <a:buFont typeface="Wingdings" pitchFamily="2" charset="2"/>
              <a:buChar char="q"/>
            </a:pPr>
            <a:r>
              <a:rPr lang="en-US" sz="2000" b="1" dirty="0" smtClean="0"/>
              <a:t>  In such other manner as the nature of the relief granted may require.</a:t>
            </a:r>
          </a:p>
          <a:p>
            <a:pPr>
              <a:buFont typeface="Wingdings" pitchFamily="2" charset="2"/>
              <a:buChar char="q"/>
            </a:pPr>
            <a:r>
              <a:rPr lang="en-US" sz="2000" b="1" dirty="0" smtClean="0"/>
              <a:t>Generally a decree-holder has the option to choose a particular mode.</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a:bodyPr>
          <a:lstStyle/>
          <a:p>
            <a:r>
              <a:rPr lang="en-US" dirty="0" smtClean="0"/>
              <a:t>Execution against </a:t>
            </a:r>
            <a:r>
              <a:rPr lang="en-US" dirty="0" smtClean="0"/>
              <a:t>person</a:t>
            </a:r>
            <a:br>
              <a:rPr lang="en-US" dirty="0" smtClean="0"/>
            </a:br>
            <a:r>
              <a:rPr lang="en-US" dirty="0" smtClean="0"/>
              <a:t/>
            </a:r>
            <a:br>
              <a:rPr lang="en-US" dirty="0" smtClean="0"/>
            </a:br>
            <a:r>
              <a:rPr lang="en-US" dirty="0" smtClean="0"/>
              <a:t> By </a:t>
            </a:r>
            <a:r>
              <a:rPr lang="en-US" dirty="0" smtClean="0"/>
              <a:t>arrest and detention</a:t>
            </a:r>
            <a:endParaRPr lang="en-US" dirty="0"/>
          </a:p>
        </p:txBody>
      </p:sp>
      <p:sp>
        <p:nvSpPr>
          <p:cNvPr id="3" name="Content Placeholder 2"/>
          <p:cNvSpPr>
            <a:spLocks noGrp="1"/>
          </p:cNvSpPr>
          <p:nvPr>
            <p:ph idx="1"/>
          </p:nvPr>
        </p:nvSpPr>
        <p:spPr>
          <a:xfrm>
            <a:off x="457200" y="2590800"/>
            <a:ext cx="8229600" cy="3535363"/>
          </a:xfrm>
        </p:spPr>
        <p:txBody>
          <a:bodyPr/>
          <a:lstStyle/>
          <a:p>
            <a:pPr>
              <a:buNone/>
            </a:pPr>
            <a:r>
              <a:rPr lang="en-US" dirty="0" smtClean="0"/>
              <a:t>  </a:t>
            </a:r>
            <a:endParaRPr lang="en-US" dirty="0" smtClean="0"/>
          </a:p>
          <a:p>
            <a:pPr>
              <a:buNone/>
            </a:pPr>
            <a:r>
              <a:rPr lang="en-US" dirty="0" smtClean="0"/>
              <a:t>                       </a:t>
            </a:r>
            <a:r>
              <a:rPr lang="en-US" sz="3600" b="1" dirty="0" smtClean="0"/>
              <a:t>Relevant provisions</a:t>
            </a:r>
          </a:p>
          <a:p>
            <a:pPr>
              <a:buNone/>
            </a:pPr>
            <a:endParaRPr lang="en-US" sz="3600" b="1" dirty="0" smtClean="0"/>
          </a:p>
          <a:p>
            <a:pPr>
              <a:buNone/>
            </a:pPr>
            <a:r>
              <a:rPr lang="en-US" dirty="0" smtClean="0"/>
              <a:t>                             S.51,55-59 </a:t>
            </a:r>
            <a:r>
              <a:rPr lang="en-US" dirty="0" smtClean="0"/>
              <a:t>and </a:t>
            </a:r>
            <a:endParaRPr lang="en-US" dirty="0" smtClean="0"/>
          </a:p>
          <a:p>
            <a:pPr>
              <a:buNone/>
            </a:pPr>
            <a:r>
              <a:rPr lang="en-US" dirty="0" smtClean="0"/>
              <a:t> </a:t>
            </a:r>
            <a:r>
              <a:rPr lang="en-US" dirty="0" smtClean="0"/>
              <a:t>          </a:t>
            </a:r>
            <a:r>
              <a:rPr lang="en-US" dirty="0" smtClean="0"/>
              <a:t>           O.21 </a:t>
            </a:r>
            <a:r>
              <a:rPr lang="en-US" dirty="0" smtClean="0"/>
              <a:t>R.30-32 and 37-40</a:t>
            </a:r>
            <a:endParaRPr lang="en-US" dirty="0"/>
          </a:p>
        </p:txBody>
      </p:sp>
      <p:sp>
        <p:nvSpPr>
          <p:cNvPr id="4" name="Down Arrow 3"/>
          <p:cNvSpPr/>
          <p:nvPr/>
        </p:nvSpPr>
        <p:spPr>
          <a:xfrm>
            <a:off x="4267200" y="11430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4267200" y="24384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4267200" y="3733800"/>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accent1"/>
                </a:solidFill>
              </a:rPr>
              <a:t>Procedure of arrest and detention</a:t>
            </a:r>
            <a:endParaRPr lang="en-US" b="1" i="1" dirty="0">
              <a:solidFill>
                <a:schemeClr val="accent1"/>
              </a:solidFill>
            </a:endParaRPr>
          </a:p>
        </p:txBody>
      </p:sp>
      <p:sp>
        <p:nvSpPr>
          <p:cNvPr id="5" name="Rectangle 4"/>
          <p:cNvSpPr/>
          <p:nvPr/>
        </p:nvSpPr>
        <p:spPr>
          <a:xfrm>
            <a:off x="685800" y="1371600"/>
            <a:ext cx="8001000"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q"/>
            </a:pPr>
            <a:r>
              <a:rPr lang="en-US" sz="2200" dirty="0" smtClean="0"/>
              <a:t>A judgment-debtor may be arrested at any hour and on any day,</a:t>
            </a:r>
          </a:p>
          <a:p>
            <a:pPr>
              <a:buFont typeface="Wingdings" pitchFamily="2" charset="2"/>
              <a:buChar char="q"/>
            </a:pPr>
            <a:r>
              <a:rPr lang="en-US" sz="2200" dirty="0" smtClean="0"/>
              <a:t>His detention may be in the civil prison of the district or any other place appointed by the State.</a:t>
            </a:r>
          </a:p>
          <a:p>
            <a:pPr>
              <a:buFont typeface="Wingdings" pitchFamily="2" charset="2"/>
              <a:buChar char="q"/>
            </a:pPr>
            <a:r>
              <a:rPr lang="en-US" sz="2200" dirty="0" smtClean="0"/>
              <a:t>For arrest no dwelling-house shall be entered after sunset and before sunrise.</a:t>
            </a:r>
          </a:p>
          <a:p>
            <a:pPr>
              <a:buFont typeface="Wingdings" pitchFamily="2" charset="2"/>
              <a:buChar char="q"/>
            </a:pPr>
            <a:r>
              <a:rPr lang="en-US" sz="2200" dirty="0" smtClean="0"/>
              <a:t>No outer door of a dwelling-house shall be broken unless such dwelling-house is in the occupancy of the judgment-debtor and he refuses or prevents access thereto</a:t>
            </a:r>
          </a:p>
          <a:p>
            <a:pPr>
              <a:buFont typeface="Wingdings" pitchFamily="2" charset="2"/>
              <a:buChar char="q"/>
            </a:pPr>
            <a:r>
              <a:rPr lang="en-US" sz="2200" dirty="0" smtClean="0"/>
              <a:t> If arresting authority duly gained access to any dwelling-house, he may break open the door.</a:t>
            </a:r>
          </a:p>
          <a:p>
            <a:pPr>
              <a:buFont typeface="Wingdings" pitchFamily="2" charset="2"/>
              <a:buChar char="q"/>
            </a:pPr>
            <a:r>
              <a:rPr lang="en-US" sz="2200" dirty="0" smtClean="0"/>
              <a:t>If the room is in the actual occupancy of a </a:t>
            </a:r>
            <a:r>
              <a:rPr lang="en-US" sz="2200" i="1" dirty="0" err="1" smtClean="0"/>
              <a:t>pardanashin</a:t>
            </a:r>
            <a:r>
              <a:rPr lang="en-US" sz="2200" i="1" dirty="0" smtClean="0"/>
              <a:t> </a:t>
            </a:r>
            <a:r>
              <a:rPr lang="en-US" sz="2200" dirty="0" smtClean="0"/>
              <a:t>woman who is not the judgment-debtor – the arresting authority shall give notice and reasonable time and facility withdraw such place.</a:t>
            </a:r>
            <a:endParaRPr lang="en-US" sz="22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1"/>
                </a:solidFill>
              </a:rPr>
              <a:t>Procedure of arrest and detention</a:t>
            </a:r>
            <a:endParaRPr lang="en-US" b="1" i="1" dirty="0">
              <a:solidFill>
                <a:schemeClr val="accent1"/>
              </a:solidFill>
            </a:endParaRPr>
          </a:p>
        </p:txBody>
      </p:sp>
      <p:sp>
        <p:nvSpPr>
          <p:cNvPr id="4" name="Rectangle 3"/>
          <p:cNvSpPr/>
          <p:nvPr/>
        </p:nvSpPr>
        <p:spPr>
          <a:xfrm>
            <a:off x="457200" y="1524000"/>
            <a:ext cx="8305800" cy="472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endParaRPr lang="en-US" dirty="0" smtClean="0"/>
          </a:p>
          <a:p>
            <a:pPr algn="ctr">
              <a:buFont typeface="Wingdings" pitchFamily="2" charset="2"/>
              <a:buChar char="q"/>
            </a:pPr>
            <a:r>
              <a:rPr lang="en-US" sz="2200" dirty="0" smtClean="0"/>
              <a:t>Judgment-debtor pays the amount of the decree and the costs of the arrest officer shall at once release him.</a:t>
            </a:r>
          </a:p>
          <a:p>
            <a:pPr algn="ctr">
              <a:buFont typeface="Wingdings" pitchFamily="2" charset="2"/>
              <a:buChar char="q"/>
            </a:pPr>
            <a:r>
              <a:rPr lang="en-US" sz="2200" dirty="0" smtClean="0"/>
              <a:t>In execution of a decree for the payment of money the Court shall inform him that he may apply to be declared an insolvent and if he applied and complied the terms Court may release him.</a:t>
            </a:r>
          </a:p>
          <a:p>
            <a:pPr algn="ctr">
              <a:buFont typeface="Wingdings" pitchFamily="2" charset="2"/>
              <a:buChar char="q"/>
            </a:pPr>
            <a:r>
              <a:rPr lang="en-US" sz="2200" dirty="0" smtClean="0"/>
              <a:t>No judgment debtor shall be arrested unless and until decree holder pays into court the subsistence allowance</a:t>
            </a:r>
          </a:p>
          <a:p>
            <a:pPr algn="ctr">
              <a:buFont typeface="Wingdings" pitchFamily="2" charset="2"/>
              <a:buChar char="q"/>
            </a:pPr>
            <a:r>
              <a:rPr lang="en-US" sz="2200" dirty="0" smtClean="0"/>
              <a:t>no order for detention of the judgment-debtor in civil prison in execution of a decree for the payment of money shall be made, where the total amount of the decree does not exceed two thousand rupees</a:t>
            </a:r>
            <a:r>
              <a:rPr lang="en-US" sz="2200" dirty="0" smtClean="0"/>
              <a:t>.</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1"/>
                </a:solidFill>
              </a:rPr>
              <a:t>Who cannot be arrested</a:t>
            </a:r>
            <a:endParaRPr lang="en-US" i="1" dirty="0">
              <a:solidFill>
                <a:schemeClr val="accent1"/>
              </a:solidFill>
            </a:endParaRPr>
          </a:p>
        </p:txBody>
      </p:sp>
      <p:sp>
        <p:nvSpPr>
          <p:cNvPr id="3" name="Content Placeholder 2"/>
          <p:cNvSpPr>
            <a:spLocks noGrp="1"/>
          </p:cNvSpPr>
          <p:nvPr>
            <p:ph idx="1"/>
          </p:nvPr>
        </p:nvSpPr>
        <p:spPr>
          <a:xfrm>
            <a:off x="457200" y="1219200"/>
            <a:ext cx="8229600" cy="5562600"/>
          </a:xfrm>
        </p:spPr>
        <p:style>
          <a:lnRef idx="2">
            <a:schemeClr val="accent1">
              <a:shade val="50000"/>
            </a:schemeClr>
          </a:lnRef>
          <a:fillRef idx="1">
            <a:schemeClr val="accent1"/>
          </a:fillRef>
          <a:effectRef idx="0">
            <a:schemeClr val="accent1"/>
          </a:effectRef>
          <a:fontRef idx="minor">
            <a:schemeClr val="lt1"/>
          </a:fontRef>
        </p:style>
        <p:txBody>
          <a:bodyPr>
            <a:normAutofit fontScale="47500" lnSpcReduction="20000"/>
          </a:bodyPr>
          <a:lstStyle/>
          <a:p>
            <a:pPr>
              <a:buNone/>
            </a:pPr>
            <a:endParaRPr lang="en-US" sz="4500" dirty="0" smtClean="0"/>
          </a:p>
          <a:p>
            <a:pPr>
              <a:buNone/>
            </a:pPr>
            <a:endParaRPr lang="en-US" sz="4500" dirty="0" smtClean="0"/>
          </a:p>
          <a:p>
            <a:pPr>
              <a:buFont typeface="Wingdings" pitchFamily="2" charset="2"/>
              <a:buChar char="q"/>
            </a:pPr>
            <a:r>
              <a:rPr lang="en-US" sz="5100" dirty="0" smtClean="0"/>
              <a:t>A woman </a:t>
            </a:r>
          </a:p>
          <a:p>
            <a:pPr>
              <a:buFont typeface="Wingdings" pitchFamily="2" charset="2"/>
              <a:buChar char="q"/>
            </a:pPr>
            <a:r>
              <a:rPr lang="en-US" sz="5100" dirty="0" smtClean="0"/>
              <a:t>No Judge, Magistrate or other judicial </a:t>
            </a:r>
            <a:r>
              <a:rPr lang="en-US" sz="5100" dirty="0" smtClean="0"/>
              <a:t>officer shall be liable </a:t>
            </a:r>
            <a:r>
              <a:rPr lang="en-US" sz="5100" dirty="0" smtClean="0"/>
              <a:t>to arrest under civil </a:t>
            </a:r>
            <a:r>
              <a:rPr lang="en-US" sz="5100" dirty="0" smtClean="0"/>
              <a:t>process while </a:t>
            </a:r>
            <a:r>
              <a:rPr lang="en-US" sz="5100" dirty="0" smtClean="0"/>
              <a:t>going to, presiding in, or returning </a:t>
            </a:r>
            <a:r>
              <a:rPr lang="en-US" sz="5100" dirty="0" smtClean="0"/>
              <a:t>from his </a:t>
            </a:r>
            <a:r>
              <a:rPr lang="en-US" sz="5100" dirty="0" smtClean="0"/>
              <a:t>Court</a:t>
            </a:r>
            <a:r>
              <a:rPr lang="en-US" sz="5100" dirty="0" smtClean="0"/>
              <a:t>.</a:t>
            </a:r>
          </a:p>
          <a:p>
            <a:pPr>
              <a:buFont typeface="Wingdings" pitchFamily="2" charset="2"/>
              <a:buChar char="q"/>
            </a:pPr>
            <a:r>
              <a:rPr lang="en-US" sz="5100" dirty="0" smtClean="0"/>
              <a:t>The </a:t>
            </a:r>
            <a:r>
              <a:rPr lang="en-US" sz="5100" dirty="0" smtClean="0"/>
              <a:t>parties thereto, their pleader, </a:t>
            </a:r>
            <a:r>
              <a:rPr lang="en-US" sz="5100" dirty="0" err="1" smtClean="0"/>
              <a:t>mukhtars</a:t>
            </a:r>
            <a:r>
              <a:rPr lang="en-US" sz="5100" dirty="0" smtClean="0"/>
              <a:t>, </a:t>
            </a:r>
            <a:r>
              <a:rPr lang="en-US" sz="5100" dirty="0" smtClean="0"/>
              <a:t>revenue agents </a:t>
            </a:r>
            <a:r>
              <a:rPr lang="en-US" sz="5100" dirty="0" smtClean="0"/>
              <a:t>and recognized </a:t>
            </a:r>
            <a:r>
              <a:rPr lang="en-US" sz="5100" dirty="0" smtClean="0"/>
              <a:t>agents, and </a:t>
            </a:r>
            <a:r>
              <a:rPr lang="en-US" sz="5100" dirty="0" smtClean="0"/>
              <a:t>their witnesses acting in obedience to a </a:t>
            </a:r>
            <a:r>
              <a:rPr lang="en-US" sz="5100" dirty="0" smtClean="0"/>
              <a:t>summons </a:t>
            </a:r>
            <a:r>
              <a:rPr lang="en-US" sz="5100" dirty="0" smtClean="0"/>
              <a:t>while going to or </a:t>
            </a:r>
            <a:r>
              <a:rPr lang="en-US" sz="5100" dirty="0" smtClean="0"/>
              <a:t>attending or returning </a:t>
            </a:r>
            <a:r>
              <a:rPr lang="en-US" sz="5100" dirty="0" smtClean="0"/>
              <a:t>from </a:t>
            </a:r>
            <a:r>
              <a:rPr lang="en-US" sz="5100" dirty="0" smtClean="0"/>
              <a:t>court.</a:t>
            </a:r>
          </a:p>
          <a:p>
            <a:pPr>
              <a:buFont typeface="Wingdings" pitchFamily="2" charset="2"/>
              <a:buChar char="q"/>
            </a:pPr>
            <a:r>
              <a:rPr lang="en-US" sz="5100" dirty="0" smtClean="0"/>
              <a:t>Members </a:t>
            </a:r>
            <a:r>
              <a:rPr lang="en-US" sz="5100" dirty="0" smtClean="0"/>
              <a:t>of legislative </a:t>
            </a:r>
            <a:r>
              <a:rPr lang="en-US" sz="5100" dirty="0" smtClean="0"/>
              <a:t>bodies.</a:t>
            </a:r>
          </a:p>
          <a:p>
            <a:pPr>
              <a:buFont typeface="Wingdings" pitchFamily="2" charset="2"/>
              <a:buChar char="q"/>
            </a:pPr>
            <a:r>
              <a:rPr lang="en-US" sz="5100" dirty="0" smtClean="0"/>
              <a:t>Any person or class of person exempted from arrest.</a:t>
            </a:r>
            <a:r>
              <a:rPr lang="en-US" sz="5100" dirty="0" smtClean="0"/>
              <a:t/>
            </a:r>
            <a:br>
              <a:rPr lang="en-US" sz="51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b="1" i="1" dirty="0" smtClean="0">
                <a:solidFill>
                  <a:schemeClr val="accent1"/>
                </a:solidFill>
              </a:rPr>
              <a:t>PERIOD OF DETENTION</a:t>
            </a:r>
            <a:endParaRPr lang="en-US" b="1" i="1" dirty="0">
              <a:solidFill>
                <a:schemeClr val="accent1"/>
              </a:solidFill>
            </a:endParaRPr>
          </a:p>
        </p:txBody>
      </p:sp>
      <p:sp>
        <p:nvSpPr>
          <p:cNvPr id="3" name="Subtitle 2"/>
          <p:cNvSpPr>
            <a:spLocks noGrp="1"/>
          </p:cNvSpPr>
          <p:nvPr>
            <p:ph type="subTitle" idx="1"/>
          </p:nvPr>
        </p:nvSpPr>
        <p:spPr>
          <a:xfrm>
            <a:off x="1371600" y="2667000"/>
            <a:ext cx="6400800" cy="2971800"/>
          </a:xfrm>
        </p:spPr>
        <p:style>
          <a:lnRef idx="2">
            <a:schemeClr val="accent1">
              <a:shade val="50000"/>
            </a:schemeClr>
          </a:lnRef>
          <a:fillRef idx="1">
            <a:schemeClr val="accent1"/>
          </a:fillRef>
          <a:effectRef idx="0">
            <a:schemeClr val="accent1"/>
          </a:effectRef>
          <a:fontRef idx="minor">
            <a:schemeClr val="lt1"/>
          </a:fontRef>
        </p:style>
        <p:txBody>
          <a:bodyPr>
            <a:normAutofit fontScale="55000" lnSpcReduction="20000"/>
          </a:bodyPr>
          <a:lstStyle/>
          <a:p>
            <a:endParaRPr lang="en-US" dirty="0" smtClean="0"/>
          </a:p>
          <a:p>
            <a:pPr>
              <a:buFont typeface="Wingdings" pitchFamily="2" charset="2"/>
              <a:buChar char="q"/>
            </a:pPr>
            <a:r>
              <a:rPr lang="en-US" sz="4000" dirty="0" smtClean="0">
                <a:solidFill>
                  <a:schemeClr val="bg1"/>
                </a:solidFill>
              </a:rPr>
              <a:t>W</a:t>
            </a:r>
            <a:r>
              <a:rPr lang="en-US" sz="4000" dirty="0" smtClean="0">
                <a:solidFill>
                  <a:schemeClr val="bg1"/>
                </a:solidFill>
              </a:rPr>
              <a:t>here </a:t>
            </a:r>
            <a:r>
              <a:rPr lang="en-US" sz="4000" dirty="0" smtClean="0">
                <a:solidFill>
                  <a:schemeClr val="bg1"/>
                </a:solidFill>
              </a:rPr>
              <a:t>the decree is for the payment of a sum of money exceeding  </a:t>
            </a:r>
            <a:r>
              <a:rPr lang="en-US" sz="4000" dirty="0" smtClean="0">
                <a:solidFill>
                  <a:schemeClr val="bg1"/>
                </a:solidFill>
              </a:rPr>
              <a:t>FIVE </a:t>
            </a:r>
            <a:r>
              <a:rPr lang="en-US" sz="4000" dirty="0" smtClean="0">
                <a:solidFill>
                  <a:schemeClr val="bg1"/>
                </a:solidFill>
              </a:rPr>
              <a:t>thousand rupees, for a </a:t>
            </a:r>
            <a:r>
              <a:rPr lang="en-US" sz="4000" dirty="0" smtClean="0">
                <a:solidFill>
                  <a:schemeClr val="bg1"/>
                </a:solidFill>
              </a:rPr>
              <a:t>period not exceeding </a:t>
            </a:r>
            <a:r>
              <a:rPr lang="en-US" sz="4000" dirty="0" smtClean="0">
                <a:solidFill>
                  <a:schemeClr val="bg1"/>
                </a:solidFill>
              </a:rPr>
              <a:t>three </a:t>
            </a:r>
            <a:r>
              <a:rPr lang="en-US" sz="4000" dirty="0" smtClean="0">
                <a:solidFill>
                  <a:schemeClr val="bg1"/>
                </a:solidFill>
              </a:rPr>
              <a:t>months.</a:t>
            </a:r>
          </a:p>
          <a:p>
            <a:pPr>
              <a:buFont typeface="Wingdings" pitchFamily="2" charset="2"/>
              <a:buChar char="q"/>
            </a:pPr>
            <a:r>
              <a:rPr lang="en-US" sz="4000" dirty="0" smtClean="0">
                <a:solidFill>
                  <a:schemeClr val="bg1"/>
                </a:solidFill>
              </a:rPr>
              <a:t>Where </a:t>
            </a:r>
            <a:r>
              <a:rPr lang="en-US" sz="4000" dirty="0" smtClean="0">
                <a:solidFill>
                  <a:schemeClr val="bg1"/>
                </a:solidFill>
              </a:rPr>
              <a:t>the decree is for the payment of a sum of money exceeding  </a:t>
            </a:r>
            <a:r>
              <a:rPr lang="en-US" sz="4000" dirty="0" smtClean="0">
                <a:solidFill>
                  <a:schemeClr val="bg1"/>
                </a:solidFill>
              </a:rPr>
              <a:t>TWO thousand rupees</a:t>
            </a:r>
            <a:r>
              <a:rPr lang="en-US" sz="4000" dirty="0" smtClean="0">
                <a:solidFill>
                  <a:schemeClr val="bg1"/>
                </a:solidFill>
              </a:rPr>
              <a:t>, but not exceeding </a:t>
            </a:r>
            <a:r>
              <a:rPr lang="en-US" sz="4000" dirty="0" smtClean="0">
                <a:solidFill>
                  <a:schemeClr val="bg1"/>
                </a:solidFill>
              </a:rPr>
              <a:t>five thousand </a:t>
            </a:r>
            <a:r>
              <a:rPr lang="en-US" sz="4000" dirty="0" smtClean="0">
                <a:solidFill>
                  <a:schemeClr val="bg1"/>
                </a:solidFill>
              </a:rPr>
              <a:t>rupees, for a period not exceeding six weeks </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accent1"/>
                </a:solidFill>
              </a:rPr>
              <a:t>Release of judgment debtor</a:t>
            </a:r>
            <a:endParaRPr lang="en-US" b="1" i="1" dirty="0">
              <a:solidFill>
                <a:schemeClr val="accent1"/>
              </a:solidFill>
            </a:endParaRPr>
          </a:p>
        </p:txBody>
      </p:sp>
      <p:sp>
        <p:nvSpPr>
          <p:cNvPr id="3" name="Content Placeholder 2"/>
          <p:cNvSpPr>
            <a:spLocks noGrp="1"/>
          </p:cNvSpPr>
          <p:nvPr>
            <p:ph idx="1"/>
          </p:nvPr>
        </p:nvSpPr>
        <p:spPr>
          <a:xfrm>
            <a:off x="457200" y="1600200"/>
            <a:ext cx="6858000" cy="4953000"/>
          </a:xfrm>
        </p:spPr>
        <p:style>
          <a:lnRef idx="2">
            <a:schemeClr val="accent1">
              <a:shade val="50000"/>
            </a:schemeClr>
          </a:lnRef>
          <a:fillRef idx="1">
            <a:schemeClr val="accent1"/>
          </a:fillRef>
          <a:effectRef idx="0">
            <a:schemeClr val="accent1"/>
          </a:effectRef>
          <a:fontRef idx="minor">
            <a:schemeClr val="lt1"/>
          </a:fontRef>
        </p:style>
        <p:txBody>
          <a:bodyPr>
            <a:normAutofit fontScale="77500" lnSpcReduction="20000"/>
          </a:bodyPr>
          <a:lstStyle/>
          <a:p>
            <a:pPr>
              <a:buFont typeface="Wingdings" pitchFamily="2" charset="2"/>
              <a:buChar char="q"/>
            </a:pPr>
            <a:r>
              <a:rPr lang="en-US" dirty="0" smtClean="0"/>
              <a:t>On </a:t>
            </a:r>
            <a:r>
              <a:rPr lang="en-US" dirty="0" smtClean="0"/>
              <a:t>the amount mentioned in the warrant for his detention being paid to the officer in charge of the civil </a:t>
            </a:r>
            <a:r>
              <a:rPr lang="en-US" dirty="0" smtClean="0"/>
              <a:t>prison</a:t>
            </a:r>
            <a:r>
              <a:rPr lang="en-US" dirty="0" smtClean="0"/>
              <a:t>.</a:t>
            </a:r>
            <a:endParaRPr lang="en-US" dirty="0" smtClean="0"/>
          </a:p>
          <a:p>
            <a:pPr>
              <a:buFont typeface="Wingdings" pitchFamily="2" charset="2"/>
              <a:buChar char="q"/>
            </a:pPr>
            <a:r>
              <a:rPr lang="en-US" dirty="0" smtClean="0"/>
              <a:t>O</a:t>
            </a:r>
            <a:r>
              <a:rPr lang="en-US" dirty="0" smtClean="0"/>
              <a:t>n </a:t>
            </a:r>
            <a:r>
              <a:rPr lang="en-US" dirty="0" smtClean="0"/>
              <a:t>the decree against him being otherwise fully </a:t>
            </a:r>
            <a:r>
              <a:rPr lang="en-US" dirty="0" smtClean="0"/>
              <a:t>satisfied- order of court is necessary.</a:t>
            </a:r>
          </a:p>
          <a:p>
            <a:pPr>
              <a:buFont typeface="Wingdings" pitchFamily="2" charset="2"/>
              <a:buChar char="q"/>
            </a:pPr>
            <a:r>
              <a:rPr lang="en-US" dirty="0" smtClean="0"/>
              <a:t>O</a:t>
            </a:r>
            <a:r>
              <a:rPr lang="en-US" dirty="0" smtClean="0"/>
              <a:t>n </a:t>
            </a:r>
            <a:r>
              <a:rPr lang="en-US" dirty="0" smtClean="0"/>
              <a:t>the request of the person on whose application he has been so </a:t>
            </a:r>
            <a:r>
              <a:rPr lang="en-US" dirty="0" smtClean="0"/>
              <a:t>detained- </a:t>
            </a:r>
            <a:r>
              <a:rPr lang="en-US" dirty="0" smtClean="0"/>
              <a:t>order of court is </a:t>
            </a:r>
            <a:r>
              <a:rPr lang="en-US" dirty="0" smtClean="0"/>
              <a:t>necessary.</a:t>
            </a:r>
          </a:p>
          <a:p>
            <a:pPr>
              <a:buFont typeface="Wingdings" pitchFamily="2" charset="2"/>
              <a:buChar char="q"/>
            </a:pPr>
            <a:r>
              <a:rPr lang="en-US" dirty="0" smtClean="0"/>
              <a:t>O</a:t>
            </a:r>
            <a:r>
              <a:rPr lang="en-US" dirty="0" smtClean="0"/>
              <a:t>n </a:t>
            </a:r>
            <a:r>
              <a:rPr lang="en-US" dirty="0" smtClean="0"/>
              <a:t>the omission by the person, on whose application he has been so detained, to pay subsistence </a:t>
            </a:r>
            <a:r>
              <a:rPr lang="en-US" dirty="0" smtClean="0"/>
              <a:t>allowance.</a:t>
            </a:r>
          </a:p>
          <a:p>
            <a:pPr>
              <a:buFont typeface="Wingdings" pitchFamily="2" charset="2"/>
              <a:buChar char="q"/>
            </a:pPr>
            <a:r>
              <a:rPr lang="en-US" dirty="0" smtClean="0"/>
              <a:t>On the ground of illness- Re-arrest.</a:t>
            </a:r>
            <a:r>
              <a:rPr lang="en-US" dirty="0" smtClean="0"/>
              <a:t/>
            </a:r>
            <a:br>
              <a:rPr lang="en-US" dirty="0" smtClean="0"/>
            </a:br>
            <a:r>
              <a:rPr lang="en-US" dirty="0" smtClean="0"/>
              <a:t/>
            </a:r>
            <a:br>
              <a:rPr lang="en-US" dirty="0" smtClean="0"/>
            </a:br>
            <a:endParaRPr lang="en-US" dirty="0"/>
          </a:p>
        </p:txBody>
      </p:sp>
      <p:sp>
        <p:nvSpPr>
          <p:cNvPr id="4" name="Right Brace 3"/>
          <p:cNvSpPr/>
          <p:nvPr/>
        </p:nvSpPr>
        <p:spPr>
          <a:xfrm>
            <a:off x="6629400" y="1600200"/>
            <a:ext cx="838200" cy="3657600"/>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5" name="TextBox 4"/>
          <p:cNvSpPr txBox="1"/>
          <p:nvPr/>
        </p:nvSpPr>
        <p:spPr>
          <a:xfrm>
            <a:off x="7418015" y="3200400"/>
            <a:ext cx="1725985" cy="461665"/>
          </a:xfrm>
          <a:prstGeom prst="rect">
            <a:avLst/>
          </a:prstGeom>
          <a:noFill/>
        </p:spPr>
        <p:txBody>
          <a:bodyPr wrap="none" rtlCol="0">
            <a:spAutoFit/>
          </a:bodyPr>
          <a:lstStyle/>
          <a:p>
            <a:r>
              <a:rPr lang="en-US" sz="2400" b="1" dirty="0" smtClean="0"/>
              <a:t>No re-arrest</a:t>
            </a:r>
            <a:endParaRPr 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sz="3200" b="1" i="1" dirty="0" smtClean="0">
                <a:solidFill>
                  <a:schemeClr val="accent1"/>
                </a:solidFill>
              </a:rPr>
              <a:t>Arrest </a:t>
            </a:r>
            <a:r>
              <a:rPr lang="en-US" sz="3200" b="1" i="1" dirty="0" smtClean="0">
                <a:solidFill>
                  <a:schemeClr val="accent1"/>
                </a:solidFill>
              </a:rPr>
              <a:t>and detention</a:t>
            </a:r>
            <a:br>
              <a:rPr lang="en-US" sz="3200" b="1" i="1" dirty="0" smtClean="0">
                <a:solidFill>
                  <a:schemeClr val="accent1"/>
                </a:solidFill>
              </a:rPr>
            </a:br>
            <a:r>
              <a:rPr lang="en-US" sz="3200" b="1" i="1" dirty="0" smtClean="0">
                <a:solidFill>
                  <a:schemeClr val="accent1"/>
                </a:solidFill>
              </a:rPr>
              <a:t> where the decree is for the payment of money</a:t>
            </a:r>
            <a:endParaRPr lang="en-US" sz="3200" b="1" i="1" dirty="0">
              <a:solidFill>
                <a:schemeClr val="accent1"/>
              </a:solidFill>
            </a:endParaRPr>
          </a:p>
        </p:txBody>
      </p:sp>
      <p:sp>
        <p:nvSpPr>
          <p:cNvPr id="3" name="Content Placeholder 2"/>
          <p:cNvSpPr>
            <a:spLocks noGrp="1"/>
          </p:cNvSpPr>
          <p:nvPr>
            <p:ph idx="1"/>
          </p:nvPr>
        </p:nvSpPr>
        <p:spPr>
          <a:xfrm>
            <a:off x="457200" y="1676400"/>
            <a:ext cx="8229600" cy="5029200"/>
          </a:xfrm>
        </p:spPr>
        <p:style>
          <a:lnRef idx="2">
            <a:schemeClr val="accent1">
              <a:shade val="50000"/>
            </a:schemeClr>
          </a:lnRef>
          <a:fillRef idx="1">
            <a:schemeClr val="accent1"/>
          </a:fillRef>
          <a:effectRef idx="0">
            <a:schemeClr val="accent1"/>
          </a:effectRef>
          <a:fontRef idx="minor">
            <a:schemeClr val="lt1"/>
          </a:fontRef>
        </p:style>
        <p:txBody>
          <a:bodyPr>
            <a:normAutofit fontScale="62500" lnSpcReduction="20000"/>
          </a:bodyPr>
          <a:lstStyle/>
          <a:p>
            <a:r>
              <a:rPr lang="en-US" dirty="0" smtClean="0"/>
              <a:t>No order unless</a:t>
            </a:r>
            <a:r>
              <a:rPr lang="en-US" dirty="0" smtClean="0"/>
              <a:t>, after giving the judgment-debtor an opportunity of showing cause why he should not be committed to prison, </a:t>
            </a:r>
            <a:r>
              <a:rPr lang="en-US" dirty="0" smtClean="0"/>
              <a:t>the Court</a:t>
            </a:r>
            <a:r>
              <a:rPr lang="en-US" dirty="0" smtClean="0"/>
              <a:t>, for reasons recorded in writing, is </a:t>
            </a:r>
            <a:r>
              <a:rPr lang="en-US" dirty="0" smtClean="0"/>
              <a:t>satisfied—</a:t>
            </a:r>
          </a:p>
          <a:p>
            <a:pPr>
              <a:buNone/>
            </a:pPr>
            <a:r>
              <a:rPr lang="en-US" dirty="0" smtClean="0"/>
              <a:t>(</a:t>
            </a:r>
            <a:r>
              <a:rPr lang="en-US" dirty="0" smtClean="0"/>
              <a:t>a) that the judgment-debtor, with the object or effect of obstructing or delaying the execution of the </a:t>
            </a:r>
            <a:r>
              <a:rPr lang="en-US" dirty="0" smtClean="0"/>
              <a:t>decree</a:t>
            </a:r>
            <a:r>
              <a:rPr lang="en-US" dirty="0" smtClean="0"/>
              <a:t>--</a:t>
            </a:r>
            <a:r>
              <a:rPr lang="en-US" dirty="0" smtClean="0"/>
              <a:t/>
            </a:r>
            <a:br>
              <a:rPr lang="en-US" dirty="0" smtClean="0"/>
            </a:br>
            <a:r>
              <a:rPr lang="en-US" dirty="0" smtClean="0"/>
              <a:t>(</a:t>
            </a:r>
            <a:r>
              <a:rPr lang="en-US" dirty="0" err="1" smtClean="0"/>
              <a:t>i</a:t>
            </a:r>
            <a:r>
              <a:rPr lang="en-US" dirty="0" smtClean="0"/>
              <a:t>) is likely to abscond or leave the local limits of the jurisdiction of the Court, or</a:t>
            </a:r>
            <a:br>
              <a:rPr lang="en-US" dirty="0" smtClean="0"/>
            </a:br>
            <a:r>
              <a:rPr lang="en-US" dirty="0" smtClean="0"/>
              <a:t>(ii) has, after the institution of the suit in which the decree was passed, dishonestly transferred, concealed, or </a:t>
            </a:r>
            <a:r>
              <a:rPr lang="en-US" dirty="0" smtClean="0"/>
              <a:t>removed any </a:t>
            </a:r>
            <a:r>
              <a:rPr lang="en-US" dirty="0" smtClean="0"/>
              <a:t>part of his property, or committed any other act of bad faith in relation to his property, </a:t>
            </a:r>
            <a:r>
              <a:rPr lang="en-US" dirty="0" smtClean="0"/>
              <a:t>or</a:t>
            </a:r>
          </a:p>
          <a:p>
            <a:pPr>
              <a:buNone/>
            </a:pPr>
            <a:r>
              <a:rPr lang="en-US" dirty="0" smtClean="0"/>
              <a:t>(b</a:t>
            </a:r>
            <a:r>
              <a:rPr lang="en-US" dirty="0" smtClean="0"/>
              <a:t>) that the judgment-debtor has, or has had since the date of the decree, the means to pay the amount of the decree </a:t>
            </a:r>
            <a:r>
              <a:rPr lang="en-US" dirty="0" smtClean="0"/>
              <a:t>or some </a:t>
            </a:r>
            <a:r>
              <a:rPr lang="en-US" dirty="0" smtClean="0"/>
              <a:t>substantial part thereof and refuses or neglects or has refused or neglected to pay the same, </a:t>
            </a:r>
            <a:r>
              <a:rPr lang="en-US" dirty="0" smtClean="0"/>
              <a:t>or</a:t>
            </a:r>
          </a:p>
          <a:p>
            <a:pPr>
              <a:buNone/>
            </a:pPr>
            <a:r>
              <a:rPr lang="en-US" dirty="0" smtClean="0"/>
              <a:t>(c</a:t>
            </a:r>
            <a:r>
              <a:rPr lang="en-US" dirty="0" smtClean="0"/>
              <a:t>) that the decree is for a sum for which the judgment-debtor was bound in a fiduciary capacity to account</a:t>
            </a:r>
            <a:r>
              <a:rPr lang="en-US" dirty="0" smtClean="0"/>
              <a:t>.</a:t>
            </a:r>
          </a:p>
          <a:p>
            <a:pPr>
              <a:buNone/>
            </a:pP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1416</TotalTime>
  <Words>632</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श्री हरिश्चंद्र स्नातकोत्तर महाविद्यालय                               मैदागिन, वाराणसी -221001  </vt:lpstr>
      <vt:lpstr>Modes of execution S.51</vt:lpstr>
      <vt:lpstr>Execution against person   By arrest and detention</vt:lpstr>
      <vt:lpstr>Procedure of arrest and detention</vt:lpstr>
      <vt:lpstr>Procedure of arrest and detention</vt:lpstr>
      <vt:lpstr>Who cannot be arrested</vt:lpstr>
      <vt:lpstr>PERIOD OF DETENTION</vt:lpstr>
      <vt:lpstr>Release of judgment debtor</vt:lpstr>
      <vt:lpstr>Arrest and detention  where the decree is for the payment of money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95</cp:revision>
  <dcterms:created xsi:type="dcterms:W3CDTF">2006-08-16T00:00:00Z</dcterms:created>
  <dcterms:modified xsi:type="dcterms:W3CDTF">2020-04-13T04:41:49Z</dcterms:modified>
</cp:coreProperties>
</file>