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8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D9B86-4E55-4B50-B11D-1B5315B6E16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AF384-75AC-4134-8FE5-1600CA410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848600" cy="19272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> </a:t>
            </a:r>
            <a:r>
              <a:rPr lang="hi-IN" b="1" dirty="0" smtClean="0">
                <a:latin typeface="Utsaah" pitchFamily="34" charset="0"/>
                <a:cs typeface="Utsaah" pitchFamily="34" charset="0"/>
              </a:rPr>
              <a:t>श्री हरिश्चंद्र स्नातकोत्तर महाविद्यालय                               </a:t>
            </a:r>
            <a:r>
              <a:rPr lang="hi-IN" sz="2700" b="1" dirty="0" smtClean="0">
                <a:latin typeface="Utsaah" pitchFamily="34" charset="0"/>
                <a:cs typeface="Utsaah" pitchFamily="34" charset="0"/>
              </a:rPr>
              <a:t>मैदागिन</a:t>
            </a:r>
            <a:r>
              <a:rPr lang="en-US" sz="2700" b="1" dirty="0" smtClean="0">
                <a:latin typeface="Utsaah" pitchFamily="34" charset="0"/>
                <a:cs typeface="Utsaah" pitchFamily="34" charset="0"/>
              </a:rPr>
              <a:t>,</a:t>
            </a:r>
            <a:r>
              <a:rPr lang="hi-IN" sz="2700" b="1" dirty="0" smtClean="0">
                <a:latin typeface="Utsaah" pitchFamily="34" charset="0"/>
                <a:cs typeface="Utsaah" pitchFamily="34" charset="0"/>
              </a:rPr>
              <a:t> वाराणसी -221001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1200" y="3733800"/>
            <a:ext cx="2895600" cy="1143000"/>
          </a:xfrm>
        </p:spPr>
        <p:txBody>
          <a:bodyPr>
            <a:normAutofit/>
          </a:bodyPr>
          <a:lstStyle/>
          <a:p>
            <a:r>
              <a:rPr lang="en-US" sz="1800" i="1" dirty="0" err="1" smtClean="0">
                <a:solidFill>
                  <a:schemeClr val="tx1"/>
                </a:solidFill>
              </a:rPr>
              <a:t>Dharmendra</a:t>
            </a:r>
            <a:r>
              <a:rPr lang="en-US" sz="1800" i="1" dirty="0" smtClean="0">
                <a:solidFill>
                  <a:schemeClr val="tx1"/>
                </a:solidFill>
              </a:rPr>
              <a:t> Kumar Gupta</a:t>
            </a:r>
          </a:p>
          <a:p>
            <a:r>
              <a:rPr lang="en-US" sz="1800" i="1" dirty="0" smtClean="0">
                <a:solidFill>
                  <a:schemeClr val="tx1"/>
                </a:solidFill>
              </a:rPr>
              <a:t>Assistant Professor </a:t>
            </a:r>
          </a:p>
          <a:p>
            <a:r>
              <a:rPr lang="en-US" sz="1800" i="1" dirty="0" smtClean="0">
                <a:solidFill>
                  <a:schemeClr val="tx1"/>
                </a:solidFill>
              </a:rPr>
              <a:t>Faculty of Law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72400" y="304800"/>
            <a:ext cx="1028700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Lenovo\Desktop\images (3)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381000"/>
            <a:ext cx="836295" cy="88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04800" y="304800"/>
            <a:ext cx="990600" cy="933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C:\Users\Lenovo\Desktop\images (2)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812165" cy="80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62000" y="2286000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   </a:t>
            </a:r>
            <a:r>
              <a:rPr lang="en-US" sz="4000" b="1" dirty="0" smtClean="0">
                <a:solidFill>
                  <a:srgbClr val="FF0000"/>
                </a:solidFill>
              </a:rPr>
              <a:t>Lecture on Execution of Decree</a:t>
            </a:r>
          </a:p>
          <a:p>
            <a:r>
              <a:rPr lang="en-US" sz="4000" b="1" dirty="0" smtClean="0"/>
              <a:t>                         </a:t>
            </a:r>
            <a:r>
              <a:rPr lang="en-US" sz="4000" b="1" dirty="0" smtClean="0">
                <a:solidFill>
                  <a:srgbClr val="00B050"/>
                </a:solidFill>
              </a:rPr>
              <a:t>Part-II</a:t>
            </a:r>
            <a:endParaRPr lang="en-US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3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4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6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7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9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3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5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8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9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  <p:bldP spid="2" grpId="5"/>
      <p:bldP spid="2" grpId="6"/>
      <p:bldP spid="2" grpId="7"/>
      <p:bldP spid="3" grpId="0" build="p"/>
      <p:bldP spid="3" grpId="1" build="p"/>
      <p:bldP spid="3" grpId="2" build="p"/>
      <p:bldP spid="3" grpId="3" build="p"/>
      <p:bldP spid="3" grpId="4" build="p"/>
      <p:bldP spid="3" grpId="5" build="p"/>
      <p:bldP spid="3" grpId="6" build="p"/>
      <p:bldP spid="3" grpId="7" build="p"/>
      <p:bldP spid="1026" grpId="0" animBg="1"/>
      <p:bldP spid="1026" grpId="1" animBg="1"/>
      <p:bldP spid="1026" grpId="2" animBg="1"/>
      <p:bldP spid="1026" grpId="3" animBg="1"/>
      <p:bldP spid="1026" grpId="4" animBg="1"/>
      <p:bldP spid="1026" grpId="5" animBg="1"/>
      <p:bldP spid="1026" grpId="6" animBg="1"/>
      <p:bldP spid="1026" grpId="7" animBg="1"/>
      <p:bldP spid="1027" grpId="0" animBg="1"/>
      <p:bldP spid="1027" grpId="1" animBg="1"/>
      <p:bldP spid="1027" grpId="2" animBg="1"/>
      <p:bldP spid="1027" grpId="3" animBg="1"/>
      <p:bldP spid="1027" grpId="4" animBg="1"/>
      <p:bldP spid="1027" grpId="5" animBg="1"/>
      <p:bldP spid="1027" grpId="6" animBg="1"/>
      <p:bldP spid="1027" grpId="7" animBg="1"/>
      <p:bldP spid="8" grpId="0"/>
      <p:bldP spid="8" grpId="1"/>
      <p:bldP spid="8" grpId="2"/>
      <p:bldP spid="8" grpId="3"/>
      <p:bldP spid="8" grpId="4"/>
      <p:bldP spid="8" grpId="5"/>
      <p:bldP spid="8" grpId="6"/>
      <p:bldP spid="8" grpId="7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077200" cy="253365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Relevant provisions in the Code of Civil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Procedure, 1908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 smtClean="0">
                <a:solidFill>
                  <a:srgbClr val="00B050"/>
                </a:solidFill>
              </a:rPr>
              <a:t>Section 36 to 74  and Order XXI </a:t>
            </a:r>
          </a:p>
          <a:p>
            <a:endParaRPr lang="en-US" sz="4800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        *Order XXI contains 106 Rules and is longest of all orders in the Code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radley Hand ITC" pitchFamily="66" charset="0"/>
              </a:rPr>
              <a:t>Summary of Proceeding </a:t>
            </a:r>
            <a:endParaRPr lang="en-US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10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Decision as to court by which decrees may be executed ? </a:t>
            </a:r>
          </a:p>
          <a:p>
            <a:r>
              <a:rPr lang="en-US" dirty="0" smtClean="0"/>
              <a:t>Decision as to person who may apply ?</a:t>
            </a:r>
          </a:p>
          <a:p>
            <a:r>
              <a:rPr lang="en-US" dirty="0" smtClean="0"/>
              <a:t>Against whom execution may be taken out?</a:t>
            </a:r>
          </a:p>
          <a:p>
            <a:r>
              <a:rPr lang="en-US" dirty="0" smtClean="0"/>
              <a:t>Drafting of application</a:t>
            </a:r>
          </a:p>
          <a:p>
            <a:r>
              <a:rPr lang="en-US" dirty="0" smtClean="0"/>
              <a:t>Procedure on receiving </a:t>
            </a:r>
            <a:r>
              <a:rPr lang="en-US" dirty="0" smtClean="0"/>
              <a:t>Application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Determination of several questions </a:t>
            </a:r>
            <a:r>
              <a:rPr lang="en-US" dirty="0" smtClean="0"/>
              <a:t>in respect </a:t>
            </a:r>
            <a:r>
              <a:rPr lang="en-US" dirty="0" smtClean="0"/>
              <a:t>of </a:t>
            </a:r>
            <a:r>
              <a:rPr lang="en-US" dirty="0" smtClean="0"/>
              <a:t>execution.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Adjudication </a:t>
            </a:r>
            <a:r>
              <a:rPr lang="en-US" dirty="0" smtClean="0"/>
              <a:t>of any </a:t>
            </a:r>
            <a:r>
              <a:rPr lang="en-US" dirty="0" smtClean="0"/>
              <a:t>claim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Execution </a:t>
            </a:r>
            <a:r>
              <a:rPr lang="en-US" dirty="0" smtClean="0"/>
              <a:t>of decree through various </a:t>
            </a:r>
            <a:r>
              <a:rPr lang="en-US" dirty="0" smtClean="0"/>
              <a:t>modes for example, attachment , sale,  delivery, arrest and detention given </a:t>
            </a:r>
            <a:r>
              <a:rPr lang="en-US" dirty="0" smtClean="0"/>
              <a:t>in </a:t>
            </a:r>
            <a:r>
              <a:rPr lang="en-US" dirty="0" smtClean="0"/>
              <a:t>CPC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Stay </a:t>
            </a:r>
            <a:r>
              <a:rPr lang="en-US" dirty="0" smtClean="0"/>
              <a:t>of execution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Application for execution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O.21 R.10-25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           </a:t>
            </a:r>
            <a:r>
              <a:rPr lang="en-US" dirty="0" smtClean="0">
                <a:solidFill>
                  <a:schemeClr val="tx2"/>
                </a:solidFill>
              </a:rPr>
              <a:t>Who may apply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Decree holder</a:t>
            </a:r>
          </a:p>
          <a:p>
            <a:r>
              <a:rPr lang="en-US" dirty="0" smtClean="0"/>
              <a:t>Legal Representative in case of death of decree holder</a:t>
            </a:r>
          </a:p>
          <a:p>
            <a:r>
              <a:rPr lang="en-US" dirty="0" smtClean="0"/>
              <a:t>Representative or </a:t>
            </a:r>
          </a:p>
          <a:p>
            <a:r>
              <a:rPr lang="en-US" dirty="0" smtClean="0"/>
              <a:t>Person claiming under decree holder</a:t>
            </a:r>
          </a:p>
          <a:p>
            <a:r>
              <a:rPr lang="en-US" dirty="0" smtClean="0"/>
              <a:t>Transferee of decree</a:t>
            </a:r>
          </a:p>
          <a:p>
            <a:r>
              <a:rPr lang="en-US" dirty="0" smtClean="0"/>
              <a:t>One or more of the decree holder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              </a:t>
            </a:r>
            <a:r>
              <a:rPr lang="en-US" dirty="0" smtClean="0">
                <a:solidFill>
                  <a:schemeClr val="tx2"/>
                </a:solidFill>
              </a:rPr>
              <a:t>Against whom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Judgment-debtor </a:t>
            </a:r>
          </a:p>
          <a:p>
            <a:r>
              <a:rPr lang="en-US" dirty="0" smtClean="0"/>
              <a:t>Legal Representative in case of death of Judgment-debtor(JD)</a:t>
            </a:r>
          </a:p>
          <a:p>
            <a:r>
              <a:rPr lang="en-US" dirty="0" smtClean="0"/>
              <a:t>Representative or person claiming under JD </a:t>
            </a:r>
          </a:p>
          <a:p>
            <a:r>
              <a:rPr lang="en-US" dirty="0" smtClean="0"/>
              <a:t>Surety of JD</a:t>
            </a:r>
          </a:p>
          <a:p>
            <a:r>
              <a:rPr lang="en-US" dirty="0" smtClean="0"/>
              <a:t>Garnishee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To whom application may be made</a:t>
            </a:r>
            <a:endParaRPr lang="en-US" dirty="0">
              <a:solidFill>
                <a:srgbClr val="FF00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3152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To the court which passed the decree</a:t>
            </a:r>
          </a:p>
          <a:p>
            <a:r>
              <a:rPr lang="en-US" dirty="0" smtClean="0"/>
              <a:t>To the court to which the decree has been transferred</a:t>
            </a:r>
          </a:p>
          <a:p>
            <a:pPr lvl="6">
              <a:buNone/>
            </a:pPr>
            <a:endParaRPr lang="en-US" sz="1200" dirty="0" smtClean="0"/>
          </a:p>
          <a:p>
            <a:pPr lvl="6">
              <a:buNone/>
            </a:pPr>
            <a:endParaRPr lang="en-US" sz="1200" dirty="0" smtClean="0"/>
          </a:p>
          <a:p>
            <a:pPr lvl="6"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FF0000"/>
                </a:solidFill>
              </a:rPr>
              <a:t>The </a:t>
            </a:r>
            <a:r>
              <a:rPr lang="en-US" sz="1800" b="1" dirty="0" smtClean="0">
                <a:solidFill>
                  <a:srgbClr val="FF0000"/>
                </a:solidFill>
              </a:rPr>
              <a:t>period of limitation is 12 years</a:t>
            </a:r>
          </a:p>
          <a:p>
            <a:pPr lvl="6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 (Decree for Mandatory Injunction-3 years)</a:t>
            </a:r>
          </a:p>
          <a:p>
            <a:pPr lvl="6">
              <a:buNone/>
            </a:pPr>
            <a:r>
              <a:rPr lang="en-US" sz="1200" dirty="0" smtClean="0"/>
              <a:t> 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Contents of application</a:t>
            </a:r>
            <a:endParaRPr lang="en-US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8229600" cy="39623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b="1" dirty="0" smtClean="0"/>
              <a:t>                                   </a:t>
            </a:r>
            <a:r>
              <a:rPr lang="en-US" sz="3000" b="1" i="1" dirty="0" smtClean="0">
                <a:solidFill>
                  <a:srgbClr val="00B050"/>
                </a:solidFill>
              </a:rPr>
              <a:t>Specific Contents</a:t>
            </a:r>
          </a:p>
          <a:p>
            <a:pPr>
              <a:buNone/>
            </a:pPr>
            <a:r>
              <a:rPr lang="en-US" i="1" dirty="0" smtClean="0">
                <a:solidFill>
                  <a:schemeClr val="tx2"/>
                </a:solidFill>
                <a:latin typeface="Bauhaus 93" pitchFamily="82" charset="0"/>
              </a:rPr>
              <a:t>Application for-</a:t>
            </a:r>
          </a:p>
          <a:p>
            <a:r>
              <a:rPr lang="en-US" dirty="0" smtClean="0"/>
              <a:t>Attachment of movable property- inventory of property with description.</a:t>
            </a:r>
          </a:p>
          <a:p>
            <a:r>
              <a:rPr lang="en-US" dirty="0" smtClean="0"/>
              <a:t>Attachment of growing crops- specification of time when it is harvested. </a:t>
            </a:r>
          </a:p>
          <a:p>
            <a:r>
              <a:rPr lang="en-US" dirty="0" smtClean="0"/>
              <a:t>Attachment of immovable property-specification of property and the interest or share of JD.</a:t>
            </a:r>
          </a:p>
          <a:p>
            <a:r>
              <a:rPr lang="en-US" dirty="0" smtClean="0"/>
              <a:t>Arrest and detention of JD- Grounds on which arrest is applied</a:t>
            </a:r>
          </a:p>
          <a:p>
            <a:r>
              <a:rPr lang="en-US" dirty="0" smtClean="0"/>
              <a:t>Attachment of land registered in the office of the Collector- extract of register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492625" y="5837238"/>
            <a:ext cx="4041775" cy="63976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</a:rPr>
              <a:t>Decree for the payment of money – Application may be oral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000" y="1143000"/>
            <a:ext cx="8305799" cy="91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</a:t>
            </a:r>
            <a:r>
              <a:rPr lang="en-US" sz="2800" i="1" dirty="0" smtClean="0">
                <a:solidFill>
                  <a:srgbClr val="FF0000"/>
                </a:solidFill>
              </a:rPr>
              <a:t>General contents</a:t>
            </a:r>
          </a:p>
          <a:p>
            <a:r>
              <a:rPr lang="en-US" sz="1800" b="0" dirty="0" smtClean="0"/>
              <a:t>writing, signed, verified, suit number, name of parties, date of decree , amount etc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318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श्री हरिश्चंद्र स्नातकोत्तर महाविद्यालय                               मैदागिन, वाराणसी -221001  </vt:lpstr>
      <vt:lpstr>Relevant provisions in the Code of Civil  Procedure, 1908 </vt:lpstr>
      <vt:lpstr>Summary of Proceeding </vt:lpstr>
      <vt:lpstr>Application for execution O.21 R.10-25</vt:lpstr>
      <vt:lpstr>To whom application may be made</vt:lpstr>
      <vt:lpstr>Contents of application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71</cp:revision>
  <dcterms:created xsi:type="dcterms:W3CDTF">2006-08-16T00:00:00Z</dcterms:created>
  <dcterms:modified xsi:type="dcterms:W3CDTF">2020-04-12T06:02:52Z</dcterms:modified>
</cp:coreProperties>
</file>