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8/23/2020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8/23/2020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37753-82F0-4548-A426-91E258EB8703}"/>
              </a:ext>
            </a:extLst>
          </p:cNvPr>
          <p:cNvSpPr>
            <a:spLocks noGrp="1"/>
          </p:cNvSpPr>
          <p:nvPr>
            <p:ph type="ctrTitle"/>
          </p:nvPr>
        </p:nvSpPr>
        <p:spPr>
          <a:xfrm>
            <a:off x="2093690" y="236647"/>
            <a:ext cx="8004619" cy="2520278"/>
          </a:xfrm>
        </p:spPr>
        <p:txBody>
          <a:bodyPr/>
          <a:lstStyle/>
          <a:p>
            <a:r>
              <a:rPr lang="en-IN" sz="7200">
                <a:solidFill>
                  <a:srgbClr val="FFFF00"/>
                </a:solidFill>
              </a:rPr>
              <a:t>Development Of</a:t>
            </a:r>
            <a:br>
              <a:rPr lang="en-IN" sz="7200">
                <a:solidFill>
                  <a:srgbClr val="FFFF00"/>
                </a:solidFill>
              </a:rPr>
            </a:br>
            <a:r>
              <a:rPr lang="en-IN" sz="7200">
                <a:solidFill>
                  <a:srgbClr val="FFFF00"/>
                </a:solidFill>
              </a:rPr>
              <a:t>    Psychology</a:t>
            </a:r>
            <a:endParaRPr lang="en-US" sz="7200">
              <a:solidFill>
                <a:srgbClr val="FFFF00"/>
              </a:solidFill>
            </a:endParaRPr>
          </a:p>
        </p:txBody>
      </p:sp>
      <p:sp>
        <p:nvSpPr>
          <p:cNvPr id="3" name="Subtitle 2">
            <a:extLst>
              <a:ext uri="{FF2B5EF4-FFF2-40B4-BE49-F238E27FC236}">
                <a16:creationId xmlns:a16="http://schemas.microsoft.com/office/drawing/2014/main" xmlns="" id="{EFEAC1F1-E890-FF48-8EF6-AE57A7BF6B75}"/>
              </a:ext>
            </a:extLst>
          </p:cNvPr>
          <p:cNvSpPr>
            <a:spLocks noGrp="1"/>
          </p:cNvSpPr>
          <p:nvPr>
            <p:ph type="subTitle" idx="1"/>
          </p:nvPr>
        </p:nvSpPr>
        <p:spPr>
          <a:xfrm>
            <a:off x="5715000" y="3177682"/>
            <a:ext cx="6679402" cy="3117100"/>
          </a:xfrm>
        </p:spPr>
        <p:txBody>
          <a:bodyPr>
            <a:normAutofit lnSpcReduction="10000"/>
          </a:bodyPr>
          <a:lstStyle/>
          <a:p>
            <a:r>
              <a:rPr lang="en-IN" sz="2400">
                <a:solidFill>
                  <a:srgbClr val="00B050"/>
                </a:solidFill>
              </a:rPr>
              <a:t>Topic related to Ba 3</a:t>
            </a:r>
            <a:r>
              <a:rPr lang="en-IN" sz="2400" baseline="30000">
                <a:solidFill>
                  <a:srgbClr val="00B050"/>
                </a:solidFill>
              </a:rPr>
              <a:t>rd</a:t>
            </a:r>
            <a:r>
              <a:rPr lang="en-IN" sz="2400">
                <a:solidFill>
                  <a:srgbClr val="00B050"/>
                </a:solidFill>
              </a:rPr>
              <a:t> year</a:t>
            </a:r>
          </a:p>
          <a:p>
            <a:r>
              <a:rPr lang="en-IN" sz="2400">
                <a:solidFill>
                  <a:srgbClr val="00B050"/>
                </a:solidFill>
              </a:rPr>
              <a:t>Paper 2</a:t>
            </a:r>
            <a:r>
              <a:rPr lang="en-IN" sz="2400" baseline="30000">
                <a:solidFill>
                  <a:srgbClr val="00B050"/>
                </a:solidFill>
              </a:rPr>
              <a:t>nd</a:t>
            </a:r>
            <a:r>
              <a:rPr lang="en-IN" sz="2400">
                <a:solidFill>
                  <a:srgbClr val="00B050"/>
                </a:solidFill>
              </a:rPr>
              <a:t> Systems of psychology</a:t>
            </a:r>
          </a:p>
          <a:p>
            <a:r>
              <a:rPr lang="en-IN" sz="3200">
                <a:solidFill>
                  <a:srgbClr val="00B0F0"/>
                </a:solidFill>
              </a:rPr>
              <a:t>Prepared by</a:t>
            </a:r>
          </a:p>
          <a:p>
            <a:r>
              <a:rPr lang="en-IN" sz="3200">
                <a:solidFill>
                  <a:srgbClr val="00B0F0"/>
                </a:solidFill>
              </a:rPr>
              <a:t>Dr.ashutosh Dwivedi</a:t>
            </a:r>
          </a:p>
          <a:p>
            <a:r>
              <a:rPr lang="en-IN" sz="3200">
                <a:solidFill>
                  <a:srgbClr val="00B0F0"/>
                </a:solidFill>
              </a:rPr>
              <a:t>Department of psychology H.c.p.g. Varanasi</a:t>
            </a:r>
            <a:endParaRPr lang="en-US" sz="3200">
              <a:solidFill>
                <a:srgbClr val="00B0F0"/>
              </a:solidFill>
            </a:endParaRPr>
          </a:p>
        </p:txBody>
      </p:sp>
      <p:pic>
        <p:nvPicPr>
          <p:cNvPr id="4" name="Picture 4">
            <a:extLst>
              <a:ext uri="{FF2B5EF4-FFF2-40B4-BE49-F238E27FC236}">
                <a16:creationId xmlns:a16="http://schemas.microsoft.com/office/drawing/2014/main" xmlns="" id="{6041025F-2E0D-274A-94E3-C6E0A759252E}"/>
              </a:ext>
            </a:extLst>
          </p:cNvPr>
          <p:cNvPicPr>
            <a:picLocks noChangeAspect="1"/>
          </p:cNvPicPr>
          <p:nvPr/>
        </p:nvPicPr>
        <p:blipFill>
          <a:blip r:embed="rId2"/>
          <a:stretch>
            <a:fillRect/>
          </a:stretch>
        </p:blipFill>
        <p:spPr>
          <a:xfrm>
            <a:off x="778605" y="2934148"/>
            <a:ext cx="4581426" cy="2603367"/>
          </a:xfrm>
          <a:prstGeom prst="rect">
            <a:avLst/>
          </a:prstGeom>
        </p:spPr>
      </p:pic>
    </p:spTree>
    <p:extLst>
      <p:ext uri="{BB962C8B-B14F-4D97-AF65-F5344CB8AC3E}">
        <p14:creationId xmlns:p14="http://schemas.microsoft.com/office/powerpoint/2010/main" xmlns="" val="142725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64368-57BA-1E45-8690-34D2E977B72D}"/>
              </a:ext>
            </a:extLst>
          </p:cNvPr>
          <p:cNvSpPr>
            <a:spLocks noGrp="1"/>
          </p:cNvSpPr>
          <p:nvPr>
            <p:ph type="title"/>
          </p:nvPr>
        </p:nvSpPr>
        <p:spPr>
          <a:xfrm>
            <a:off x="1715293" y="322891"/>
            <a:ext cx="8761413" cy="1925245"/>
          </a:xfrm>
        </p:spPr>
        <p:txBody>
          <a:bodyPr/>
          <a:lstStyle/>
          <a:p>
            <a:r>
              <a:rPr lang="en-IN" sz="5400">
                <a:solidFill>
                  <a:schemeClr val="accent1"/>
                </a:solidFill>
              </a:rPr>
              <a:t>Method of constant stimuli:</a:t>
            </a:r>
            <a:endParaRPr lang="en-US" sz="5400">
              <a:solidFill>
                <a:schemeClr val="accent1"/>
              </a:solidFill>
            </a:endParaRPr>
          </a:p>
        </p:txBody>
      </p:sp>
      <p:sp>
        <p:nvSpPr>
          <p:cNvPr id="3" name="Content Placeholder 2">
            <a:extLst>
              <a:ext uri="{FF2B5EF4-FFF2-40B4-BE49-F238E27FC236}">
                <a16:creationId xmlns:a16="http://schemas.microsoft.com/office/drawing/2014/main" xmlns="" id="{FA92BC6F-8376-354F-8C97-2978ADD695F2}"/>
              </a:ext>
            </a:extLst>
          </p:cNvPr>
          <p:cNvSpPr>
            <a:spLocks noGrp="1"/>
          </p:cNvSpPr>
          <p:nvPr>
            <p:ph idx="1"/>
          </p:nvPr>
        </p:nvSpPr>
        <p:spPr>
          <a:xfrm>
            <a:off x="1154954" y="2248136"/>
            <a:ext cx="8825659" cy="3490529"/>
          </a:xfrm>
        </p:spPr>
        <p:txBody>
          <a:bodyPr>
            <a:normAutofit/>
          </a:bodyPr>
          <a:lstStyle/>
          <a:p>
            <a:pPr marL="0" indent="0">
              <a:buNone/>
            </a:pPr>
            <a:r>
              <a:rPr lang="en-IN" sz="2800">
                <a:solidFill>
                  <a:srgbClr val="00B050"/>
                </a:solidFill>
              </a:rPr>
              <a:t>इसमें उद्दीपकों या उद्दीपकों के अंतर को यादृच्छिक क्रम में </a:t>
            </a:r>
          </a:p>
          <a:p>
            <a:pPr marL="0" indent="0">
              <a:buNone/>
            </a:pPr>
            <a:r>
              <a:rPr lang="en-IN" sz="2800">
                <a:solidFill>
                  <a:srgbClr val="00B050"/>
                </a:solidFill>
              </a:rPr>
              <a:t>रखकर उपस्थित किया जाता है। प्रत्येक उद्दीपक के अंतर को सतत् रखते हुए, फेकनर ने प्रत्येक उद्दीपक के लिए किए गए </a:t>
            </a:r>
          </a:p>
          <a:p>
            <a:pPr marL="0" indent="0">
              <a:buNone/>
            </a:pPr>
            <a:r>
              <a:rPr lang="en-IN" sz="2800">
                <a:solidFill>
                  <a:srgbClr val="00B050"/>
                </a:solidFill>
              </a:rPr>
              <a:t>विशिष्ट निर्णय के सापेक्ष आवृत्ति (relative frequency) </a:t>
            </a:r>
          </a:p>
          <a:p>
            <a:pPr marL="0" indent="0">
              <a:buNone/>
            </a:pPr>
            <a:r>
              <a:rPr lang="en-IN" sz="2800">
                <a:solidFill>
                  <a:srgbClr val="00B050"/>
                </a:solidFill>
              </a:rPr>
              <a:t>को परिकल्पित करने का सुझाव दिया है। इस परिकलन के </a:t>
            </a:r>
          </a:p>
          <a:p>
            <a:pPr marL="0" indent="0">
              <a:buNone/>
            </a:pPr>
            <a:r>
              <a:rPr lang="en-IN" sz="2800">
                <a:solidFill>
                  <a:srgbClr val="00B050"/>
                </a:solidFill>
              </a:rPr>
              <a:t>आधार पर देहली ( threshold ) ज्ञात किए।</a:t>
            </a:r>
            <a:endParaRPr lang="en-US" sz="2800">
              <a:solidFill>
                <a:srgbClr val="00B050"/>
              </a:solidFill>
            </a:endParaRPr>
          </a:p>
        </p:txBody>
      </p:sp>
    </p:spTree>
    <p:extLst>
      <p:ext uri="{BB962C8B-B14F-4D97-AF65-F5344CB8AC3E}">
        <p14:creationId xmlns:p14="http://schemas.microsoft.com/office/powerpoint/2010/main" xmlns="" val="249414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08D2E-5A01-C54A-A827-29AA1026BE41}"/>
              </a:ext>
            </a:extLst>
          </p:cNvPr>
          <p:cNvSpPr>
            <a:spLocks noGrp="1"/>
          </p:cNvSpPr>
          <p:nvPr>
            <p:ph type="title"/>
          </p:nvPr>
        </p:nvSpPr>
        <p:spPr>
          <a:xfrm>
            <a:off x="1154954" y="1408042"/>
            <a:ext cx="8761413" cy="272589"/>
          </a:xfrm>
        </p:spPr>
        <p:txBody>
          <a:bodyPr/>
          <a:lstStyle/>
          <a:p>
            <a:r>
              <a:rPr lang="en-IN" sz="5400">
                <a:solidFill>
                  <a:schemeClr val="accent1"/>
                </a:solidFill>
              </a:rPr>
              <a:t>Method of Average Error:</a:t>
            </a:r>
            <a:br>
              <a:rPr lang="en-IN" sz="5400">
                <a:solidFill>
                  <a:schemeClr val="accent1"/>
                </a:solidFill>
              </a:rPr>
            </a:br>
            <a:endParaRPr lang="en-US" sz="5400">
              <a:solidFill>
                <a:schemeClr val="accent1"/>
              </a:solidFill>
            </a:endParaRPr>
          </a:p>
        </p:txBody>
      </p:sp>
      <p:sp>
        <p:nvSpPr>
          <p:cNvPr id="3" name="Content Placeholder 2">
            <a:extLst>
              <a:ext uri="{FF2B5EF4-FFF2-40B4-BE49-F238E27FC236}">
                <a16:creationId xmlns:a16="http://schemas.microsoft.com/office/drawing/2014/main" xmlns="" id="{3AB7B316-829E-714B-A5FE-5988EDF6C261}"/>
              </a:ext>
            </a:extLst>
          </p:cNvPr>
          <p:cNvSpPr>
            <a:spLocks noGrp="1"/>
          </p:cNvSpPr>
          <p:nvPr>
            <p:ph idx="1"/>
          </p:nvPr>
        </p:nvSpPr>
        <p:spPr>
          <a:xfrm>
            <a:off x="1154954" y="2543944"/>
            <a:ext cx="9446785" cy="4046646"/>
          </a:xfrm>
        </p:spPr>
        <p:txBody>
          <a:bodyPr>
            <a:normAutofit/>
          </a:bodyPr>
          <a:lstStyle/>
          <a:p>
            <a:pPr marL="0" indent="0">
              <a:buNone/>
            </a:pPr>
            <a:r>
              <a:rPr lang="en-IN" sz="2800">
                <a:solidFill>
                  <a:srgbClr val="00B050"/>
                </a:solidFill>
              </a:rPr>
              <a:t>इसमें फेकनर प्रयोज्यों के समक्ष एक standard stimulus तथा एक </a:t>
            </a:r>
          </a:p>
          <a:p>
            <a:pPr marL="0" indent="0">
              <a:buNone/>
            </a:pPr>
            <a:r>
              <a:rPr lang="en-IN" sz="2800">
                <a:solidFill>
                  <a:srgbClr val="00B050"/>
                </a:solidFill>
              </a:rPr>
              <a:t>Comparable stimulus उपस्थित करते थे। तथा comparable stimulus को तब तक घटाने बढ़ाने को कहते थे जब तक वे संतुष्ट न </a:t>
            </a:r>
          </a:p>
          <a:p>
            <a:pPr marL="0" indent="0">
              <a:buNone/>
            </a:pPr>
            <a:r>
              <a:rPr lang="en-IN" sz="2800">
                <a:solidFill>
                  <a:srgbClr val="00B050"/>
                </a:solidFill>
              </a:rPr>
              <a:t>हो जाय कि इसकी मात्रा standard stimulus के बराबर हो गई है। इसमें प्रयोज्य द्वारा समायोजन करने पर त्रुटियां होती थी, क्योंकि समायोजित उद्दीपक कभी satandard से छोटा होता था कभी बड़ा। इन त्रुटियों के औसत के मध्यमान के आधार पर threshold ज्ञात किया जाता है।   </a:t>
            </a:r>
          </a:p>
        </p:txBody>
      </p:sp>
    </p:spTree>
    <p:extLst>
      <p:ext uri="{BB962C8B-B14F-4D97-AF65-F5344CB8AC3E}">
        <p14:creationId xmlns:p14="http://schemas.microsoft.com/office/powerpoint/2010/main" xmlns="" val="354377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E1985-A762-E544-AA90-1DD045DDAD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FD8999E-CC77-0649-BC18-0C9F9B25A447}"/>
              </a:ext>
            </a:extLst>
          </p:cNvPr>
          <p:cNvSpPr>
            <a:spLocks noGrp="1"/>
          </p:cNvSpPr>
          <p:nvPr>
            <p:ph idx="1"/>
          </p:nvPr>
        </p:nvSpPr>
        <p:spPr>
          <a:xfrm>
            <a:off x="2011491" y="2603500"/>
            <a:ext cx="7969122" cy="3998922"/>
          </a:xfrm>
        </p:spPr>
        <p:txBody>
          <a:bodyPr>
            <a:normAutofit/>
          </a:bodyPr>
          <a:lstStyle/>
          <a:p>
            <a:pPr marL="0" indent="0">
              <a:buNone/>
            </a:pPr>
            <a:r>
              <a:rPr lang="en-IN" sz="7200"/>
              <a:t>       </a:t>
            </a:r>
          </a:p>
          <a:p>
            <a:pPr marL="0" indent="0">
              <a:buNone/>
            </a:pPr>
            <a:r>
              <a:rPr lang="en-IN" sz="7200"/>
              <a:t>    </a:t>
            </a:r>
            <a:r>
              <a:rPr lang="en-IN" sz="7200">
                <a:solidFill>
                  <a:srgbClr val="C00000"/>
                </a:solidFill>
              </a:rPr>
              <a:t> THANK YOU</a:t>
            </a:r>
            <a:endParaRPr lang="en-US" sz="7200"/>
          </a:p>
        </p:txBody>
      </p:sp>
    </p:spTree>
    <p:extLst>
      <p:ext uri="{BB962C8B-B14F-4D97-AF65-F5344CB8AC3E}">
        <p14:creationId xmlns:p14="http://schemas.microsoft.com/office/powerpoint/2010/main" xmlns="" val="408749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7E96B-A61C-ED41-AE70-015D4BA33804}"/>
              </a:ext>
            </a:extLst>
          </p:cNvPr>
          <p:cNvSpPr>
            <a:spLocks noGrp="1"/>
          </p:cNvSpPr>
          <p:nvPr>
            <p:ph type="title"/>
          </p:nvPr>
        </p:nvSpPr>
        <p:spPr>
          <a:xfrm>
            <a:off x="728991" y="508790"/>
            <a:ext cx="10547189" cy="851924"/>
          </a:xfrm>
        </p:spPr>
        <p:txBody>
          <a:bodyPr/>
          <a:lstStyle/>
          <a:p>
            <a:r>
              <a:rPr lang="en-IN">
                <a:solidFill>
                  <a:schemeClr val="accent1"/>
                </a:solidFill>
              </a:rPr>
              <a:t>Contribution of Ernst Heinrich </a:t>
            </a:r>
            <a:r>
              <a:rPr lang="en-IN">
                <a:solidFill>
                  <a:schemeClr val="accent2"/>
                </a:solidFill>
              </a:rPr>
              <a:t>Weber </a:t>
            </a:r>
            <a:r>
              <a:rPr lang="en-IN">
                <a:solidFill>
                  <a:schemeClr val="accent4"/>
                </a:solidFill>
              </a:rPr>
              <a:t>1795-1878</a:t>
            </a:r>
            <a:endParaRPr lang="en-US">
              <a:solidFill>
                <a:schemeClr val="accent4"/>
              </a:solidFill>
            </a:endParaRPr>
          </a:p>
        </p:txBody>
      </p:sp>
      <p:sp>
        <p:nvSpPr>
          <p:cNvPr id="3" name="Content Placeholder 2">
            <a:extLst>
              <a:ext uri="{FF2B5EF4-FFF2-40B4-BE49-F238E27FC236}">
                <a16:creationId xmlns:a16="http://schemas.microsoft.com/office/drawing/2014/main" xmlns="" id="{4823DE96-427A-A940-89D6-A22E466C4F7C}"/>
              </a:ext>
            </a:extLst>
          </p:cNvPr>
          <p:cNvSpPr>
            <a:spLocks noGrp="1"/>
          </p:cNvSpPr>
          <p:nvPr>
            <p:ph idx="1"/>
          </p:nvPr>
        </p:nvSpPr>
        <p:spPr>
          <a:xfrm>
            <a:off x="1285109" y="2011491"/>
            <a:ext cx="9991071" cy="4721088"/>
          </a:xfrm>
        </p:spPr>
        <p:txBody>
          <a:bodyPr>
            <a:normAutofit lnSpcReduction="10000"/>
          </a:bodyPr>
          <a:lstStyle/>
          <a:p>
            <a:pPr marL="0" indent="0">
              <a:buNone/>
            </a:pPr>
            <a:r>
              <a:rPr lang="en-IN" sz="3200">
                <a:solidFill>
                  <a:srgbClr val="00B050"/>
                </a:solidFill>
              </a:rPr>
              <a:t>मनोविज्ञान को वैज्ञानिकता के धरातल पर आरूढ़ करने का श्रेय </a:t>
            </a:r>
          </a:p>
          <a:p>
            <a:pPr marL="0" indent="0">
              <a:buNone/>
            </a:pPr>
            <a:r>
              <a:rPr lang="en-IN" sz="3200">
                <a:solidFill>
                  <a:srgbClr val="00B050"/>
                </a:solidFill>
              </a:rPr>
              <a:t>19 वीं शताब्दी के प्रमुख शरीर क्रिया वैज्ञानिक वेबर की जाता है।</a:t>
            </a:r>
          </a:p>
          <a:p>
            <a:pPr marL="0" indent="0">
              <a:buNone/>
            </a:pPr>
            <a:r>
              <a:rPr lang="en-IN" sz="3200">
                <a:solidFill>
                  <a:srgbClr val="00B050"/>
                </a:solidFill>
              </a:rPr>
              <a:t>प्रयोगात्मक मनोविज्ञान ही मनोवैज्ञानिक सिद्धांतो का ठोस आधार है। प्रयोगात्मक मनोविज्ञान के विकास में जर्मन मनोवैज्ञानिक E.H. Weber का महत्वपूर्ण योगदान रहा है। वेबर का प्रमुख कार्य ज्ञानेंद्रियों के शारीरिक रचना एवं क्रिया के    </a:t>
            </a:r>
          </a:p>
          <a:p>
            <a:pPr marL="0" indent="0">
              <a:buNone/>
            </a:pPr>
            <a:r>
              <a:rPr lang="en-IN" sz="3200" b="1">
                <a:solidFill>
                  <a:srgbClr val="00B050"/>
                </a:solidFill>
              </a:rPr>
              <a:t>क्षेत्र में रहा है। वेबर के शोधों को उनके दो प्रसिद्ध पुस्तक </a:t>
            </a:r>
          </a:p>
          <a:p>
            <a:pPr marL="0" indent="0">
              <a:buNone/>
            </a:pPr>
            <a:r>
              <a:rPr lang="en-IN" sz="3200" b="1">
                <a:solidFill>
                  <a:srgbClr val="00B050"/>
                </a:solidFill>
              </a:rPr>
              <a:t>“De-Tactu”(1834), व “Der-Tastsinn” (1846)  में प्रकाशित किया गया।</a:t>
            </a:r>
            <a:endParaRPr lang="en-IN" sz="3200">
              <a:solidFill>
                <a:srgbClr val="00B050"/>
              </a:solidFill>
            </a:endParaRPr>
          </a:p>
        </p:txBody>
      </p:sp>
    </p:spTree>
    <p:extLst>
      <p:ext uri="{BB962C8B-B14F-4D97-AF65-F5344CB8AC3E}">
        <p14:creationId xmlns:p14="http://schemas.microsoft.com/office/powerpoint/2010/main" xmlns="" val="320391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FD667-AE69-3543-8901-99D723E8F0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B7798BE-0F1A-8542-BF15-6CE9E576291E}"/>
              </a:ext>
            </a:extLst>
          </p:cNvPr>
          <p:cNvSpPr>
            <a:spLocks noGrp="1"/>
          </p:cNvSpPr>
          <p:nvPr>
            <p:ph idx="1"/>
          </p:nvPr>
        </p:nvSpPr>
        <p:spPr>
          <a:xfrm>
            <a:off x="1283446" y="2295466"/>
            <a:ext cx="8825659" cy="5426291"/>
          </a:xfrm>
        </p:spPr>
        <p:txBody>
          <a:bodyPr>
            <a:normAutofit fontScale="70000" lnSpcReduction="20000"/>
          </a:bodyPr>
          <a:lstStyle/>
          <a:p>
            <a:pPr marL="0" indent="0">
              <a:buNone/>
            </a:pPr>
            <a:r>
              <a:rPr lang="en-IN" sz="3200">
                <a:solidFill>
                  <a:srgbClr val="00B050"/>
                </a:solidFill>
              </a:rPr>
              <a:t>वेबर के योगदान को हम निम्न संदर्भों में स्पष्ट के सकते हैं :          </a:t>
            </a:r>
          </a:p>
          <a:p>
            <a:r>
              <a:rPr lang="en-IN" sz="3200">
                <a:solidFill>
                  <a:srgbClr val="00B050"/>
                </a:solidFill>
              </a:rPr>
              <a:t>ताप संवेदना के क्षेत्र में किए गए प्रयोग</a:t>
            </a:r>
          </a:p>
          <a:p>
            <a:r>
              <a:rPr lang="en-IN" sz="3200">
                <a:solidFill>
                  <a:srgbClr val="00B050"/>
                </a:solidFill>
              </a:rPr>
              <a:t>स्पर्श संवेदना के क्षेत्र में किए गए प्रयोग</a:t>
            </a:r>
          </a:p>
          <a:p>
            <a:r>
              <a:rPr lang="en-IN" sz="3200">
                <a:solidFill>
                  <a:srgbClr val="00B050"/>
                </a:solidFill>
              </a:rPr>
              <a:t>मांसपेशी संवेदना के क्षेत्र में किए गए प्रयोग</a:t>
            </a:r>
          </a:p>
          <a:p>
            <a:r>
              <a:rPr lang="en-IN" sz="3200">
                <a:solidFill>
                  <a:srgbClr val="00B050"/>
                </a:solidFill>
              </a:rPr>
              <a:t> </a:t>
            </a:r>
            <a:r>
              <a:rPr lang="en-IN" sz="3200">
                <a:solidFill>
                  <a:srgbClr val="C00000"/>
                </a:solidFill>
              </a:rPr>
              <a:t>Experiment done in the field of temperature:</a:t>
            </a:r>
          </a:p>
          <a:p>
            <a:pPr marL="0" indent="0">
              <a:buNone/>
            </a:pPr>
            <a:r>
              <a:rPr lang="en-IN" sz="3200">
                <a:solidFill>
                  <a:srgbClr val="C00000"/>
                </a:solidFill>
              </a:rPr>
              <a:t>    </a:t>
            </a:r>
            <a:r>
              <a:rPr lang="en-IN" sz="3200">
                <a:solidFill>
                  <a:srgbClr val="00B050"/>
                </a:solidFill>
              </a:rPr>
              <a:t>त्वचा पर तापमान का प्रभाव जानने के लिए वेबर ने प्रयोग</a:t>
            </a:r>
          </a:p>
          <a:p>
            <a:pPr marL="0" indent="0">
              <a:buNone/>
            </a:pPr>
            <a:r>
              <a:rPr lang="en-IN" sz="3200">
                <a:solidFill>
                  <a:srgbClr val="00B050"/>
                </a:solidFill>
              </a:rPr>
              <a:t>   कर यह निष्कर्ष दिया कि ठंडी एवं गर्म उद्दीपकों कि</a:t>
            </a:r>
          </a:p>
          <a:p>
            <a:pPr marL="0" indent="0">
              <a:buNone/>
            </a:pPr>
            <a:r>
              <a:rPr lang="en-IN" sz="3200">
                <a:solidFill>
                  <a:srgbClr val="00B050"/>
                </a:solidFill>
              </a:rPr>
              <a:t>   संवेदना वास्तविक तापक्रम उत्तेजना पर निर्भर नहीं करता है   </a:t>
            </a:r>
          </a:p>
          <a:p>
            <a:pPr marL="0" indent="0">
              <a:buNone/>
            </a:pPr>
            <a:r>
              <a:rPr lang="en-IN" sz="3200">
                <a:solidFill>
                  <a:srgbClr val="00B050"/>
                </a:solidFill>
              </a:rPr>
              <a:t>   बल्कि इसकी अनुभूति त्वचा के तापक्रम में परिवर्तन पर निर्भर </a:t>
            </a:r>
          </a:p>
          <a:p>
            <a:pPr marL="0" indent="0">
              <a:buNone/>
            </a:pPr>
            <a:r>
              <a:rPr lang="en-IN" sz="3200">
                <a:solidFill>
                  <a:srgbClr val="00B050"/>
                </a:solidFill>
              </a:rPr>
              <a:t>   करता  है। </a:t>
            </a:r>
          </a:p>
          <a:p>
            <a:pPr marL="0" indent="0">
              <a:buNone/>
            </a:pPr>
            <a:r>
              <a:rPr lang="en-IN" sz="3200">
                <a:solidFill>
                  <a:srgbClr val="00B050"/>
                </a:solidFill>
              </a:rPr>
              <a:t>                                                                                        Contd.......</a:t>
            </a:r>
          </a:p>
          <a:p>
            <a:pPr marL="0" indent="0">
              <a:buNone/>
            </a:pPr>
            <a:r>
              <a:rPr lang="en-IN" sz="3200">
                <a:solidFill>
                  <a:srgbClr val="00B050"/>
                </a:solidFill>
              </a:rPr>
              <a:t>  </a:t>
            </a:r>
          </a:p>
          <a:p>
            <a:pPr marL="0" indent="0">
              <a:buNone/>
            </a:pPr>
            <a:r>
              <a:rPr lang="en-IN" sz="3200">
                <a:solidFill>
                  <a:srgbClr val="00B050"/>
                </a:solidFill>
              </a:rPr>
              <a:t>  </a:t>
            </a:r>
            <a:endParaRPr lang="en-US" sz="3200">
              <a:solidFill>
                <a:schemeClr val="accent1"/>
              </a:solidFill>
            </a:endParaRPr>
          </a:p>
        </p:txBody>
      </p:sp>
    </p:spTree>
    <p:extLst>
      <p:ext uri="{BB962C8B-B14F-4D97-AF65-F5344CB8AC3E}">
        <p14:creationId xmlns:p14="http://schemas.microsoft.com/office/powerpoint/2010/main" xmlns="" val="289490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6015D-DBE2-8A49-AF87-271F82BE94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E5DEF68-CC53-C14E-8D3D-F2D86C2EFED2}"/>
              </a:ext>
            </a:extLst>
          </p:cNvPr>
          <p:cNvSpPr>
            <a:spLocks noGrp="1"/>
          </p:cNvSpPr>
          <p:nvPr>
            <p:ph idx="1"/>
          </p:nvPr>
        </p:nvSpPr>
        <p:spPr/>
        <p:txBody>
          <a:bodyPr>
            <a:normAutofit lnSpcReduction="10000"/>
          </a:bodyPr>
          <a:lstStyle/>
          <a:p>
            <a:pPr marL="0" indent="0">
              <a:buNone/>
            </a:pPr>
            <a:r>
              <a:rPr lang="en-IN" sz="3200">
                <a:solidFill>
                  <a:srgbClr val="00B050"/>
                </a:solidFill>
              </a:rPr>
              <a:t>जैसे ठंडी वस्तु गर्म की अपेक्षा भारी लगती है। इसी प्रकार </a:t>
            </a:r>
          </a:p>
          <a:p>
            <a:pPr marL="0" indent="0">
              <a:buNone/>
            </a:pPr>
            <a:r>
              <a:rPr lang="en-IN" sz="3200">
                <a:solidFill>
                  <a:srgbClr val="00B050"/>
                </a:solidFill>
              </a:rPr>
              <a:t>जब व्यक्ति साधारण गर्म पानी में हाथ डालता है तो उसे </a:t>
            </a:r>
          </a:p>
          <a:p>
            <a:pPr marL="0" indent="0">
              <a:buNone/>
            </a:pPr>
            <a:r>
              <a:rPr lang="en-IN" sz="3200">
                <a:solidFill>
                  <a:srgbClr val="00B050"/>
                </a:solidFill>
              </a:rPr>
              <a:t>गर्म की संवेदना नहीं होती क्योंकि हाथ हल्के गर्म पानी </a:t>
            </a:r>
          </a:p>
          <a:p>
            <a:pPr marL="0" indent="0">
              <a:buNone/>
            </a:pPr>
            <a:r>
              <a:rPr lang="en-IN" sz="3200">
                <a:solidFill>
                  <a:srgbClr val="00B050"/>
                </a:solidFill>
              </a:rPr>
              <a:t>साथ समायोजन कर लेता है। परन्तु पानी के तापक्रम में </a:t>
            </a:r>
          </a:p>
          <a:p>
            <a:pPr marL="0" indent="0">
              <a:buNone/>
            </a:pPr>
            <a:r>
              <a:rPr lang="en-IN" sz="3200">
                <a:solidFill>
                  <a:srgbClr val="00B050"/>
                </a:solidFill>
              </a:rPr>
              <a:t>वृद्धि हो जाय तब व्यक्ति को गर्म की संवेदना होने </a:t>
            </a:r>
          </a:p>
          <a:p>
            <a:pPr marL="0" indent="0">
              <a:buNone/>
            </a:pPr>
            <a:r>
              <a:rPr lang="en-IN" sz="3200">
                <a:solidFill>
                  <a:srgbClr val="00B050"/>
                </a:solidFill>
              </a:rPr>
              <a:t>लगती है।</a:t>
            </a:r>
            <a:endParaRPr lang="en-US" sz="3200">
              <a:solidFill>
                <a:srgbClr val="00B050"/>
              </a:solidFill>
            </a:endParaRPr>
          </a:p>
        </p:txBody>
      </p:sp>
    </p:spTree>
    <p:extLst>
      <p:ext uri="{BB962C8B-B14F-4D97-AF65-F5344CB8AC3E}">
        <p14:creationId xmlns:p14="http://schemas.microsoft.com/office/powerpoint/2010/main" xmlns="" val="222842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91F1A-8426-E947-92F2-FCA6D197D4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E68FB03-51F8-7C4C-854A-33F119C555E4}"/>
              </a:ext>
            </a:extLst>
          </p:cNvPr>
          <p:cNvSpPr>
            <a:spLocks noGrp="1"/>
          </p:cNvSpPr>
          <p:nvPr>
            <p:ph idx="1"/>
          </p:nvPr>
        </p:nvSpPr>
        <p:spPr>
          <a:xfrm rot="10800000" flipV="1">
            <a:off x="1621167" y="1969553"/>
            <a:ext cx="8043509" cy="4574366"/>
          </a:xfrm>
        </p:spPr>
        <p:txBody>
          <a:bodyPr>
            <a:normAutofit fontScale="25000" lnSpcReduction="20000"/>
          </a:bodyPr>
          <a:lstStyle/>
          <a:p>
            <a:r>
              <a:rPr lang="en-IN" sz="14400">
                <a:solidFill>
                  <a:schemeClr val="accent1"/>
                </a:solidFill>
              </a:rPr>
              <a:t>Experiment done in the field of touch sensation: </a:t>
            </a:r>
            <a:r>
              <a:rPr lang="en-IN" sz="8600">
                <a:solidFill>
                  <a:schemeClr val="accent1"/>
                </a:solidFill>
              </a:rPr>
              <a:t> </a:t>
            </a:r>
            <a:r>
              <a:rPr lang="en-IN" sz="8600">
                <a:solidFill>
                  <a:srgbClr val="00B050"/>
                </a:solidFill>
              </a:rPr>
              <a:t>  वेबर ने 1952 </a:t>
            </a:r>
          </a:p>
          <a:p>
            <a:pPr marL="0" indent="0">
              <a:buNone/>
            </a:pPr>
            <a:endParaRPr lang="en-IN" sz="8600">
              <a:solidFill>
                <a:srgbClr val="00B050"/>
              </a:solidFill>
            </a:endParaRPr>
          </a:p>
          <a:p>
            <a:pPr marL="0" indent="0">
              <a:buNone/>
            </a:pPr>
            <a:r>
              <a:rPr lang="en-IN" sz="8600">
                <a:solidFill>
                  <a:srgbClr val="00B050"/>
                </a:solidFill>
              </a:rPr>
              <a:t> में द्वि – बिंदु  देहल(Two-point  Threshold ) को प्रतिपादित     किया। </a:t>
            </a:r>
          </a:p>
          <a:p>
            <a:pPr marL="0" indent="0">
              <a:buNone/>
            </a:pPr>
            <a:r>
              <a:rPr lang="en-IN" sz="8600">
                <a:solidFill>
                  <a:srgbClr val="00B050"/>
                </a:solidFill>
              </a:rPr>
              <a:t> किसी  भी  भौतिक संवेदना को उद्दीप्त करने के लिए उद्दीपक की मात्रा  </a:t>
            </a:r>
          </a:p>
          <a:p>
            <a:pPr marL="0" indent="0">
              <a:buNone/>
            </a:pPr>
            <a:r>
              <a:rPr lang="en-IN" sz="8600">
                <a:solidFill>
                  <a:srgbClr val="00B050"/>
                </a:solidFill>
              </a:rPr>
              <a:t> को एक यथेष्ठ मात्रा तक बढ़ाना पड़ता है जहां से उस उद्दीपक की संवेदना</a:t>
            </a:r>
          </a:p>
          <a:p>
            <a:pPr marL="0" indent="0">
              <a:buNone/>
            </a:pPr>
            <a:r>
              <a:rPr lang="en-IN" sz="8600">
                <a:solidFill>
                  <a:srgbClr val="00B050"/>
                </a:solidFill>
              </a:rPr>
              <a:t> प्रारंभ होती है, इसी क्रम में जब हम    उद्दीपक की मात्रा में अधिक वृद्धि</a:t>
            </a:r>
          </a:p>
          <a:p>
            <a:pPr marL="0" indent="0">
              <a:buNone/>
            </a:pPr>
            <a:r>
              <a:rPr lang="en-IN" sz="8600">
                <a:solidFill>
                  <a:srgbClr val="00B050"/>
                </a:solidFill>
              </a:rPr>
              <a:t>करते हैं तो एक यथेष्ठ बिंदु पर  एक बिंदु की  सम्वेदना  होती है। इस सीमा</a:t>
            </a:r>
          </a:p>
          <a:p>
            <a:pPr marL="0" indent="0">
              <a:buNone/>
            </a:pPr>
            <a:r>
              <a:rPr lang="en-IN" sz="8600">
                <a:solidFill>
                  <a:srgbClr val="00B050"/>
                </a:solidFill>
              </a:rPr>
              <a:t> रेखा को वेबर ने two point Threshold या absolute threshold कहा है।                                                             Contd.......</a:t>
            </a:r>
          </a:p>
          <a:p>
            <a:pPr marL="0" indent="0">
              <a:buNone/>
            </a:pPr>
            <a:r>
              <a:rPr lang="en-IN" sz="8600">
                <a:solidFill>
                  <a:srgbClr val="00B050"/>
                </a:solidFill>
              </a:rPr>
              <a:t>                                         </a:t>
            </a:r>
          </a:p>
          <a:p>
            <a:pPr marL="0" indent="0">
              <a:buNone/>
            </a:pPr>
            <a:endParaRPr lang="en-IN" sz="8600">
              <a:solidFill>
                <a:srgbClr val="00B050"/>
              </a:solidFill>
            </a:endParaRPr>
          </a:p>
          <a:p>
            <a:pPr marL="0" indent="0">
              <a:buNone/>
            </a:pPr>
            <a:r>
              <a:rPr lang="en-IN" sz="8600">
                <a:solidFill>
                  <a:srgbClr val="00B050"/>
                </a:solidFill>
              </a:rPr>
              <a:t>         </a:t>
            </a:r>
          </a:p>
          <a:p>
            <a:pPr marL="0" indent="0">
              <a:buNone/>
            </a:pPr>
            <a:endParaRPr lang="en-IN" sz="3200">
              <a:solidFill>
                <a:srgbClr val="00B050"/>
              </a:solidFill>
            </a:endParaRPr>
          </a:p>
          <a:p>
            <a:pPr marL="0" indent="0">
              <a:buNone/>
            </a:pPr>
            <a:endParaRPr lang="en-IN" sz="3200">
              <a:solidFill>
                <a:srgbClr val="00B050"/>
              </a:solidFill>
            </a:endParaRPr>
          </a:p>
          <a:p>
            <a:pPr marL="0" indent="0">
              <a:buNone/>
            </a:pPr>
            <a:r>
              <a:rPr lang="en-IN" sz="3200">
                <a:solidFill>
                  <a:srgbClr val="00B050"/>
                </a:solidFill>
              </a:rPr>
              <a:t> </a:t>
            </a:r>
          </a:p>
          <a:p>
            <a:pPr marL="0" indent="0">
              <a:buNone/>
            </a:pPr>
            <a:endParaRPr lang="en-US" sz="3200">
              <a:solidFill>
                <a:schemeClr val="accent1"/>
              </a:solidFill>
            </a:endParaRPr>
          </a:p>
        </p:txBody>
      </p:sp>
    </p:spTree>
    <p:extLst>
      <p:ext uri="{BB962C8B-B14F-4D97-AF65-F5344CB8AC3E}">
        <p14:creationId xmlns:p14="http://schemas.microsoft.com/office/powerpoint/2010/main" xmlns="" val="399501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7F0D3-F1F9-6545-8BE7-5258BDAFCB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D331DA5-A1BE-6A4C-BB9A-5E88E682A4A2}"/>
              </a:ext>
            </a:extLst>
          </p:cNvPr>
          <p:cNvSpPr>
            <a:spLocks noGrp="1"/>
          </p:cNvSpPr>
          <p:nvPr>
            <p:ph idx="1"/>
          </p:nvPr>
        </p:nvSpPr>
        <p:spPr>
          <a:xfrm>
            <a:off x="1154954" y="2603500"/>
            <a:ext cx="8761413" cy="3416300"/>
          </a:xfrm>
        </p:spPr>
        <p:txBody>
          <a:bodyPr>
            <a:normAutofit/>
          </a:bodyPr>
          <a:lstStyle/>
          <a:p>
            <a:pPr marL="0" indent="0">
              <a:buNone/>
            </a:pPr>
            <a:r>
              <a:rPr lang="en-IN" sz="2800">
                <a:solidFill>
                  <a:srgbClr val="00B050"/>
                </a:solidFill>
              </a:rPr>
              <a:t>जैसे : व्यक्ति के त्वचा को दो नुकीले बिंदुओं से स्पर्श कराने पर</a:t>
            </a:r>
          </a:p>
          <a:p>
            <a:pPr marL="0" indent="0">
              <a:buNone/>
            </a:pPr>
            <a:r>
              <a:rPr lang="en-IN" sz="2800">
                <a:solidFill>
                  <a:srgbClr val="00B050"/>
                </a:solidFill>
              </a:rPr>
              <a:t>वह व्यक्ति स्पष्टत: दो बिंदु का प्रत्यक्षण करता है। फिर इन </a:t>
            </a:r>
          </a:p>
          <a:p>
            <a:pPr marL="0" indent="0">
              <a:buNone/>
            </a:pPr>
            <a:r>
              <a:rPr lang="en-IN" sz="2800">
                <a:solidFill>
                  <a:srgbClr val="00B050"/>
                </a:solidFill>
              </a:rPr>
              <a:t>बिन्दुओं की आपसे दूरी कम करने पर एक ऐसी स्थिति आती है,</a:t>
            </a:r>
          </a:p>
          <a:p>
            <a:pPr marL="0" indent="0">
              <a:buNone/>
            </a:pPr>
            <a:r>
              <a:rPr lang="en-IN" sz="2800">
                <a:solidFill>
                  <a:srgbClr val="00B050"/>
                </a:solidFill>
              </a:rPr>
              <a:t>जहां मात्र एक बिंदु की ही संवेदना होती है। </a:t>
            </a:r>
          </a:p>
          <a:p>
            <a:pPr marL="0" indent="0">
              <a:buNone/>
            </a:pPr>
            <a:endParaRPr lang="en-IN" sz="2800">
              <a:solidFill>
                <a:srgbClr val="00B050"/>
              </a:solidFill>
            </a:endParaRPr>
          </a:p>
          <a:p>
            <a:pPr marL="0" indent="0">
              <a:buNone/>
            </a:pPr>
            <a:endParaRPr lang="en-US" sz="2800">
              <a:solidFill>
                <a:srgbClr val="00B050"/>
              </a:solidFill>
            </a:endParaRPr>
          </a:p>
        </p:txBody>
      </p:sp>
    </p:spTree>
    <p:extLst>
      <p:ext uri="{BB962C8B-B14F-4D97-AF65-F5344CB8AC3E}">
        <p14:creationId xmlns:p14="http://schemas.microsoft.com/office/powerpoint/2010/main" xmlns="" val="34372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B7926-3E64-504E-8FBC-36645BCD13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1EF4746-5E3C-BD4B-AF44-80800490529A}"/>
              </a:ext>
            </a:extLst>
          </p:cNvPr>
          <p:cNvSpPr>
            <a:spLocks noGrp="1"/>
          </p:cNvSpPr>
          <p:nvPr>
            <p:ph idx="1"/>
          </p:nvPr>
        </p:nvSpPr>
        <p:spPr>
          <a:xfrm rot="10800000" flipV="1">
            <a:off x="1106379" y="2603105"/>
            <a:ext cx="9979239" cy="3597019"/>
          </a:xfrm>
        </p:spPr>
        <p:txBody>
          <a:bodyPr>
            <a:normAutofit fontScale="47500" lnSpcReduction="20000"/>
          </a:bodyPr>
          <a:lstStyle/>
          <a:p>
            <a:pPr algn="just"/>
            <a:r>
              <a:rPr lang="en-IN" sz="4000">
                <a:solidFill>
                  <a:schemeClr val="accent1"/>
                </a:solidFill>
              </a:rPr>
              <a:t>Experiment done In the field of muscle sensation:    </a:t>
            </a:r>
          </a:p>
          <a:p>
            <a:pPr marL="0" indent="0" algn="just">
              <a:buNone/>
            </a:pPr>
            <a:r>
              <a:rPr lang="en-IN" sz="4500">
                <a:solidFill>
                  <a:srgbClr val="00B050"/>
                </a:solidFill>
              </a:rPr>
              <a:t>    वेबरअपने शोध द्वारा यह जानने का प्रयास किया कि</a:t>
            </a:r>
          </a:p>
          <a:p>
            <a:pPr marL="0" indent="0" algn="just">
              <a:buNone/>
            </a:pPr>
            <a:r>
              <a:rPr lang="en-IN" sz="4500">
                <a:solidFill>
                  <a:srgbClr val="00B050"/>
                </a:solidFill>
              </a:rPr>
              <a:t>    विभिन्न वजन के भारों का विभेद करने में पेशीय संवेदना किस सीमा तक कार्य करती है।</a:t>
            </a:r>
          </a:p>
          <a:p>
            <a:pPr marL="0" indent="0" algn="just">
              <a:buNone/>
            </a:pPr>
            <a:r>
              <a:rPr lang="en-IN" sz="4500">
                <a:solidFill>
                  <a:srgbClr val="00B050"/>
                </a:solidFill>
              </a:rPr>
              <a:t>    वेबर का यह खोज (Law of weber) के नाम से जाना गया। वेबर ने अपने मांसपेशी</a:t>
            </a:r>
          </a:p>
          <a:p>
            <a:pPr marL="0" indent="0" algn="just">
              <a:buNone/>
            </a:pPr>
            <a:r>
              <a:rPr lang="en-IN" sz="4500">
                <a:solidFill>
                  <a:srgbClr val="00B050"/>
                </a:solidFill>
              </a:rPr>
              <a:t>    संवेदना के शोध परिणाम </a:t>
            </a:r>
            <a:r>
              <a:rPr lang="en-IN" sz="4500">
                <a:solidFill>
                  <a:schemeClr val="accent1"/>
                </a:solidFill>
              </a:rPr>
              <a:t> </a:t>
            </a:r>
            <a:r>
              <a:rPr lang="en-IN" sz="4500">
                <a:solidFill>
                  <a:srgbClr val="00B050"/>
                </a:solidFill>
              </a:rPr>
              <a:t>को 1834 में अपनी पुस्तक “ De- Tactu” में प्रकाशित किया। </a:t>
            </a:r>
          </a:p>
          <a:p>
            <a:pPr marL="0" indent="0" algn="just">
              <a:buNone/>
            </a:pPr>
            <a:r>
              <a:rPr lang="en-IN" sz="4500">
                <a:solidFill>
                  <a:srgbClr val="00B050"/>
                </a:solidFill>
              </a:rPr>
              <a:t>    वेबर ने कोई निश्चित नियम नहीं बनाया उन्होंने यह स्पष्ट किया कि दो भागों में न्यूनतम ज्ञेय </a:t>
            </a:r>
          </a:p>
          <a:p>
            <a:pPr marL="0" indent="0" algn="just">
              <a:buNone/>
            </a:pPr>
            <a:r>
              <a:rPr lang="en-IN" sz="4500">
                <a:solidFill>
                  <a:srgbClr val="00B050"/>
                </a:solidFill>
              </a:rPr>
              <a:t>   भेद (JND) उनके  अनुपात पर आश्रित था ना कि उनके निरपेक्ष परिणाम पर।</a:t>
            </a:r>
          </a:p>
          <a:p>
            <a:pPr marL="0" indent="0">
              <a:buNone/>
            </a:pPr>
            <a:endParaRPr lang="en-IN" sz="4000">
              <a:solidFill>
                <a:schemeClr val="accent1"/>
              </a:solidFill>
            </a:endParaRPr>
          </a:p>
          <a:p>
            <a:pPr marL="0" indent="0">
              <a:buNone/>
            </a:pPr>
            <a:r>
              <a:rPr lang="en-IN" sz="4000">
                <a:solidFill>
                  <a:schemeClr val="accent1"/>
                </a:solidFill>
              </a:rPr>
              <a:t>                                         </a:t>
            </a:r>
            <a:endParaRPr lang="en-US" sz="4000">
              <a:solidFill>
                <a:schemeClr val="accent1"/>
              </a:solidFill>
            </a:endParaRPr>
          </a:p>
        </p:txBody>
      </p:sp>
    </p:spTree>
    <p:extLst>
      <p:ext uri="{BB962C8B-B14F-4D97-AF65-F5344CB8AC3E}">
        <p14:creationId xmlns:p14="http://schemas.microsoft.com/office/powerpoint/2010/main" xmlns="" val="337988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79B8B-7314-B14D-A5E8-16094C916F9B}"/>
              </a:ext>
            </a:extLst>
          </p:cNvPr>
          <p:cNvSpPr>
            <a:spLocks noGrp="1"/>
          </p:cNvSpPr>
          <p:nvPr>
            <p:ph type="title"/>
          </p:nvPr>
        </p:nvSpPr>
        <p:spPr/>
        <p:txBody>
          <a:bodyPr/>
          <a:lstStyle/>
          <a:p>
            <a:r>
              <a:rPr lang="en-IN" sz="5400">
                <a:solidFill>
                  <a:schemeClr val="accent2"/>
                </a:solidFill>
              </a:rPr>
              <a:t>Contribution of Fechner:</a:t>
            </a:r>
            <a:endParaRPr lang="en-US" sz="5400">
              <a:solidFill>
                <a:schemeClr val="accent2"/>
              </a:solidFill>
            </a:endParaRPr>
          </a:p>
        </p:txBody>
      </p:sp>
      <p:sp>
        <p:nvSpPr>
          <p:cNvPr id="3" name="Content Placeholder 2">
            <a:extLst>
              <a:ext uri="{FF2B5EF4-FFF2-40B4-BE49-F238E27FC236}">
                <a16:creationId xmlns:a16="http://schemas.microsoft.com/office/drawing/2014/main" xmlns="" id="{0DC5D0D2-20BC-404A-BC33-4D8491EF6F6F}"/>
              </a:ext>
            </a:extLst>
          </p:cNvPr>
          <p:cNvSpPr>
            <a:spLocks noGrp="1"/>
          </p:cNvSpPr>
          <p:nvPr>
            <p:ph idx="1"/>
          </p:nvPr>
        </p:nvSpPr>
        <p:spPr>
          <a:xfrm>
            <a:off x="1294866" y="2591273"/>
            <a:ext cx="9602268" cy="4129472"/>
          </a:xfrm>
        </p:spPr>
        <p:txBody>
          <a:bodyPr>
            <a:normAutofit/>
          </a:bodyPr>
          <a:lstStyle/>
          <a:p>
            <a:pPr marL="0" indent="0">
              <a:buNone/>
            </a:pPr>
            <a:r>
              <a:rPr lang="en-IN" sz="2800">
                <a:solidFill>
                  <a:srgbClr val="00B050"/>
                </a:solidFill>
              </a:rPr>
              <a:t>मनोविज्ञान जगत में फेकनर का नाम मनोभौतिकी के क्षेत्र में विख्यात</a:t>
            </a:r>
          </a:p>
          <a:p>
            <a:pPr marL="0" indent="0">
              <a:buNone/>
            </a:pPr>
            <a:r>
              <a:rPr lang="en-IN" sz="2800">
                <a:solidFill>
                  <a:srgbClr val="00B050"/>
                </a:solidFill>
              </a:rPr>
              <a:t> है। 1830 ई. तक भौतिक व रसायन की पुस्तकों का जर्मन में अनुवाद</a:t>
            </a:r>
          </a:p>
          <a:p>
            <a:pPr marL="0" indent="0">
              <a:buNone/>
            </a:pPr>
            <a:r>
              <a:rPr lang="en-IN" sz="2800">
                <a:solidFill>
                  <a:srgbClr val="00B050"/>
                </a:solidFill>
              </a:rPr>
              <a:t> करने के साथ साथ भौतिक विषयों पर 40 से अधिक शोध निबंध</a:t>
            </a:r>
          </a:p>
          <a:p>
            <a:pPr marL="0" indent="0">
              <a:buNone/>
            </a:pPr>
            <a:r>
              <a:rPr lang="en-IN" sz="2800">
                <a:solidFill>
                  <a:srgbClr val="00B050"/>
                </a:solidFill>
              </a:rPr>
              <a:t> प्रकाशित किए। फेकनर ने अपने सिद्धांत का सत्यापन प्रायोगिक</a:t>
            </a:r>
          </a:p>
          <a:p>
            <a:pPr marL="0" indent="0">
              <a:buNone/>
            </a:pPr>
            <a:r>
              <a:rPr lang="en-IN" sz="2800">
                <a:solidFill>
                  <a:srgbClr val="00B050"/>
                </a:solidFill>
              </a:rPr>
              <a:t> विधियों के विकास द्वारा संवेदना को मापकर किया </a:t>
            </a:r>
          </a:p>
          <a:p>
            <a:pPr marL="0" indent="0">
              <a:buNone/>
            </a:pPr>
            <a:r>
              <a:rPr lang="en-IN" sz="2800">
                <a:solidFill>
                  <a:srgbClr val="00B050"/>
                </a:solidFill>
              </a:rPr>
              <a:t>उनके तीन नियम निम्न हैं:  </a:t>
            </a:r>
          </a:p>
          <a:p>
            <a:pPr marL="0" indent="0">
              <a:buNone/>
            </a:pPr>
            <a:r>
              <a:rPr lang="en-IN" sz="2800">
                <a:solidFill>
                  <a:srgbClr val="00B050"/>
                </a:solidFill>
              </a:rPr>
              <a:t>                                                       Contd.......</a:t>
            </a:r>
            <a:endParaRPr lang="en-US" sz="2800">
              <a:solidFill>
                <a:srgbClr val="00B050"/>
              </a:solidFill>
            </a:endParaRPr>
          </a:p>
        </p:txBody>
      </p:sp>
    </p:spTree>
    <p:extLst>
      <p:ext uri="{BB962C8B-B14F-4D97-AF65-F5344CB8AC3E}">
        <p14:creationId xmlns:p14="http://schemas.microsoft.com/office/powerpoint/2010/main" xmlns="" val="3045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011BD-7606-134E-9A23-31B1840243F6}"/>
              </a:ext>
            </a:extLst>
          </p:cNvPr>
          <p:cNvSpPr>
            <a:spLocks noGrp="1"/>
          </p:cNvSpPr>
          <p:nvPr>
            <p:ph type="title"/>
          </p:nvPr>
        </p:nvSpPr>
        <p:spPr>
          <a:xfrm>
            <a:off x="2390124" y="973667"/>
            <a:ext cx="7526243" cy="872171"/>
          </a:xfrm>
        </p:spPr>
        <p:txBody>
          <a:bodyPr/>
          <a:lstStyle/>
          <a:p>
            <a:r>
              <a:rPr lang="en-IN" sz="5400">
                <a:solidFill>
                  <a:schemeClr val="accent1"/>
                </a:solidFill>
              </a:rPr>
              <a:t>Methods Of Limits:</a:t>
            </a:r>
            <a:endParaRPr lang="en-US" sz="5400">
              <a:solidFill>
                <a:schemeClr val="accent1"/>
              </a:solidFill>
            </a:endParaRPr>
          </a:p>
        </p:txBody>
      </p:sp>
      <p:sp>
        <p:nvSpPr>
          <p:cNvPr id="3" name="Content Placeholder 2">
            <a:extLst>
              <a:ext uri="{FF2B5EF4-FFF2-40B4-BE49-F238E27FC236}">
                <a16:creationId xmlns:a16="http://schemas.microsoft.com/office/drawing/2014/main" xmlns="" id="{1C2F1A99-835F-9240-B626-230A2F1941A8}"/>
              </a:ext>
            </a:extLst>
          </p:cNvPr>
          <p:cNvSpPr>
            <a:spLocks noGrp="1"/>
          </p:cNvSpPr>
          <p:nvPr>
            <p:ph idx="1"/>
          </p:nvPr>
        </p:nvSpPr>
        <p:spPr>
          <a:xfrm>
            <a:off x="1427097" y="2390123"/>
            <a:ext cx="9281133" cy="4467877"/>
          </a:xfrm>
        </p:spPr>
        <p:txBody>
          <a:bodyPr>
            <a:normAutofit/>
          </a:bodyPr>
          <a:lstStyle/>
          <a:p>
            <a:pPr marL="0" indent="0">
              <a:buNone/>
            </a:pPr>
            <a:r>
              <a:rPr lang="en-IN" sz="2800">
                <a:solidFill>
                  <a:srgbClr val="00B050"/>
                </a:solidFill>
              </a:rPr>
              <a:t>इस विधि में पहले उद्दीपक की तीव्रता न्यूनतम  रखी जाती है </a:t>
            </a:r>
          </a:p>
          <a:p>
            <a:pPr marL="0" indent="0">
              <a:buNone/>
            </a:pPr>
            <a:r>
              <a:rPr lang="en-IN" sz="2800">
                <a:solidFill>
                  <a:srgbClr val="00B050"/>
                </a:solidFill>
              </a:rPr>
              <a:t>जिससे कि प्रयोज्य में कोई संवेदन ना हो। फिर धीरे धीरे </a:t>
            </a:r>
          </a:p>
          <a:p>
            <a:pPr marL="0" indent="0">
              <a:buNone/>
            </a:pPr>
            <a:r>
              <a:rPr lang="en-IN" sz="2800">
                <a:solidFill>
                  <a:srgbClr val="00B050"/>
                </a:solidFill>
              </a:rPr>
              <a:t>उद्दीपक  की तीव्रता बढ़ाई जाती है, तब तक जब तक प्रयोज्य </a:t>
            </a:r>
          </a:p>
          <a:p>
            <a:pPr marL="0" indent="0">
              <a:buNone/>
            </a:pPr>
            <a:r>
              <a:rPr lang="en-IN" sz="2800">
                <a:solidFill>
                  <a:srgbClr val="00B050"/>
                </a:solidFill>
              </a:rPr>
              <a:t>को स्पष्ट संवेदन ना होने लगे। फिर इसके विपरित दिशा में कार्य किया जाता है। इसमें उद्दीपक की तीव्रता इतनी रहती है कि प्रयोज्य</a:t>
            </a:r>
          </a:p>
          <a:p>
            <a:pPr marL="0" indent="0">
              <a:buNone/>
            </a:pPr>
            <a:r>
              <a:rPr lang="en-IN" sz="2800">
                <a:solidFill>
                  <a:srgbClr val="00B050"/>
                </a:solidFill>
              </a:rPr>
              <a:t>को स्पष्ट संवेदन होता है। फिर इसको  न्यूनतम किया जाता है,</a:t>
            </a:r>
          </a:p>
          <a:p>
            <a:pPr marL="0" indent="0">
              <a:buNone/>
            </a:pPr>
            <a:r>
              <a:rPr lang="en-IN" sz="2800">
                <a:solidFill>
                  <a:srgbClr val="00B050"/>
                </a:solidFill>
              </a:rPr>
              <a:t>जब तक संवेदन की अनुभूति होनी बन्द ना हो जाय। इन दोनों क्रमों </a:t>
            </a:r>
          </a:p>
          <a:p>
            <a:pPr marL="0" indent="0">
              <a:buNone/>
            </a:pPr>
            <a:r>
              <a:rPr lang="en-IN" sz="2800">
                <a:solidFill>
                  <a:srgbClr val="00B050"/>
                </a:solidFill>
              </a:rPr>
              <a:t>के औसत के आधार पर threshold का निर्धारण किया जाता है।</a:t>
            </a:r>
            <a:endParaRPr lang="en-US" sz="2800">
              <a:solidFill>
                <a:srgbClr val="00B050"/>
              </a:solidFill>
            </a:endParaRPr>
          </a:p>
        </p:txBody>
      </p:sp>
    </p:spTree>
    <p:extLst>
      <p:ext uri="{BB962C8B-B14F-4D97-AF65-F5344CB8AC3E}">
        <p14:creationId xmlns:p14="http://schemas.microsoft.com/office/powerpoint/2010/main" xmlns="" val="3973475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1</TotalTime>
  <Words>873</Words>
  <Application>Microsoft Office PowerPoint</Application>
  <PresentationFormat>Custom</PresentationFormat>
  <Paragraphs>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 Boardroom</vt:lpstr>
      <vt:lpstr>Development Of     Psychology</vt:lpstr>
      <vt:lpstr>Contribution of Ernst Heinrich Weber 1795-1878</vt:lpstr>
      <vt:lpstr>Slide 3</vt:lpstr>
      <vt:lpstr>Slide 4</vt:lpstr>
      <vt:lpstr>Slide 5</vt:lpstr>
      <vt:lpstr>Slide 6</vt:lpstr>
      <vt:lpstr>Slide 7</vt:lpstr>
      <vt:lpstr>Contribution of Fechner:</vt:lpstr>
      <vt:lpstr>Methods Of Limits:</vt:lpstr>
      <vt:lpstr>Method of constant stimuli:</vt:lpstr>
      <vt:lpstr>Method of Average Error: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Psychology</dc:title>
  <dc:creator>anandpriya1993@gmail.com</dc:creator>
  <cp:lastModifiedBy>SUJIT SINGH</cp:lastModifiedBy>
  <cp:revision>1</cp:revision>
  <dcterms:created xsi:type="dcterms:W3CDTF">2020-08-21T10:37:49Z</dcterms:created>
  <dcterms:modified xsi:type="dcterms:W3CDTF">2020-08-23T15:19:12Z</dcterms:modified>
</cp:coreProperties>
</file>