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gradesaver.com/author/toni-morrison" TargetMode="External"/><Relationship Id="rId2" Type="http://schemas.openxmlformats.org/officeDocument/2006/relationships/hyperlink" Target="https://www.gradesaver.com/beloved/study-guide/character-lis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Toni Morrison`s </a:t>
            </a:r>
            <a:br>
              <a:rPr lang="en-US" dirty="0" smtClean="0"/>
            </a:br>
            <a:r>
              <a:rPr lang="en-US" dirty="0" smtClean="0"/>
              <a:t>Beloved</a:t>
            </a:r>
            <a:endParaRPr lang="en-US" dirty="0"/>
          </a:p>
        </p:txBody>
      </p:sp>
      <p:sp>
        <p:nvSpPr>
          <p:cNvPr id="3" name="Subtitle 2"/>
          <p:cNvSpPr>
            <a:spLocks noGrp="1"/>
          </p:cNvSpPr>
          <p:nvPr>
            <p:ph type="subTitle" idx="1"/>
          </p:nvPr>
        </p:nvSpPr>
        <p:spPr>
          <a:xfrm>
            <a:off x="1371600" y="4495800"/>
            <a:ext cx="6400800" cy="1600200"/>
          </a:xfrm>
        </p:spPr>
        <p:txBody>
          <a:bodyPr>
            <a:normAutofit/>
          </a:bodyPr>
          <a:lstStyle/>
          <a:p>
            <a:r>
              <a:rPr lang="en-US" dirty="0" err="1" smtClean="0"/>
              <a:t>Dr.Nripendra</a:t>
            </a:r>
            <a:r>
              <a:rPr lang="en-US" dirty="0" smtClean="0"/>
              <a:t> Singh</a:t>
            </a:r>
          </a:p>
          <a:p>
            <a:r>
              <a:rPr lang="en-US" dirty="0" err="1" smtClean="0"/>
              <a:t>Deptt</a:t>
            </a:r>
            <a:r>
              <a:rPr lang="en-US" dirty="0" smtClean="0"/>
              <a:t>. of English,</a:t>
            </a:r>
          </a:p>
          <a:p>
            <a:r>
              <a:rPr lang="en-US" dirty="0" err="1" smtClean="0"/>
              <a:t>H.C.P.G.College</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609600"/>
            <a:ext cx="8835560" cy="6017032"/>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1E1D1D"/>
                </a:solidFill>
                <a:latin typeface="Segoe UI" pitchFamily="34" charset="0"/>
                <a:ea typeface="Times New Roman" pitchFamily="18" charset="0"/>
                <a:cs typeface="Segoe UI" pitchFamily="34" charset="0"/>
              </a:rPr>
              <a:t> </a:t>
            </a:r>
            <a:r>
              <a:rPr lang="en-US" b="1" dirty="0" smtClean="0">
                <a:solidFill>
                  <a:srgbClr val="1E1D1D"/>
                </a:solidFill>
                <a:latin typeface="Segoe UI" pitchFamily="34" charset="0"/>
                <a:ea typeface="Times New Roman" pitchFamily="18" charset="0"/>
                <a:cs typeface="Segoe UI" pitchFamily="34" charset="0"/>
              </a:rPr>
              <a:t>                                                                </a:t>
            </a:r>
            <a:r>
              <a:rPr kumimoji="0" lang="en-US" sz="1800" b="1"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Slavery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4F81BD"/>
              </a:solidFill>
              <a:effectLst/>
              <a:latin typeface="Cambria" pitchFamily="18" charset="0"/>
              <a:ea typeface="Times New Roman" pitchFamily="18"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Slavery is the novel’s core theme and plays a critical role in the lives of each character. Slavery and its horrors are what led Halle to pay for Baby Suggs’ freedom, sentencing himself to a crushing debt to </a:t>
            </a:r>
            <a:r>
              <a:rPr lang="en-US" dirty="0" err="1" smtClean="0">
                <a:solidFill>
                  <a:srgbClr val="7D9ECD"/>
                </a:solidFill>
                <a:latin typeface="inherit"/>
                <a:ea typeface="Times New Roman" pitchFamily="18" charset="0"/>
                <a:cs typeface="Segoe UI" pitchFamily="34" charset="0"/>
              </a:rPr>
              <a:t>Mr.Garner</a:t>
            </a:r>
            <a:r>
              <a:rPr kumimoji="0" lang="en-US"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Later on, slavery and the concomitant sexual abuse drive Halle insane. Furthermore, slavery and the abuse </a:t>
            </a:r>
            <a:r>
              <a:rPr kumimoji="0" lang="en-US" b="0" i="0" u="none" strike="noStrike" cap="none" normalizeH="0" baseline="0" dirty="0" err="1" smtClean="0">
                <a:ln>
                  <a:noFill/>
                </a:ln>
                <a:solidFill>
                  <a:srgbClr val="1E1D1D"/>
                </a:solidFill>
                <a:effectLst/>
                <a:latin typeface="Segoe UI" pitchFamily="34" charset="0"/>
                <a:ea typeface="Times New Roman" pitchFamily="18" charset="0"/>
                <a:cs typeface="Segoe UI" pitchFamily="34" charset="0"/>
              </a:rPr>
              <a:t>Sethe</a:t>
            </a:r>
            <a:r>
              <a:rPr kumimoji="0" lang="en-US"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suffered under it compelled her to commit infanticide rather than see her children also suffer. These examples all demonstrate slavery’s powerful hold over the enslaved.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endParaRPr>
          </a:p>
          <a:p>
            <a:pPr eaLnBrk="0" fontAlgn="base" hangingPunct="0">
              <a:spcBef>
                <a:spcPct val="0"/>
              </a:spcBef>
              <a:spcAft>
                <a:spcPct val="0"/>
              </a:spcAft>
            </a:pPr>
            <a:r>
              <a:rPr lang="en-US" dirty="0" smtClean="0"/>
              <a:t> </a:t>
            </a:r>
            <a:r>
              <a:rPr lang="en-US" dirty="0" smtClean="0"/>
              <a:t>Slavery also caused devastating emotional and psychological wounds in the enslaved, and </a:t>
            </a:r>
            <a:r>
              <a:rPr lang="en-US" i="1" dirty="0" smtClean="0"/>
              <a:t>Beloved</a:t>
            </a:r>
            <a:r>
              <a:rPr lang="en-US" dirty="0" smtClean="0"/>
              <a:t> is one of the first novels to explore this aspect of slavery. Similar to the schoolteacher’s comparison of </a:t>
            </a:r>
            <a:r>
              <a:rPr lang="en-US" dirty="0" err="1" smtClean="0"/>
              <a:t>Sethe</a:t>
            </a:r>
            <a:r>
              <a:rPr lang="en-US" dirty="0" smtClean="0"/>
              <a:t> to a horse that needed to be tamed, most novels gloss over the inner workings of an enslaved person. By delving into the consciousness of slaves and former slaves, Morrison exposes slavery’s crippling legacy beyond its physical impact. </a:t>
            </a:r>
            <a:r>
              <a:rPr lang="en-US" dirty="0" err="1" smtClean="0"/>
              <a:t>Sethe’s</a:t>
            </a:r>
            <a:r>
              <a:rPr lang="en-US" dirty="0" smtClean="0"/>
              <a:t> complicated decision to kill her children shows that slaves were far from the mindless cattle or livestock their masters took them to be. Rather, they were complex human beings capable of making bitter decisions in the name of love. Similarly, after his experiences at Sweet Home and the chain gang, Paul D suffers from PTSD. To cope, he replaces his heart with a metaphorical tin box where he locks away his traumatic memories. Again, this contradicts the stereotype of slaves as beings with no emotional or psychological sentience.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457200"/>
            <a:ext cx="6324600" cy="6463308"/>
          </a:xfrm>
          <a:prstGeom prst="rect">
            <a:avLst/>
          </a:prstGeom>
        </p:spPr>
        <p:txBody>
          <a:bodyPr wrap="square">
            <a:spAutoFit/>
          </a:bodyPr>
          <a:lstStyle/>
          <a:p>
            <a:r>
              <a:rPr lang="en-US" dirty="0" smtClean="0"/>
              <a:t>Halle is the only son whom Baby Suggs is able to raise herself and create a traditional mother-son bond with. All her other children were sold away to other plantations, never to be seen again. Therefore, it’s tragically ironic that by buying his mother’s freedom Halle is also ensuring that they will never see each other again. For Baby Suggs, what does freedom mean if she remains separated from family and loved ones? For a time, she’s able to carve out a life for herself by giving sermons in the Clearing. But even that freedom and newfound sense of self is stolen from Baby Suggs when the schoolteacher catches up to </a:t>
            </a:r>
            <a:r>
              <a:rPr lang="en-US" dirty="0" err="1" smtClean="0"/>
              <a:t>Sethe</a:t>
            </a:r>
            <a:r>
              <a:rPr lang="en-US" dirty="0" smtClean="0"/>
              <a:t> at 124. In the end, Baby Suggs dies of a broken heart, and slavery is partly to blame. Even after Halle’s sacrifice, his mother is never quite free from slavery’s reach</a:t>
            </a:r>
            <a:r>
              <a:rPr lang="en-US" dirty="0" smtClean="0"/>
              <a:t>.</a:t>
            </a:r>
          </a:p>
          <a:p>
            <a:endParaRPr lang="en-US" dirty="0" smtClean="0"/>
          </a:p>
          <a:p>
            <a:r>
              <a:rPr lang="en-US" dirty="0" smtClean="0"/>
              <a:t>Throughout </a:t>
            </a:r>
            <a:r>
              <a:rPr lang="en-US" dirty="0" smtClean="0"/>
              <a:t>the entire novel, </a:t>
            </a:r>
            <a:r>
              <a:rPr lang="en-US" dirty="0" err="1" smtClean="0"/>
              <a:t>Sethe</a:t>
            </a:r>
            <a:r>
              <a:rPr lang="en-US" dirty="0" smtClean="0"/>
              <a:t> struggles with her sense of self because the wounds she carries from slavery never healed. She doubts her own worth and holds up her children as her "best thing," or the pieces of herself that she can be proud of. In this quote, Paul D recognizes </a:t>
            </a:r>
            <a:r>
              <a:rPr lang="en-US" dirty="0" err="1" smtClean="0"/>
              <a:t>Sethe's</a:t>
            </a:r>
            <a:r>
              <a:rPr lang="en-US" dirty="0" smtClean="0"/>
              <a:t> lack of self-worth and tries to instill in her a sense of self-love. </a:t>
            </a:r>
            <a:r>
              <a:rPr lang="en-US" dirty="0" err="1" smtClean="0"/>
              <a:t>Sethe's</a:t>
            </a:r>
            <a:r>
              <a:rPr lang="en-US" dirty="0" smtClean="0"/>
              <a:t> disbelieving question of "Me? Me?" demonstrates that her path back to the self she claimed in the Clearing won't be easy, but the novel closes with the hope that she will one day treat herself as beloved.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752600"/>
            <a:ext cx="5419048" cy="1015663"/>
          </a:xfrm>
          <a:prstGeom prst="rect">
            <a:avLst/>
          </a:prstGeom>
          <a:noFill/>
        </p:spPr>
        <p:txBody>
          <a:bodyPr wrap="non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6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6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00107"/>
            <a:ext cx="9201558" cy="530914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rPr>
              <a:t>Beloved</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is</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3"/>
              </a:rPr>
              <a:t>Toni Morrison</a:t>
            </a: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's fifth novel. Published in 1987 as Morrison was enjoying increasing popularity and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success,</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1" u="none" strike="noStrike" cap="none" normalizeH="0" baseline="0" dirty="0" smtClean="0">
                <a:ln>
                  <a:noFill/>
                </a:ln>
                <a:solidFill>
                  <a:schemeClr val="tx1"/>
                </a:solidFill>
                <a:effectLst/>
                <a:latin typeface="inherit"/>
                <a:ea typeface="Times New Roman" pitchFamily="18" charset="0"/>
                <a:cs typeface="Times New Roman" pitchFamily="18" charset="0"/>
              </a:rPr>
              <a:t>Beloved</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became a best seller and received the 1988 Pulitzer Prize for fiction. Its reception by critics was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overwhelming, and the book is widely considered Morrison's greatest novel to date.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Mythic in scope,</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1" u="none" strike="noStrike" cap="none" normalizeH="0" baseline="0" dirty="0" smtClean="0">
                <a:ln>
                  <a:noFill/>
                </a:ln>
                <a:solidFill>
                  <a:schemeClr val="tx1"/>
                </a:solidFill>
                <a:effectLst/>
                <a:latin typeface="inherit"/>
                <a:ea typeface="Times New Roman" pitchFamily="18" charset="0"/>
                <a:cs typeface="Times New Roman" pitchFamily="18" charset="0"/>
              </a:rPr>
              <a:t>Beloved</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is an attempt to grapple with the legacy of slavery. Morrison based her novel 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a real-life incident, In which an escaped slave woman who faced recapture killed her children rather than allow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them to be taken back into slavery.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In the novel, the protagonist's near-recapture follows the Fugitive Slave Act of 1850, part of the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Compromise of 1850,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which stated that escaped slaves, as property, could be tracked down across state lines and retrieved by their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old masters.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In</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1" u="none" strike="noStrike" cap="none" normalizeH="0" baseline="0" dirty="0" smtClean="0">
                <a:ln>
                  <a:noFill/>
                </a:ln>
                <a:solidFill>
                  <a:schemeClr val="tx1"/>
                </a:solidFill>
                <a:effectLst/>
                <a:latin typeface="inherit"/>
                <a:ea typeface="Times New Roman" pitchFamily="18" charset="0"/>
                <a:cs typeface="Times New Roman" pitchFamily="18" charset="0"/>
              </a:rPr>
              <a:t>Beloved</a:t>
            </a: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 Morrison explores themes of love, family, and self-possession in a world where slavery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has only recently become a thing of the past. Beloved is the ghost of</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err="1" smtClean="0">
                <a:ln>
                  <a:noFill/>
                </a:ln>
                <a:solidFill>
                  <a:srgbClr val="7D9ECD"/>
                </a:solidFill>
                <a:effectLst/>
                <a:latin typeface="inherit"/>
                <a:ea typeface="Times New Roman" pitchFamily="18" charset="0"/>
                <a:cs typeface="Times New Roman" pitchFamily="18" charset="0"/>
                <a:hlinkClick r:id="rId2"/>
              </a:rPr>
              <a:t>Sethe</a:t>
            </a:r>
            <a:r>
              <a:rPr kumimoji="0" lang="en-US" sz="1400" b="0" i="0" u="none" strike="noStrike" cap="none" normalizeH="0" baseline="0" dirty="0" err="1" smtClean="0">
                <a:ln>
                  <a:noFill/>
                </a:ln>
                <a:solidFill>
                  <a:schemeClr val="tx1"/>
                </a:solidFill>
                <a:effectLst/>
                <a:latin typeface="inherit"/>
                <a:ea typeface="Times New Roman" pitchFamily="18" charset="0"/>
                <a:cs typeface="Times New Roman" pitchFamily="18" charset="0"/>
              </a:rPr>
              <a:t>'s</a:t>
            </a: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 murdered child, returned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 for unclear reasons, embodied as a full-grown woman at the age that the baby would have been had it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lived.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Part history, part ghost story, part historical fiction, the novel also seek to understand the impact of slavery,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both on the psychology of individuals and on the larger patterns of culture and history. Morrison was drawn to the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historical account, which brought up questions of what it meant to love and to be a mother in a place and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time where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life was often devalued. The novel powerfully portrays the meanings of what it means to be owned by another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and the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rPr>
              <a:t>difficulty of owning oneself.</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8839200" cy="3693319"/>
          </a:xfrm>
          <a:prstGeom prst="rect">
            <a:avLst/>
          </a:prstGeom>
        </p:spPr>
        <p:txBody>
          <a:bodyPr wrap="square">
            <a:spAutoFit/>
          </a:bodyPr>
          <a:lstStyle/>
          <a:p>
            <a:r>
              <a:rPr lang="en-US" dirty="0" smtClean="0"/>
              <a:t>In 1873, </a:t>
            </a:r>
            <a:r>
              <a:rPr lang="en-US" dirty="0" err="1" smtClean="0"/>
              <a:t>Sethe</a:t>
            </a:r>
            <a:r>
              <a:rPr lang="en-US" dirty="0" smtClean="0"/>
              <a:t> and her daughter Denver live in 124, a house in a rural area close to </a:t>
            </a:r>
            <a:r>
              <a:rPr lang="en-US" dirty="0" err="1" smtClean="0"/>
              <a:t>Cincinatti</a:t>
            </a:r>
            <a:r>
              <a:rPr lang="en-US" dirty="0" smtClean="0"/>
              <a:t>. They are ostracized from the community for </a:t>
            </a:r>
            <a:r>
              <a:rPr lang="en-US" dirty="0" err="1" smtClean="0"/>
              <a:t>Sethe's</a:t>
            </a:r>
            <a:r>
              <a:rPr lang="en-US" dirty="0" smtClean="0"/>
              <a:t> past and her pride. Eighteen years have passed since she escaped from slavery at a farm called Sweet Home. Sweet Home was run by a cruel man known as schoolteacher, who allowed his nephews to brutalize </a:t>
            </a:r>
            <a:r>
              <a:rPr lang="en-US" dirty="0" err="1" smtClean="0"/>
              <a:t>Sethe</a:t>
            </a:r>
            <a:r>
              <a:rPr lang="en-US" dirty="0" smtClean="0"/>
              <a:t> while he took notes for his scientific studies of blacks. </a:t>
            </a:r>
            <a:r>
              <a:rPr lang="en-US" dirty="0" err="1" smtClean="0"/>
              <a:t>Sethe</a:t>
            </a:r>
            <a:r>
              <a:rPr lang="en-US" dirty="0" smtClean="0"/>
              <a:t> fled, although she was pregnant, delivering the child along the way with help from a white woman named Amy. </a:t>
            </a:r>
            <a:r>
              <a:rPr lang="en-US" dirty="0" err="1" smtClean="0"/>
              <a:t>Sethe's</a:t>
            </a:r>
            <a:r>
              <a:rPr lang="en-US" dirty="0" smtClean="0"/>
              <a:t> husband, who was supposed to accompany her, disappeared. After her escape to </a:t>
            </a:r>
            <a:r>
              <a:rPr lang="en-US" dirty="0" err="1" smtClean="0"/>
              <a:t>Cincinatti</a:t>
            </a:r>
            <a:r>
              <a:rPr lang="en-US" dirty="0" smtClean="0"/>
              <a:t> with her four children, </a:t>
            </a:r>
            <a:r>
              <a:rPr lang="en-US" dirty="0" err="1" smtClean="0"/>
              <a:t>Sethe</a:t>
            </a:r>
            <a:r>
              <a:rPr lang="en-US" dirty="0" smtClean="0"/>
              <a:t> enjoyed only twenty-eight days of freedom before she was tracked down by her old master. Rather than allow her children to be returned to slavery, she attempted to kill all of them, succeeding only in killing the baby girl. Rejected then by her master, who saw she was no longer fit to serve, </a:t>
            </a:r>
            <a:r>
              <a:rPr lang="en-US" dirty="0" err="1" smtClean="0"/>
              <a:t>Sethe</a:t>
            </a:r>
            <a:r>
              <a:rPr lang="en-US" dirty="0" smtClean="0"/>
              <a:t> was also saved from hanging and was released to raise her remaining three children at 124. The ghost of the dead baby began to haunt the house.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0313228"/>
            <a:ext cx="9144000" cy="189590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latin typeface="inherit" charset="0"/>
              <a:ea typeface="Times New Roman" pitchFamily="18" charset="0"/>
              <a:cs typeface="Times New Roman" pitchFamily="18" charset="0"/>
            </a:endParaRPr>
          </a:p>
          <a:p>
            <a:pPr lvl="0" algn="just" fontAlgn="base">
              <a:spcBef>
                <a:spcPct val="0"/>
              </a:spcBef>
              <a:spcAft>
                <a:spcPct val="0"/>
              </a:spcAf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two sons,</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Howard</a:t>
            </a:r>
            <a:r>
              <a:rPr kumimoji="0" lang="en-US" b="0" i="0" u="none" strike="noStrike" cap="none" normalizeH="0" dirty="0" smtClean="0">
                <a:ln>
                  <a:noFill/>
                </a:ln>
                <a:solidFill>
                  <a:schemeClr val="tx1"/>
                </a:solidFill>
                <a:effectLst/>
                <a:latin typeface="Calibri"/>
                <a:ea typeface="Times New Roman" pitchFamily="18" charset="0"/>
                <a:cs typeface="Times New Roman" pitchFamily="18" charset="0"/>
              </a:rPr>
              <a:t> and </a:t>
            </a:r>
            <a:r>
              <a:rPr kumimoji="0" lang="en-US" b="0" i="0" u="none" strike="noStrike" cap="none" normalizeH="0" dirty="0" err="1" smtClean="0">
                <a:ln>
                  <a:noFill/>
                </a:ln>
                <a:solidFill>
                  <a:schemeClr val="tx1"/>
                </a:solidFill>
                <a:effectLst/>
                <a:latin typeface="Calibri"/>
                <a:ea typeface="Times New Roman" pitchFamily="18" charset="0"/>
                <a:cs typeface="Times New Roman" pitchFamily="18" charset="0"/>
              </a:rPr>
              <a:t>Buglar</a:t>
            </a:r>
            <a:r>
              <a:rPr lang="en-US" dirty="0" smtClean="0">
                <a:latin typeface="inherit"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left after having particularly frightening encounters with the ghost.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grandmother,</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Baby Suggs</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died a broken woman. Baby Suggs had been a great positive force in </a:t>
            </a:r>
            <a:r>
              <a:rPr kumimoji="0" lang="en-US"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Cincinatti's</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black community, regarded by many as an inspiring holy woman. After what happened to </a:t>
            </a:r>
            <a:r>
              <a:rPr kumimoji="0" lang="en-US"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she gave up her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preaching and retired to bed, asking only for scraps of color. Years after her death, Denver and </a:t>
            </a:r>
            <a:r>
              <a:rPr kumimoji="0" lang="en-US"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continue to live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in the house alone. </a:t>
            </a:r>
            <a:r>
              <a:rPr kumimoji="0" lang="en-US"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works as a cook, and Denver spends her days alone. Denver is terribly lonely but is also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afraid to leave the </a:t>
            </a:r>
            <a:r>
              <a:rPr kumimoji="0" lang="en-US"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yard</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even</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though she is eighteen years old</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In 1873, two visitors come to 124. The first is</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7D9ECD"/>
                </a:solidFill>
                <a:effectLst/>
                <a:latin typeface="inherit" charset="0"/>
                <a:ea typeface="Times New Roman" pitchFamily="18" charset="0"/>
                <a:cs typeface="Times New Roman" pitchFamily="18" charset="0"/>
              </a:rPr>
              <a:t>Paul D</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 man who was a slave with </a:t>
            </a:r>
            <a:r>
              <a:rPr kumimoji="0" lang="en-US"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back at Sweet Home.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Paul D, like </a:t>
            </a:r>
            <a:r>
              <a:rPr kumimoji="0" lang="en-US"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is haunted by the pain of the past. He witnessed and suffered unspeakable atrocities before the end of 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he Civil War brought him his freedom, and he has survived by not allowing himself to have strong feelings for anything or anyone.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He has particularly dark memories of time spent in a prison for blacks, where he worked in a chain gang by day and was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kept in a box in the ground at night.</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41686"/>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second visitor is a girl named</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Beloved</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It gradually becomes clear that she is the ghost of the dead baby come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back to life, at the age that the baby would have been had it lived. Awkward, unable to speak like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an adult, and dressed in strange clothes, Beloved seems vulnerable at first but proves to be powerful and malicious.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Her purposes initially seem benign and are never fully understood, but by the end of the novel her presence is deeply destructive for the living people of 124.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Paul D becomes </a:t>
            </a:r>
            <a:r>
              <a:rPr kumimoji="0" lang="en-US" sz="20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Sethe's</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lover, staying for a time despite friction between him and the two young girls.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Beloved despises him, and she tries to divide </a:t>
            </a:r>
            <a:r>
              <a:rPr kumimoji="0" lang="en-US" sz="20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from Paul D. Paul D eventually leaves when he learns that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murdered her own child. </a:t>
            </a:r>
            <a:r>
              <a:rPr kumimoji="0" lang="en-US" sz="20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on discovering Beloved's identity, believes she has been given a second chance. She tries to make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amends for the past, but the girl's needs are devouring. The ghost does not forgive </a:t>
            </a:r>
            <a:r>
              <a:rPr kumimoji="0" lang="en-US" sz="20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for her actions. Beloved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settles into the house like a parasite, growing ever stronger as </a:t>
            </a:r>
            <a:r>
              <a:rPr kumimoji="0" lang="en-US" sz="20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grows weaker. </a:t>
            </a:r>
            <a:r>
              <a:rPr kumimoji="0" lang="en-US" sz="20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Sethe's</a:t>
            </a: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sanity begins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to unravel, and Beloved only grows more demanding. Denver is forced to go to the community for help.</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349739"/>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group of women, led by</a:t>
            </a:r>
            <a:r>
              <a:rPr kumimoji="0" lang="en-US" sz="1600" b="0" i="0" u="none" strike="noStrike" cap="none" normalizeH="0" dirty="0" smtClean="0">
                <a:ln>
                  <a:noFill/>
                </a:ln>
                <a:solidFill>
                  <a:schemeClr val="tx1"/>
                </a:solidFill>
                <a:effectLst/>
                <a:latin typeface="inherit" charset="0"/>
                <a:ea typeface="Times New Roman" pitchFamily="18" charset="0"/>
                <a:cs typeface="Times New Roman" pitchFamily="18" charset="0"/>
              </a:rPr>
              <a:t> Ella</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 former agent of the Underground Railroad, go to 124 to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exorcise Beloved's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ghost.The</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ghost is forced to leave, but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Sethe's</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spirit has been nearly broken.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Paul D returns to her, vowing to help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heal herself. Denver, Paul D, and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will build a</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new life, one in which they learn to deal with their  painful past while focusing on the future.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Beloved is a haunting and dark novel, full of gothic elements and acts of terrible violence.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The ghost represents the power of the legacy of slavery, which continues to trouble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eighteen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years after she won her freedom.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Beloved is the spirit of the dead baby returned but she is also an embodiment of all suffering under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slavery; her memory extends back to the slave ships that first carried blacks to the Americas.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The question of the rightness of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Sethe's</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terrible act is a difficult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one</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moreover</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it is a question that the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novel does not attempt to answer in a definitive way. Morrison is more concerned</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that we understand why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did what she did, as well as the ways that her decision has haunted her ever since.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novel effectively conveys the brutality and dehumanization that occurred under slavery,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putting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Sethe's</a:t>
            </a:r>
            <a:r>
              <a:rPr kumimoji="0" lang="en-US" sz="16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act in context without necessarily condemning it or excusing it.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62565"/>
            <a:ext cx="8980151"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structure is fragmentary, closely tied to the consciousness of each character and weaving suddenly between past and future.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More time is spent describing past events than the action of the current moment, reinforcing the idea of the past lingering and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shaping life in the present. The novel is often repetitive, telling the same stories of the past again and again, giving more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information with each repetition. All of the characters of the novel, former slaves and the children of former slaves, suffer 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troubled relationship to their own past. Their relationships to their past often make it impossible for them to live for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present or plan for the future, and slavery has often damaged the ways that they experience love and think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about their own worth as human beings.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79689"/>
            <a:ext cx="9144000" cy="5816977"/>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Memory</a:t>
            </a:r>
            <a:endParaRPr kumimoji="0" lang="en-US" sz="1300" b="1" i="0" u="none" strike="noStrike" cap="none" normalizeH="0" baseline="0" dirty="0" smtClean="0">
              <a:ln>
                <a:noFill/>
              </a:ln>
              <a:solidFill>
                <a:srgbClr val="4F81BD"/>
              </a:solidFill>
              <a:effectLst/>
              <a:latin typeface="Cambria" pitchFamily="18" charset="0"/>
              <a:ea typeface="Times New Roman" pitchFamily="18"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Memory,  is an integral part of </a:t>
            </a:r>
            <a:r>
              <a:rPr kumimoji="0" lang="en-US" b="0" i="1" u="none" strike="noStrike" cap="none" normalizeH="0" baseline="0" dirty="0" smtClean="0">
                <a:ln>
                  <a:noFill/>
                </a:ln>
                <a:solidFill>
                  <a:srgbClr val="1E1D1D"/>
                </a:solidFill>
                <a:effectLst/>
                <a:latin typeface="inherit"/>
                <a:ea typeface="Calibri" pitchFamily="34" charset="0"/>
                <a:cs typeface="Segoe UI" pitchFamily="34" charset="0"/>
              </a:rPr>
              <a:t>Beloved</a:t>
            </a:r>
            <a:r>
              <a:rPr kumimoji="0" lang="en-US"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Morrison uses the characters’ memories and fragmented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remembrances of the past to compose her story. The result is a novel that oftentimes flits back and forth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across space and time. For example, though the story opens at 124 in 1873, much of it takes place at</a:t>
            </a:r>
          </a:p>
          <a:p>
            <a:pPr fontAlgn="base"/>
            <a:r>
              <a:rPr kumimoji="0" lang="en-US"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Sweet Home plantation before the Civil War. Sights and sounds as innocuous as a dog lapping at water or the back of a sleeping man trigger horrible and painful memories for many of the characters</a:t>
            </a:r>
            <a:r>
              <a:rPr kumimoji="0" lang="en-US" b="0" i="0" u="none" strike="noStrike" cap="none" normalizeH="0" baseline="0" dirty="0" smtClean="0">
                <a:ln>
                  <a:noFill/>
                </a:ln>
                <a:solidFill>
                  <a:schemeClr val="tx1"/>
                </a:solidFill>
                <a:effectLst/>
                <a:latin typeface="Arial" pitchFamily="34" charset="0"/>
                <a:cs typeface="Arial" pitchFamily="34" charset="0"/>
              </a:rPr>
              <a:t> .</a:t>
            </a:r>
            <a:r>
              <a:rPr lang="en-US" dirty="0" smtClean="0"/>
              <a:t> Once triggered, characters then serve as a gateway to the past, where the real story lies. This method of storytelling is demonstrated when Paul D recounts the story of </a:t>
            </a:r>
            <a:r>
              <a:rPr lang="en-US" dirty="0" err="1" smtClean="0"/>
              <a:t>Sixo</a:t>
            </a:r>
            <a:r>
              <a:rPr lang="en-US" dirty="0" smtClean="0"/>
              <a:t> and the Thirty-Mile Woman. Paul D’s memory of his friend was triggered by seeing </a:t>
            </a:r>
            <a:r>
              <a:rPr lang="en-US" dirty="0" err="1" smtClean="0"/>
              <a:t>Sethe</a:t>
            </a:r>
            <a:r>
              <a:rPr lang="en-US" dirty="0" smtClean="0"/>
              <a:t> cross her </a:t>
            </a:r>
            <a:r>
              <a:rPr lang="en-US" dirty="0" smtClean="0"/>
              <a:t>ankles.</a:t>
            </a:r>
            <a:r>
              <a:rPr lang="en-US" dirty="0" smtClean="0"/>
              <a:t> This is a perfect example of how a pedestrian motion can hold a wealth of meaning and memory for the novel’s characters.</a:t>
            </a:r>
          </a:p>
          <a:p>
            <a:r>
              <a:rPr lang="en-US" dirty="0" smtClean="0"/>
              <a:t>Memory is also important because of the role it plays in the relationships between characters. </a:t>
            </a:r>
            <a:r>
              <a:rPr lang="en-US" dirty="0" err="1" smtClean="0"/>
              <a:t>Sethe</a:t>
            </a:r>
            <a:r>
              <a:rPr lang="en-US" dirty="0" smtClean="0"/>
              <a:t> and Paul D have a fraught shared history because of Sweet Home and the horrible memories it generated. So when they reconnect years after the Civil War, their new relationship exists in the shadow of these memories. As </a:t>
            </a:r>
            <a:r>
              <a:rPr lang="en-US" dirty="0" err="1" smtClean="0"/>
              <a:t>Sethe</a:t>
            </a:r>
            <a:r>
              <a:rPr lang="en-US" dirty="0" smtClean="0"/>
              <a:t> says, the hurt of the shared memories between herself and Paul D “was always there-like a tender place in the corner of her mouth that the bit left” (Morrison 107). Memory also influences </a:t>
            </a:r>
            <a:r>
              <a:rPr lang="en-US" dirty="0" err="1" smtClean="0"/>
              <a:t>Sethe’s</a:t>
            </a:r>
            <a:r>
              <a:rPr lang="en-US" dirty="0" smtClean="0"/>
              <a:t> relationship to Denver. </a:t>
            </a:r>
            <a:r>
              <a:rPr lang="en-US" dirty="0" smtClean="0"/>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4876800"/>
            <a:ext cx="9046900" cy="858696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1E1D1D"/>
                </a:solidFill>
                <a:latin typeface="Segoe UI" pitchFamily="34" charset="0"/>
                <a:ea typeface="Times New Roman" pitchFamily="18" charset="0"/>
                <a:cs typeface="Segoe UI" pitchFamily="34" charset="0"/>
              </a:rPr>
              <a:t> </a:t>
            </a:r>
            <a:r>
              <a:rPr lang="en-US" b="1" dirty="0" smtClean="0">
                <a:solidFill>
                  <a:srgbClr val="1E1D1D"/>
                </a:solidFill>
                <a:latin typeface="Segoe UI" pitchFamily="34" charset="0"/>
                <a:ea typeface="Times New Roman" pitchFamily="18" charset="0"/>
                <a:cs typeface="Segoe UI" pitchFamily="34" charset="0"/>
              </a:rPr>
              <a:t>                                     </a:t>
            </a:r>
            <a:r>
              <a:rPr kumimoji="0" lang="en-US" sz="1800" b="1"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Mother- Child Relation</a:t>
            </a:r>
            <a:endParaRPr kumimoji="0" lang="en-US" sz="1300" b="1" i="0" u="none" strike="noStrike" cap="none" normalizeH="0" baseline="0" dirty="0" smtClean="0">
              <a:ln>
                <a:noFill/>
              </a:ln>
              <a:solidFill>
                <a:srgbClr val="4F81BD"/>
              </a:solidFill>
              <a:effectLst/>
              <a:latin typeface="Cambria" pitchFamily="18" charset="0"/>
              <a:ea typeface="Times New Roman" pitchFamily="18"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In many respects, </a:t>
            </a:r>
            <a:r>
              <a:rPr kumimoji="0" lang="en-US" sz="1500" b="0" i="1" u="none" strike="noStrike" cap="none" normalizeH="0" baseline="0" dirty="0" smtClean="0">
                <a:ln>
                  <a:noFill/>
                </a:ln>
                <a:solidFill>
                  <a:srgbClr val="1E1D1D"/>
                </a:solidFill>
                <a:effectLst/>
                <a:latin typeface="inherit"/>
                <a:ea typeface="Times New Roman" pitchFamily="18" charset="0"/>
                <a:cs typeface="Segoe UI" pitchFamily="34" charset="0"/>
              </a:rPr>
              <a:t>Beloved</a:t>
            </a: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is a story about motherhood and how slavery impacted Black women’s ability to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be good mothers. Starting with Baby Suggs, who had all but one of her children sold to plantations far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away from her, it’s clear that slavery erected many physical barriers between a mother and her children.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Sometimes these barriers existed even on the same plantation, as </a:t>
            </a:r>
            <a:r>
              <a:rPr kumimoji="0" lang="en-US" sz="1500" b="0" i="0" u="none" strike="noStrike" cap="none" normalizeH="0" baseline="0" dirty="0" err="1" smtClean="0">
                <a:ln>
                  <a:noFill/>
                </a:ln>
                <a:solidFill>
                  <a:srgbClr val="1E1D1D"/>
                </a:solidFill>
                <a:effectLst/>
                <a:latin typeface="Segoe UI" pitchFamily="34" charset="0"/>
                <a:ea typeface="Times New Roman" pitchFamily="18" charset="0"/>
                <a:cs typeface="Segoe UI" pitchFamily="34" charset="0"/>
              </a:rPr>
              <a:t>Sethe</a:t>
            </a: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and her mother demonstrate.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As </a:t>
            </a:r>
            <a:r>
              <a:rPr kumimoji="0" lang="en-US" sz="1500" b="0" i="0" u="none" strike="noStrike" cap="none" normalizeH="0" baseline="0" dirty="0" err="1" smtClean="0">
                <a:ln>
                  <a:noFill/>
                </a:ln>
                <a:solidFill>
                  <a:srgbClr val="1E1D1D"/>
                </a:solidFill>
                <a:effectLst/>
                <a:latin typeface="Segoe UI" pitchFamily="34" charset="0"/>
                <a:ea typeface="Times New Roman" pitchFamily="18" charset="0"/>
                <a:cs typeface="Segoe UI" pitchFamily="34" charset="0"/>
              </a:rPr>
              <a:t>Sethe’s</a:t>
            </a: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a:t>
            </a:r>
            <a:r>
              <a:rPr kumimoji="0" lang="en-US" b="0" i="0" u="none" strike="noStrike" cap="none" normalizeH="0" dirty="0" smtClean="0">
                <a:ln>
                  <a:noFill/>
                </a:ln>
                <a:solidFill>
                  <a:srgbClr val="1E1D1D"/>
                </a:solidFill>
                <a:effectLst/>
                <a:latin typeface="Segoe UI" pitchFamily="34" charset="0"/>
                <a:ea typeface="Times New Roman" pitchFamily="18" charset="0"/>
                <a:cs typeface="Segoe UI" pitchFamily="34" charset="0"/>
              </a:rPr>
              <a:t>mother</a:t>
            </a: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toiled in the fields, another woman assigned to look after the plantation’s children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raised </a:t>
            </a:r>
            <a:r>
              <a:rPr kumimoji="0" lang="en-US" sz="1500" b="0" i="0" u="none" strike="noStrike" cap="none" normalizeH="0" baseline="0" dirty="0" err="1" smtClean="0">
                <a:ln>
                  <a:noFill/>
                </a:ln>
                <a:solidFill>
                  <a:srgbClr val="1E1D1D"/>
                </a:solidFill>
                <a:effectLst/>
                <a:latin typeface="Segoe UI" pitchFamily="34" charset="0"/>
                <a:ea typeface="Times New Roman" pitchFamily="18" charset="0"/>
                <a:cs typeface="Segoe UI" pitchFamily="34" charset="0"/>
              </a:rPr>
              <a:t>Sethe</a:t>
            </a: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This left little time for </a:t>
            </a:r>
            <a:r>
              <a:rPr kumimoji="0" lang="en-US" sz="1500" b="0" i="0" u="none" strike="noStrike" cap="none" normalizeH="0" baseline="0" dirty="0" err="1" smtClean="0">
                <a:ln>
                  <a:noFill/>
                </a:ln>
                <a:solidFill>
                  <a:srgbClr val="1E1D1D"/>
                </a:solidFill>
                <a:effectLst/>
                <a:latin typeface="Segoe UI" pitchFamily="34" charset="0"/>
                <a:ea typeface="Times New Roman" pitchFamily="18" charset="0"/>
                <a:cs typeface="Segoe UI" pitchFamily="34" charset="0"/>
              </a:rPr>
              <a:t>Sethe</a:t>
            </a:r>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 and her mother to bond and build a relationship. </a:t>
            </a:r>
          </a:p>
          <a:p>
            <a:pPr fontAlgn="base"/>
            <a:r>
              <a:rPr kumimoji="0" lang="en-US" sz="1500" b="0" i="0" u="none" strike="noStrike" cap="none" normalizeH="0" baseline="0" dirty="0" smtClean="0">
                <a:ln>
                  <a:noFill/>
                </a:ln>
                <a:solidFill>
                  <a:srgbClr val="1E1D1D"/>
                </a:solidFill>
                <a:effectLst/>
                <a:latin typeface="Segoe UI" pitchFamily="34" charset="0"/>
                <a:ea typeface="Times New Roman" pitchFamily="18" charset="0"/>
                <a:cs typeface="Segoe UI" pitchFamily="34" charset="0"/>
              </a:rPr>
              <a:t>As a result, the physical barrier became an emotional one as well.</a:t>
            </a:r>
            <a:r>
              <a:rPr lang="en-US" dirty="0" smtClean="0"/>
              <a:t> Looking at </a:t>
            </a:r>
            <a:r>
              <a:rPr lang="en-US" dirty="0" err="1" smtClean="0"/>
              <a:t>Sethe</a:t>
            </a:r>
            <a:r>
              <a:rPr lang="en-US" dirty="0" smtClean="0"/>
              <a:t>, we see slavery’s impact on Black mothers at its most extreme. Rather than watch her children become slaves, </a:t>
            </a:r>
            <a:r>
              <a:rPr lang="en-US" dirty="0" err="1" smtClean="0"/>
              <a:t>Sethe</a:t>
            </a:r>
            <a:r>
              <a:rPr lang="en-US" dirty="0" smtClean="0"/>
              <a:t> attempted to kill them. At first glance, </a:t>
            </a:r>
            <a:r>
              <a:rPr lang="en-US" dirty="0" err="1" smtClean="0"/>
              <a:t>Sethe’s</a:t>
            </a:r>
            <a:r>
              <a:rPr lang="en-US" dirty="0" smtClean="0"/>
              <a:t> actions seem opposite to our expectations of a mother’s behavior. Everyone who witnessed her behavior, from </a:t>
            </a:r>
            <a:r>
              <a:rPr lang="en-US" dirty="0" smtClean="0"/>
              <a:t>Stamp Paid</a:t>
            </a:r>
            <a:r>
              <a:rPr lang="en-US" dirty="0" smtClean="0"/>
              <a:t> to the schoolteacher, struggles to comprehend her seemingly evil and barbaric act. However, if we consider the idea that a slave’s life is a fate worse than death, </a:t>
            </a:r>
            <a:r>
              <a:rPr lang="en-US" dirty="0" err="1" smtClean="0"/>
              <a:t>Sethe’s</a:t>
            </a:r>
            <a:r>
              <a:rPr lang="en-US" dirty="0" smtClean="0"/>
              <a:t> actions become easier to understand. She believed she was being a good mother by sparing her children from slavery and all its horrors. However, since </a:t>
            </a:r>
            <a:r>
              <a:rPr lang="en-US" dirty="0" err="1" smtClean="0"/>
              <a:t>Sethe</a:t>
            </a:r>
            <a:r>
              <a:rPr lang="en-US" dirty="0" smtClean="0"/>
              <a:t> became a social pariah after her actions, it’s clear that very few agree with her reasoning</a:t>
            </a:r>
            <a:r>
              <a:rPr lang="en-US" dirty="0" smtClean="0"/>
              <a:t>.</a:t>
            </a:r>
          </a:p>
          <a:p>
            <a:pPr fontAlgn="base"/>
            <a:endParaRPr lang="en-US" dirty="0" smtClean="0"/>
          </a:p>
          <a:p>
            <a:pPr fontAlgn="base"/>
            <a:r>
              <a:rPr lang="en-US" dirty="0" smtClean="0"/>
              <a:t> </a:t>
            </a:r>
            <a:r>
              <a:rPr lang="en-US" dirty="0" err="1" smtClean="0"/>
              <a:t>Sethe</a:t>
            </a:r>
            <a:r>
              <a:rPr lang="en-US" dirty="0" smtClean="0"/>
              <a:t> also struggles with her guilt and has a strained relationship with her surviving children. Her children have been raised in a world where they are free, and thus they cannot comprehend the fear that fueled their mother’s actions. So both sides keep their distance, further widening the divide between mother and children. By the end of the novel, </a:t>
            </a:r>
            <a:r>
              <a:rPr lang="en-US" dirty="0" err="1" smtClean="0"/>
              <a:t>Sethe’s</a:t>
            </a:r>
            <a:r>
              <a:rPr lang="en-US" dirty="0" smtClean="0"/>
              <a:t> relationship with Denver seems to be improving. This is mostly because Denver recognized the damage Beloved inflicted on </a:t>
            </a:r>
            <a:r>
              <a:rPr lang="en-US" dirty="0" err="1" smtClean="0"/>
              <a:t>Sethe</a:t>
            </a:r>
            <a:r>
              <a:rPr lang="en-US" dirty="0" smtClean="0"/>
              <a:t> and assumed the responsibility of caring for </a:t>
            </a:r>
            <a:r>
              <a:rPr lang="en-US" dirty="0" err="1" smtClean="0"/>
              <a:t>Sethe</a:t>
            </a:r>
            <a:r>
              <a:rPr lang="en-US" dirty="0" smtClean="0"/>
              <a:t>. This is a reversal of the traditional mother-daughter relationship where a mother cares for her daughter, and it gives us a poetic sense of closure. </a:t>
            </a:r>
            <a:r>
              <a:rPr lang="en-US" dirty="0" err="1" smtClean="0"/>
              <a:t>Sethe</a:t>
            </a:r>
            <a:r>
              <a:rPr lang="en-US" dirty="0" smtClean="0"/>
              <a:t> is finally receiving the type of mothering that slavery had kept from her.</a:t>
            </a:r>
          </a:p>
          <a:p>
            <a:r>
              <a:rPr lang="en-US" dirty="0" smtClean="0"/>
              <a:t> </a:t>
            </a:r>
          </a:p>
          <a:p>
            <a:pPr lvl="0" eaLnBrk="0" fontAlgn="base" hangingPunct="0">
              <a:spcBef>
                <a:spcPct val="0"/>
              </a:spcBef>
              <a:spcAft>
                <a:spcPct val="0"/>
              </a:spcAft>
            </a:pPr>
            <a:endParaRPr lang="en-US" dirty="0" smtClean="0"/>
          </a:p>
          <a:p>
            <a:pPr lvl="0" eaLnBrk="0" fontAlgn="base" hangingPunct="0">
              <a:spcBef>
                <a:spcPct val="0"/>
              </a:spcBef>
              <a:spcAft>
                <a:spcPct val="0"/>
              </a:spcAft>
            </a:pPr>
            <a:r>
              <a:rPr lang="en-US" dirty="0" smtClean="0"/>
              <a:t/>
            </a:r>
            <a:br>
              <a:rPr lang="en-US" dirty="0" smtClean="0"/>
            </a:br>
            <a:r>
              <a:rPr lang="en-US" dirty="0" smtClean="0"/>
              <a:t/>
            </a:r>
            <a:br>
              <a:rPr lang="en-US" dirty="0" smtClean="0"/>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762</Words>
  <Application>Microsoft Office PowerPoint</Application>
  <PresentationFormat>On-screen Show (4:3)</PresentationFormat>
  <Paragraphs>174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Toni Morrison`s  Beloved</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Toni Morrison`s  Beloved</dc:title>
  <dc:creator>Nripendra</dc:creator>
  <cp:lastModifiedBy>Nripendra</cp:lastModifiedBy>
  <cp:revision>14</cp:revision>
  <dcterms:created xsi:type="dcterms:W3CDTF">2006-08-16T00:00:00Z</dcterms:created>
  <dcterms:modified xsi:type="dcterms:W3CDTF">2020-06-02T15:12:23Z</dcterms:modified>
</cp:coreProperties>
</file>