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34564" autoAdjust="0"/>
    <p:restoredTop sz="86434" autoAdjust="0"/>
  </p:normalViewPr>
  <p:slideViewPr>
    <p:cSldViewPr>
      <p:cViewPr>
        <p:scale>
          <a:sx n="50" d="100"/>
          <a:sy n="50" d="100"/>
        </p:scale>
        <p:origin x="-1762" y="-1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0" y="1252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A62B538-1C7A-46D4-B103-7EF3F4A9CE1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C1EBC-C0DE-46CF-B1E7-623935ED292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2B538-1C7A-46D4-B103-7EF3F4A9CE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7AC1EBC-C0DE-46CF-B1E7-623935ED292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A62B538-1C7A-46D4-B103-7EF3F4A9CE1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Administrative Law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09160"/>
          </a:xfrm>
        </p:spPr>
        <p:txBody>
          <a:bodyPr/>
          <a:lstStyle/>
          <a:p>
            <a:pPr algn="r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LL.B   I Year (Semester II)</a:t>
            </a:r>
          </a:p>
          <a:p>
            <a:pPr algn="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Subject – Administrative Law</a:t>
            </a:r>
          </a:p>
          <a:p>
            <a:pPr algn="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Paper V </a:t>
            </a:r>
          </a:p>
          <a:p>
            <a:pPr algn="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Unit –II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Dr. Om Sharma </a:t>
            </a: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Assistant Professor, Department of Law</a:t>
            </a:r>
          </a:p>
          <a:p>
            <a:pPr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Harish Chandra PG College Varanasi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2133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THEORY OF NATURAL JUSTICE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838200" y="3331698"/>
            <a:ext cx="6934200" cy="1752600"/>
          </a:xfrm>
        </p:spPr>
        <p:txBody>
          <a:bodyPr/>
          <a:lstStyle/>
          <a:p>
            <a:pPr algn="l">
              <a:buFont typeface="Wingdings" pitchFamily="2" charset="2"/>
              <a:buChar char="q"/>
            </a:pPr>
            <a:r>
              <a:rPr lang="en-US" sz="3600" dirty="0" smtClean="0"/>
              <a:t>  Rule Against Bias</a:t>
            </a:r>
          </a:p>
          <a:p>
            <a:pPr algn="l">
              <a:buFont typeface="Wingdings" pitchFamily="2" charset="2"/>
              <a:buChar char="q"/>
            </a:pPr>
            <a:r>
              <a:rPr lang="en-US" sz="3600" dirty="0" smtClean="0"/>
              <a:t> </a:t>
            </a:r>
            <a:r>
              <a:rPr lang="en-US" sz="3600" dirty="0" smtClean="0"/>
              <a:t>The Rule of Fair Hearing</a:t>
            </a:r>
          </a:p>
          <a:p>
            <a:pPr algn="l"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1371600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4000" dirty="0" smtClean="0"/>
              <a:t>Rule  against bias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762000"/>
            <a:ext cx="8382000" cy="5867400"/>
          </a:xfrm>
        </p:spPr>
        <p:txBody>
          <a:bodyPr>
            <a:normAutofit lnSpcReduction="10000"/>
          </a:bodyPr>
          <a:lstStyle/>
          <a:p>
            <a:pPr marL="514350" indent="-514350" algn="l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propria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causa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judex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debet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 one should be made a judge in his own cause , or the rule of against bias .</a:t>
            </a:r>
          </a:p>
          <a:p>
            <a:pPr marL="514350" indent="-514350"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Personal Bias 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Mineral Development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Corpn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Ltd. Vs State of Bihar , AIR   1960 SC 468 .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M.V 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Thimmiah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Vs UPSC (2008)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SCC 119 .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Metropolitan properties Co. Ltd. Vs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Lannon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(1996)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QB 577.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D.C.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Aggrawal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Vs SBI (2006)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5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SCC 153.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TATA Cellular  Vs Union of India, AIR 1996 SC 11.</a:t>
            </a:r>
          </a:p>
          <a:p>
            <a:pPr marL="514350" indent="-514350"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1.1.1 Bias as to the subject matter 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State of  UP Vs Mohammad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AIR 1958 SC 86. </a:t>
            </a:r>
          </a:p>
          <a:p>
            <a:pPr marL="514350" indent="-514350"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1.1.2 Departmental Bias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Nageshwar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Vs  APSRT Corp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Gullapalli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, AIR 1959 SC 308.</a:t>
            </a:r>
          </a:p>
          <a:p>
            <a:pPr marL="514350" indent="-514350" algn="l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l"/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283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1.1.3 Policy Notion Bias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Govindraja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Mundaliar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Vs State of T.N. ,(1973)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SCC 336.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Bajaj Hindustan Ltd. Vs Sir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Shadilal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Enterprises Ltd. (2011)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SCC 440.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1.2  Pecuniary  Bias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Vs Dr.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Premchand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 AIR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91957)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425.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Jeejeebhoy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Vs Collector, AIR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1965)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1096.</a:t>
            </a:r>
          </a:p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1.3 Bias on Account of obstinacy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1.3.1 Doctrine of necessity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Ashok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umar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Yadav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Vs State of Haryana (1985)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SCC 417.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Supreme Court of India Vs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Subash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Chandra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Agrawal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(2011)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SCC 496.</a:t>
            </a: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2. THE RULE OF FAIR HEARING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4709160"/>
          </a:xfrm>
        </p:spPr>
        <p:txBody>
          <a:bodyPr/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Audi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Alteram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Hear the other party , or the rule of fair hearing , or the rule that no one should be condemned unheard .</a:t>
            </a:r>
          </a:p>
          <a:p>
            <a:pPr algn="just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 Duty to act judicially or the duty to act fairly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Keshav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Mills Co. ltd. Vs Union of India (1993)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SCC 380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M.S.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Nally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Bharat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Engg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o. ltd. Vs State of Bihar (1990)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SCC 48.</a:t>
            </a:r>
          </a:p>
          <a:p>
            <a:pPr algn="just"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2.2  Write to Notice 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notice in order to be adequate must contain the following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4419600"/>
            <a:ext cx="8686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Time , place and nature of hearing . 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Legal Authority under which hearing as to be held.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latin typeface="Times New Roman" pitchFamily="18" charset="0"/>
                <a:cs typeface="Times New Roman" pitchFamily="18" charset="0"/>
              </a:rPr>
              <a:t>Statement of specific charges which the person has to meet.</a:t>
            </a:r>
          </a:p>
          <a:p>
            <a:pPr marL="342900" indent="-342900">
              <a:buFont typeface="+mj-lt"/>
              <a:buAutoNum type="alphaLcParenR"/>
            </a:pP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458200" cy="4876800"/>
          </a:xfrm>
        </p:spPr>
        <p:txBody>
          <a:bodyPr/>
          <a:lstStyle/>
          <a:p>
            <a:pPr marL="651510" indent="-514350">
              <a:buNone/>
            </a:pPr>
            <a:r>
              <a:rPr lang="en-US" dirty="0" smtClean="0"/>
              <a:t>     </a:t>
            </a:r>
            <a:r>
              <a:rPr lang="en-US" sz="2400" dirty="0" smtClean="0"/>
              <a:t>d) Particular penalty or action which is proposed to be awarded/taken.</a:t>
            </a:r>
            <a:endParaRPr lang="en-US" dirty="0" smtClean="0"/>
          </a:p>
          <a:p>
            <a:pPr marL="651510" indent="-514350"/>
            <a:r>
              <a:rPr lang="en-US" sz="2400" dirty="0" smtClean="0"/>
              <a:t>State of UP Vs </a:t>
            </a:r>
            <a:r>
              <a:rPr lang="en-US" sz="2400" dirty="0" err="1" smtClean="0"/>
              <a:t>Vam</a:t>
            </a:r>
            <a:r>
              <a:rPr lang="en-US" sz="2400" dirty="0" smtClean="0"/>
              <a:t> organic chemicals ltd. </a:t>
            </a:r>
            <a:r>
              <a:rPr lang="en-US" sz="2400" dirty="0" smtClean="0"/>
              <a:t>(</a:t>
            </a:r>
            <a:r>
              <a:rPr lang="en-US" sz="2400" dirty="0" smtClean="0"/>
              <a:t>2010)</a:t>
            </a:r>
            <a:r>
              <a:rPr lang="en-US" sz="1400" dirty="0" smtClean="0"/>
              <a:t>6</a:t>
            </a:r>
            <a:r>
              <a:rPr lang="en-US" sz="2400" dirty="0" smtClean="0"/>
              <a:t>  SCC 222</a:t>
            </a:r>
          </a:p>
          <a:p>
            <a:pPr marL="651510" indent="-514350"/>
            <a:r>
              <a:rPr lang="en-US" sz="2400" dirty="0" err="1" smtClean="0"/>
              <a:t>Shiv</a:t>
            </a:r>
            <a:r>
              <a:rPr lang="en-US" sz="2400" dirty="0" smtClean="0"/>
              <a:t>  </a:t>
            </a:r>
            <a:r>
              <a:rPr lang="en-US" sz="2400" dirty="0" err="1" smtClean="0"/>
              <a:t>Sagar</a:t>
            </a:r>
            <a:r>
              <a:rPr lang="en-US" sz="2400" dirty="0" smtClean="0"/>
              <a:t> </a:t>
            </a:r>
            <a:r>
              <a:rPr lang="en-US" sz="2400" dirty="0" err="1" smtClean="0"/>
              <a:t>Tiwari</a:t>
            </a:r>
            <a:r>
              <a:rPr lang="en-US" sz="2400" dirty="0" smtClean="0"/>
              <a:t> </a:t>
            </a:r>
            <a:r>
              <a:rPr lang="en-US" sz="2400" dirty="0" err="1" smtClean="0"/>
              <a:t>vs</a:t>
            </a:r>
            <a:r>
              <a:rPr lang="en-US" sz="2400" dirty="0" smtClean="0"/>
              <a:t> Union of India (1997)</a:t>
            </a:r>
            <a:r>
              <a:rPr lang="en-US" sz="1400" dirty="0" smtClean="0"/>
              <a:t>1  </a:t>
            </a:r>
            <a:r>
              <a:rPr lang="en-US" sz="2400" dirty="0" smtClean="0"/>
              <a:t>SCC 444</a:t>
            </a:r>
          </a:p>
          <a:p>
            <a:pPr marL="651510" indent="-514350"/>
            <a:r>
              <a:rPr lang="en-US" sz="2400" dirty="0" smtClean="0"/>
              <a:t>State of  Karnataka Vs </a:t>
            </a:r>
            <a:r>
              <a:rPr lang="en-US" sz="2400" dirty="0" err="1" smtClean="0"/>
              <a:t>Manglore</a:t>
            </a:r>
            <a:r>
              <a:rPr lang="en-US" sz="2400" dirty="0" smtClean="0"/>
              <a:t> University Non- Teaching  Employees Assn. AIR 2003 SC 1223 .</a:t>
            </a:r>
          </a:p>
          <a:p>
            <a:pPr marL="651510" indent="-514350"/>
            <a:r>
              <a:rPr lang="en-US" sz="2400" dirty="0" smtClean="0"/>
              <a:t>Union of India Vs </a:t>
            </a:r>
            <a:r>
              <a:rPr lang="en-US" sz="2400" dirty="0" err="1" smtClean="0"/>
              <a:t>Narendra</a:t>
            </a:r>
            <a:r>
              <a:rPr lang="en-US" sz="2400" dirty="0" smtClean="0"/>
              <a:t> Singh (2008)</a:t>
            </a:r>
            <a:r>
              <a:rPr lang="en-US" sz="1400" dirty="0" smtClean="0"/>
              <a:t>2   </a:t>
            </a:r>
            <a:r>
              <a:rPr lang="en-US" sz="2400" dirty="0" smtClean="0"/>
              <a:t>SCC 750</a:t>
            </a:r>
          </a:p>
          <a:p>
            <a:pPr marL="651510" indent="-514350">
              <a:buNone/>
            </a:pPr>
            <a:r>
              <a:rPr lang="en-US" sz="3200" dirty="0" smtClean="0"/>
              <a:t>2.2.1  Consequences of Non-issue of notice</a:t>
            </a:r>
          </a:p>
          <a:p>
            <a:pPr marL="651510" indent="-514350"/>
            <a:r>
              <a:rPr lang="en-US" sz="2400" dirty="0" smtClean="0"/>
              <a:t>CST Vs </a:t>
            </a:r>
            <a:r>
              <a:rPr lang="en-US" sz="2400" dirty="0" err="1" smtClean="0"/>
              <a:t>Subhash</a:t>
            </a:r>
            <a:r>
              <a:rPr lang="en-US" sz="2400" dirty="0" smtClean="0"/>
              <a:t> Co. (2003) </a:t>
            </a:r>
            <a:r>
              <a:rPr lang="en-US" sz="1400" dirty="0" smtClean="0"/>
              <a:t>3 </a:t>
            </a:r>
            <a:r>
              <a:rPr lang="en-US" sz="2400" dirty="0" smtClean="0"/>
              <a:t> SCC 454</a:t>
            </a:r>
          </a:p>
          <a:p>
            <a:pPr marL="651510" indent="-514350"/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09360"/>
          </a:xfrm>
        </p:spPr>
        <p:txBody>
          <a:bodyPr>
            <a:normAutofit lnSpcReduction="10000"/>
          </a:bodyPr>
          <a:lstStyle/>
          <a:p>
            <a:endParaRPr lang="en-US" sz="2400" dirty="0" smtClean="0"/>
          </a:p>
          <a:p>
            <a:pPr>
              <a:buNone/>
            </a:pPr>
            <a:r>
              <a:rPr lang="en-US" sz="3200" dirty="0" smtClean="0"/>
              <a:t>2.3  Right to know the </a:t>
            </a:r>
            <a:r>
              <a:rPr lang="en-US" sz="3200" dirty="0" smtClean="0"/>
              <a:t>evidence                                              </a:t>
            </a:r>
            <a:r>
              <a:rPr lang="en-US" sz="3200" dirty="0" smtClean="0"/>
              <a:t>against  </a:t>
            </a:r>
            <a:r>
              <a:rPr lang="en-US" sz="3200" dirty="0" smtClean="0"/>
              <a:t>him</a:t>
            </a:r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Dhakeshwari</a:t>
            </a:r>
            <a:r>
              <a:rPr lang="en-US" sz="2400" dirty="0" smtClean="0"/>
              <a:t> Cotton Mills Vs CIT AIR 1955 SC  65.</a:t>
            </a:r>
            <a:endParaRPr lang="en-US" sz="3200" dirty="0" smtClean="0"/>
          </a:p>
          <a:p>
            <a:pPr>
              <a:buNone/>
            </a:pPr>
            <a:r>
              <a:rPr lang="en-US" sz="3200" dirty="0" smtClean="0"/>
              <a:t>2.4  Right to  present case and evidence/oral  hearing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S.L. </a:t>
            </a:r>
            <a:r>
              <a:rPr lang="en-US" sz="2400" dirty="0" err="1" smtClean="0"/>
              <a:t>Kapoor</a:t>
            </a:r>
            <a:r>
              <a:rPr lang="en-US" sz="2400" dirty="0" smtClean="0"/>
              <a:t> Vs </a:t>
            </a:r>
            <a:r>
              <a:rPr lang="en-US" sz="2400" dirty="0" err="1" smtClean="0"/>
              <a:t>Jagmohan</a:t>
            </a:r>
            <a:r>
              <a:rPr lang="en-US" sz="2400" dirty="0" smtClean="0"/>
              <a:t> AIR 1981 SC 136.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RBI Vs Sahara India financial Corp</a:t>
            </a:r>
            <a:r>
              <a:rPr lang="en-US" sz="3200" dirty="0" smtClean="0"/>
              <a:t>. </a:t>
            </a:r>
            <a:r>
              <a:rPr lang="en-US" sz="2400" dirty="0" smtClean="0"/>
              <a:t>(2008)</a:t>
            </a:r>
            <a:r>
              <a:rPr lang="en-US" sz="1600" dirty="0" smtClean="0"/>
              <a:t>7 </a:t>
            </a:r>
            <a:r>
              <a:rPr lang="en-US" sz="3200" dirty="0" smtClean="0"/>
              <a:t> </a:t>
            </a:r>
            <a:r>
              <a:rPr lang="en-US" sz="2400" dirty="0" smtClean="0"/>
              <a:t>SCC  135 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R.K. Roy Vs Union of India AIR 1982 SC 710</a:t>
            </a:r>
          </a:p>
          <a:p>
            <a:pPr>
              <a:buNone/>
            </a:pPr>
            <a:r>
              <a:rPr lang="en-US" sz="3200" dirty="0" smtClean="0"/>
              <a:t>2.5 Cross Examination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State of J&amp;K Vs </a:t>
            </a:r>
            <a:r>
              <a:rPr lang="en-US" sz="2400" dirty="0" err="1" smtClean="0"/>
              <a:t>Bakshi</a:t>
            </a:r>
            <a:r>
              <a:rPr lang="en-US" sz="2400" dirty="0" smtClean="0"/>
              <a:t> </a:t>
            </a:r>
            <a:r>
              <a:rPr lang="en-US" sz="2400" dirty="0" err="1" smtClean="0"/>
              <a:t>Gulam</a:t>
            </a:r>
            <a:r>
              <a:rPr lang="en-US" sz="2400" dirty="0" smtClean="0"/>
              <a:t> Mohammad AIR 1967 SC 122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Meenglas</a:t>
            </a:r>
            <a:r>
              <a:rPr lang="en-US" sz="2400" dirty="0" smtClean="0"/>
              <a:t> Tea Estate Vs Workman AIR 1963 SC 1719</a:t>
            </a:r>
          </a:p>
          <a:p>
            <a:pPr>
              <a:buNone/>
            </a:pPr>
            <a:endParaRPr lang="en-US" sz="3200" dirty="0" smtClean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dirty="0" smtClean="0"/>
              <a:t>2.6 Legal Representation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N. </a:t>
            </a:r>
            <a:r>
              <a:rPr lang="en-US" sz="2400" dirty="0" err="1" smtClean="0"/>
              <a:t>Kalindi</a:t>
            </a:r>
            <a:r>
              <a:rPr lang="en-US" sz="2400" dirty="0" smtClean="0"/>
              <a:t>  Vs Tata Locomotive &amp; </a:t>
            </a:r>
            <a:r>
              <a:rPr lang="en-US" sz="2400" dirty="0" err="1" smtClean="0"/>
              <a:t>Engg</a:t>
            </a:r>
            <a:r>
              <a:rPr lang="en-US" sz="2400" dirty="0" smtClean="0"/>
              <a:t>. Co. Ltd., AIR 1960 SC 914.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Railway Protection Force Vs K. </a:t>
            </a:r>
            <a:r>
              <a:rPr lang="en-US" sz="2400" dirty="0" err="1" smtClean="0"/>
              <a:t>Raghuram</a:t>
            </a:r>
            <a:r>
              <a:rPr lang="en-US" sz="2400" dirty="0" smtClean="0"/>
              <a:t> </a:t>
            </a:r>
            <a:r>
              <a:rPr lang="en-US" sz="2400" dirty="0" err="1" smtClean="0"/>
              <a:t>Babu</a:t>
            </a:r>
            <a:r>
              <a:rPr lang="en-US" sz="2400" dirty="0" smtClean="0"/>
              <a:t> </a:t>
            </a:r>
            <a:r>
              <a:rPr lang="en-US" sz="2400" dirty="0" smtClean="0"/>
              <a:t>(2008)</a:t>
            </a:r>
            <a:r>
              <a:rPr lang="en-US" sz="1600" dirty="0" smtClean="0"/>
              <a:t>4 </a:t>
            </a:r>
            <a:r>
              <a:rPr lang="en-US" sz="2400" dirty="0" smtClean="0"/>
              <a:t> SCC  406.</a:t>
            </a:r>
          </a:p>
          <a:p>
            <a:pPr>
              <a:buNone/>
            </a:pPr>
            <a:r>
              <a:rPr lang="en-US" sz="3200" dirty="0" smtClean="0"/>
              <a:t>2.7  No evidence should be taken at the </a:t>
            </a:r>
            <a:r>
              <a:rPr lang="en-US" sz="2400" dirty="0" smtClean="0"/>
              <a:t>back of the other party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Hira</a:t>
            </a:r>
            <a:r>
              <a:rPr lang="en-US" sz="2400" dirty="0" smtClean="0"/>
              <a:t> </a:t>
            </a:r>
            <a:r>
              <a:rPr lang="en-US" sz="2400" dirty="0" err="1" smtClean="0"/>
              <a:t>Nath</a:t>
            </a:r>
            <a:r>
              <a:rPr lang="en-US" sz="2400" dirty="0" smtClean="0"/>
              <a:t> </a:t>
            </a:r>
            <a:r>
              <a:rPr lang="en-US" sz="2400" dirty="0" err="1" smtClean="0"/>
              <a:t>Mishra</a:t>
            </a:r>
            <a:r>
              <a:rPr lang="en-US" sz="2400" dirty="0" smtClean="0"/>
              <a:t> Vs </a:t>
            </a:r>
            <a:r>
              <a:rPr lang="en-US" sz="2400" dirty="0" err="1" smtClean="0"/>
              <a:t>Rajendra</a:t>
            </a:r>
            <a:r>
              <a:rPr lang="en-US" sz="2400" dirty="0" smtClean="0"/>
              <a:t> Medical College AIR 1973 SC 1260.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Yadav</a:t>
            </a:r>
            <a:r>
              <a:rPr lang="en-US" sz="2400" dirty="0" smtClean="0"/>
              <a:t> Vs State of </a:t>
            </a:r>
            <a:r>
              <a:rPr lang="en-US" sz="2400" dirty="0" err="1" smtClean="0"/>
              <a:t>Maharastra</a:t>
            </a:r>
            <a:r>
              <a:rPr lang="en-US" sz="2400" dirty="0" smtClean="0"/>
              <a:t> (2008)</a:t>
            </a:r>
            <a:r>
              <a:rPr lang="en-US" sz="1600" dirty="0" smtClean="0"/>
              <a:t>9</a:t>
            </a:r>
            <a:r>
              <a:rPr lang="en-US" sz="2400" dirty="0" smtClean="0"/>
              <a:t> SCC 718.</a:t>
            </a:r>
          </a:p>
          <a:p>
            <a:pPr>
              <a:buNone/>
            </a:pPr>
            <a:r>
              <a:rPr lang="en-US" sz="3500" dirty="0" smtClean="0"/>
              <a:t>2.8 Report of the enquiry to be shown to the other party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Union of India Vs E. </a:t>
            </a:r>
            <a:r>
              <a:rPr lang="en-US" sz="2600" dirty="0" err="1" smtClean="0"/>
              <a:t>Bashyan</a:t>
            </a:r>
            <a:r>
              <a:rPr lang="en-US" sz="2600" dirty="0" smtClean="0"/>
              <a:t> (1988)</a:t>
            </a:r>
            <a:r>
              <a:rPr lang="en-US" sz="1700" dirty="0" smtClean="0"/>
              <a:t>2 </a:t>
            </a:r>
            <a:r>
              <a:rPr lang="en-US" sz="2600" dirty="0" smtClean="0"/>
              <a:t> SCC 196.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err="1" smtClean="0"/>
              <a:t>Satyaveer</a:t>
            </a:r>
            <a:r>
              <a:rPr lang="en-US" sz="2600" dirty="0" smtClean="0"/>
              <a:t> Singh Vs Union of India AIR 1986 SC 555.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0b20afa9d244e32b5b9519d9e4dfe9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277</TotalTime>
  <Words>670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Administrative Law</vt:lpstr>
      <vt:lpstr>THEORY OF NATURAL JUSTICE</vt:lpstr>
      <vt:lpstr>Rule  against bias </vt:lpstr>
      <vt:lpstr>Slide 4</vt:lpstr>
      <vt:lpstr>2. THE RULE OF FAIR HEARING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NATURAL JUSTICE</dc:title>
  <dc:creator>a</dc:creator>
  <cp:lastModifiedBy>a</cp:lastModifiedBy>
  <cp:revision>23</cp:revision>
  <dcterms:created xsi:type="dcterms:W3CDTF">2020-04-13T11:06:25Z</dcterms:created>
  <dcterms:modified xsi:type="dcterms:W3CDTF">2020-04-13T15:43:51Z</dcterms:modified>
</cp:coreProperties>
</file>