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D9B86-4E55-4B50-B11D-1B5315B6E165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0AF384-75AC-4134-8FE5-1600CA4105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7848600" cy="19272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hi-IN" dirty="0" smtClean="0"/>
              <a:t> </a:t>
            </a:r>
            <a:r>
              <a:rPr lang="hi-IN" b="1" dirty="0" smtClean="0">
                <a:latin typeface="Utsaah" pitchFamily="34" charset="0"/>
                <a:cs typeface="Utsaah" pitchFamily="34" charset="0"/>
              </a:rPr>
              <a:t>श्री हरिश्चंद्र स्नातकोत्तर महाविद्यालय                               </a:t>
            </a:r>
            <a:r>
              <a:rPr lang="hi-IN" sz="2700" b="1" dirty="0" smtClean="0">
                <a:latin typeface="Utsaah" pitchFamily="34" charset="0"/>
                <a:cs typeface="Utsaah" pitchFamily="34" charset="0"/>
              </a:rPr>
              <a:t>मैदागिन</a:t>
            </a:r>
            <a:r>
              <a:rPr lang="en-US" sz="2700" b="1" dirty="0" smtClean="0">
                <a:latin typeface="Utsaah" pitchFamily="34" charset="0"/>
                <a:cs typeface="Utsaah" pitchFamily="34" charset="0"/>
              </a:rPr>
              <a:t>,</a:t>
            </a:r>
            <a:r>
              <a:rPr lang="hi-IN" sz="2700" b="1" dirty="0" smtClean="0">
                <a:latin typeface="Utsaah" pitchFamily="34" charset="0"/>
                <a:cs typeface="Utsaah" pitchFamily="34" charset="0"/>
              </a:rPr>
              <a:t> वाराणसी -221001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1200" y="4419600"/>
            <a:ext cx="2895600" cy="1143000"/>
          </a:xfrm>
        </p:spPr>
        <p:txBody>
          <a:bodyPr>
            <a:normAutofit/>
          </a:bodyPr>
          <a:lstStyle/>
          <a:p>
            <a:r>
              <a:rPr lang="en-US" sz="1800" i="1" dirty="0" err="1" smtClean="0">
                <a:solidFill>
                  <a:schemeClr val="tx1"/>
                </a:solidFill>
              </a:rPr>
              <a:t>Dharmendra</a:t>
            </a:r>
            <a:r>
              <a:rPr lang="en-US" sz="1800" i="1" dirty="0" smtClean="0">
                <a:solidFill>
                  <a:schemeClr val="tx1"/>
                </a:solidFill>
              </a:rPr>
              <a:t> Kumar Gupta</a:t>
            </a:r>
          </a:p>
          <a:p>
            <a:r>
              <a:rPr lang="en-US" sz="1800" i="1" dirty="0" smtClean="0">
                <a:solidFill>
                  <a:schemeClr val="tx1"/>
                </a:solidFill>
              </a:rPr>
              <a:t>Assistant Professor </a:t>
            </a:r>
          </a:p>
          <a:p>
            <a:r>
              <a:rPr lang="en-US" sz="1800" i="1" dirty="0" smtClean="0">
                <a:solidFill>
                  <a:schemeClr val="tx1"/>
                </a:solidFill>
              </a:rPr>
              <a:t>Faculty of Law</a:t>
            </a:r>
            <a:endParaRPr lang="en-US" sz="1800" i="1" dirty="0">
              <a:solidFill>
                <a:schemeClr val="tx1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772400" y="304800"/>
            <a:ext cx="1028700" cy="990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:\Users\Lenovo\Desktop\images (3)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381000"/>
            <a:ext cx="836295" cy="887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04800" y="304800"/>
            <a:ext cx="990600" cy="933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C:\Users\Lenovo\Desktop\images (2)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81000"/>
            <a:ext cx="812165" cy="800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295400" y="2743200"/>
            <a:ext cx="731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Suits in particular Case</a:t>
            </a:r>
          </a:p>
          <a:p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                 Part-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iIi</a:t>
            </a:r>
            <a:endParaRPr lang="en-US" sz="6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3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3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53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53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4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3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4" presetID="24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6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4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1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4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6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7" presetID="24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9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3" presetID="24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5" dur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8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9" presetID="24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1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50" presetClass="entr" presetSubtype="0" decel="10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50" presetClass="entr" presetSubtype="0" decel="10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50" presetClass="entr" presetSubtype="0" decel="10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50" presetClass="entr" presetSubtype="0" decel="10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50" presetClass="entr" presetSubtype="0" decel="10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50" presetClass="entr" presetSubtype="0" decel="10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50" presetClass="entr" presetSubtype="0" decel="10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50" presetClass="entr" presetSubtype="0" decel="10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50" presetClass="entr" presetSubtype="0" decel="10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50" presetClass="entr" presetSubtype="0" decel="10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50" presetClass="entr" presetSubtype="0" decel="10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50" presetClass="entr" presetSubtype="0" decel="10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9" presetID="50" presetClass="entr" presetSubtype="0" decel="10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50" presetClass="entr" presetSubtype="0" decel="10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" grpId="3"/>
      <p:bldP spid="2" grpId="4"/>
      <p:bldP spid="2" grpId="5"/>
      <p:bldP spid="2" grpId="6"/>
      <p:bldP spid="2" grpId="7"/>
      <p:bldP spid="3" grpId="0" build="p"/>
      <p:bldP spid="3" grpId="1" build="p"/>
      <p:bldP spid="3" grpId="2" build="p"/>
      <p:bldP spid="3" grpId="3" build="p"/>
      <p:bldP spid="3" grpId="4" build="p"/>
      <p:bldP spid="3" grpId="5" build="p"/>
      <p:bldP spid="3" grpId="6" build="p"/>
      <p:bldP spid="3" grpId="7" build="p"/>
      <p:bldP spid="1026" grpId="0" animBg="1"/>
      <p:bldP spid="1026" grpId="1" animBg="1"/>
      <p:bldP spid="1026" grpId="2" animBg="1"/>
      <p:bldP spid="1026" grpId="3" animBg="1"/>
      <p:bldP spid="1026" grpId="4" animBg="1"/>
      <p:bldP spid="1026" grpId="5" animBg="1"/>
      <p:bldP spid="1026" grpId="6" animBg="1"/>
      <p:bldP spid="1026" grpId="7" animBg="1"/>
      <p:bldP spid="1027" grpId="0" animBg="1"/>
      <p:bldP spid="1027" grpId="1" animBg="1"/>
      <p:bldP spid="1027" grpId="2" animBg="1"/>
      <p:bldP spid="1027" grpId="3" animBg="1"/>
      <p:bldP spid="1027" grpId="4" animBg="1"/>
      <p:bldP spid="1027" grpId="5" animBg="1"/>
      <p:bldP spid="1027" grpId="6" animBg="1"/>
      <p:bldP spid="1027" grpId="7" animBg="1"/>
      <p:bldP spid="8" grpId="0"/>
      <p:bldP spid="8" grpId="1"/>
      <p:bldP spid="8" grpId="2"/>
      <p:bldP spid="8" grpId="3"/>
      <p:bldP spid="8" grpId="4"/>
      <p:bldP spid="8" grpId="5"/>
      <p:bldP spid="8" grpId="6"/>
      <p:bldP spid="8" grpId="7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i="1" dirty="0" smtClean="0">
                <a:latin typeface="Aharoni" pitchFamily="2" charset="-79"/>
                <a:cs typeface="Aharoni" pitchFamily="2" charset="-79"/>
              </a:rPr>
              <a:t>Suits in particular Case</a:t>
            </a:r>
            <a:endParaRPr lang="en-US" i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en-US" dirty="0" smtClean="0"/>
              <a:t>Under CPC a suit-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By or against government[S.79-82+O.27],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By or against firm[O.30],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Suit in forma </a:t>
            </a:r>
            <a:r>
              <a:rPr lang="en-US" dirty="0" err="1" smtClean="0"/>
              <a:t>pauperis</a:t>
            </a:r>
            <a:r>
              <a:rPr lang="en-US" dirty="0" smtClean="0"/>
              <a:t> or suit by indigent person [O.33+44],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Inter pleader suit[S.88+O.35]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2812" y="381000"/>
            <a:ext cx="4040188" cy="9906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      </a:t>
            </a:r>
            <a:r>
              <a:rPr lang="en-US" sz="2800" i="1" dirty="0" smtClean="0">
                <a:latin typeface="Aharoni" pitchFamily="2" charset="-79"/>
                <a:cs typeface="Aharoni" pitchFamily="2" charset="-79"/>
              </a:rPr>
              <a:t>Suits in particular Case Or Special Suits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Every suit shall be instituted by the presentation of a plaint.</a:t>
            </a:r>
          </a:p>
          <a:p>
            <a:r>
              <a:rPr lang="en-US" dirty="0" smtClean="0"/>
              <a:t>Generally natural person</a:t>
            </a:r>
          </a:p>
          <a:p>
            <a:r>
              <a:rPr lang="en-US" dirty="0" smtClean="0"/>
              <a:t>Plaintiff must be major </a:t>
            </a:r>
          </a:p>
          <a:p>
            <a:r>
              <a:rPr lang="en-US" dirty="0" smtClean="0"/>
              <a:t>Generally dispute between plaintiff and defendant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7825" y="457200"/>
            <a:ext cx="4041775" cy="6397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          </a:t>
            </a:r>
            <a:r>
              <a:rPr lang="en-US" sz="2800" dirty="0" smtClean="0"/>
              <a:t>  </a:t>
            </a:r>
            <a:r>
              <a:rPr lang="en-US" sz="2800" i="1" dirty="0" smtClean="0">
                <a:latin typeface="Aharoni" pitchFamily="2" charset="-79"/>
                <a:cs typeface="Aharoni" pitchFamily="2" charset="-79"/>
              </a:rPr>
              <a:t>Suit in General</a:t>
            </a:r>
            <a:r>
              <a:rPr lang="en-US" i="1" dirty="0" smtClean="0">
                <a:latin typeface="Aharoni" pitchFamily="2" charset="-79"/>
                <a:cs typeface="Aharoni" pitchFamily="2" charset="-79"/>
              </a:rPr>
              <a:t> </a:t>
            </a:r>
            <a:endParaRPr lang="en-US" i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In Special suit  there may be application, notice or agreement</a:t>
            </a:r>
          </a:p>
          <a:p>
            <a:r>
              <a:rPr lang="en-US" dirty="0" smtClean="0"/>
              <a:t>Natural person or artificial person</a:t>
            </a:r>
          </a:p>
          <a:p>
            <a:r>
              <a:rPr lang="en-US" dirty="0" smtClean="0"/>
              <a:t>Minor may institute a suit in his name through guardian or next friend</a:t>
            </a:r>
          </a:p>
          <a:p>
            <a:r>
              <a:rPr lang="en-US" dirty="0" smtClean="0"/>
              <a:t>Real dispute may between defendants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Inter-pleader suit[S.88+O.35]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 smtClean="0"/>
              <a:t>An inter-pleader suit is one in which the real dispute is not between the plaintiff and the defendant, but between the defendants who interplead against each other.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I</a:t>
            </a:r>
            <a:r>
              <a:rPr lang="en-US" dirty="0" smtClean="0"/>
              <a:t>n an inter-pleader suit the plaintiff is not really interested in the subject matter of the suit.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O</a:t>
            </a:r>
            <a:r>
              <a:rPr lang="en-US" dirty="0" smtClean="0"/>
              <a:t>bject of this suit is to adjudicate the claim of rival defendants.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The plaintiff must be impartial.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Essential conditions to file an inter-pleader suit S.88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There must be some </a:t>
            </a:r>
            <a:r>
              <a:rPr lang="en-US" dirty="0" smtClean="0"/>
              <a:t>debts, sum of money or other property, movable or </a:t>
            </a:r>
            <a:r>
              <a:rPr lang="en-US" dirty="0" smtClean="0"/>
              <a:t>immovable in dispute.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Where </a:t>
            </a:r>
            <a:r>
              <a:rPr lang="en-US" dirty="0" smtClean="0"/>
              <a:t>two or more persons </a:t>
            </a:r>
            <a:r>
              <a:rPr lang="en-US" dirty="0" smtClean="0"/>
              <a:t>must claim </a:t>
            </a:r>
            <a:r>
              <a:rPr lang="en-US" dirty="0" smtClean="0"/>
              <a:t>adversely to one </a:t>
            </a:r>
            <a:r>
              <a:rPr lang="en-US" dirty="0" smtClean="0"/>
              <a:t>another.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The person from whom such debt, money or property is claimed must not be claiming interest therein other than the charges and costs 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There must be no suit </a:t>
            </a:r>
            <a:r>
              <a:rPr lang="en-US" dirty="0" smtClean="0"/>
              <a:t>pending in which the rights of all parties can properly be </a:t>
            </a:r>
            <a:r>
              <a:rPr lang="en-US" dirty="0" smtClean="0"/>
              <a:t>decided.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Procedure for Inter-pleader suit Order-XXXV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                    Design of plaint</a:t>
            </a:r>
          </a:p>
          <a:p>
            <a:pPr>
              <a:buNone/>
            </a:pPr>
            <a:r>
              <a:rPr lang="en-US" dirty="0" smtClean="0"/>
              <a:t>Plaint must state--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 smtClean="0"/>
              <a:t>that </a:t>
            </a:r>
            <a:r>
              <a:rPr lang="en-US" dirty="0" smtClean="0"/>
              <a:t>the plaintiff claims no interest in the subject-matter in dispute other than for charges or costs</a:t>
            </a:r>
            <a:r>
              <a:rPr lang="en-US" dirty="0" smtClean="0"/>
              <a:t>;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 smtClean="0"/>
              <a:t>the </a:t>
            </a:r>
            <a:r>
              <a:rPr lang="en-US" dirty="0" smtClean="0"/>
              <a:t>claims made by the defendants severally; </a:t>
            </a:r>
            <a:r>
              <a:rPr lang="en-US" dirty="0" smtClean="0"/>
              <a:t>and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 smtClean="0"/>
              <a:t>that </a:t>
            </a:r>
            <a:r>
              <a:rPr lang="en-US" dirty="0" smtClean="0"/>
              <a:t>there is no collusion between the plaintiff and any of the defendants.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 smtClean="0"/>
              <a:t>The court may order the plaintiff to deposit the amount or place the property in the custody of the court and provide costs incurred by him by giving him a charge on the thing claimed.</a:t>
            </a:r>
          </a:p>
          <a:p>
            <a:r>
              <a:rPr lang="en-US" dirty="0" smtClean="0"/>
              <a:t>At the first hearing, the court may declare that the plaintiff is discharged form all liability, award him costs and dismiss him from the suit.</a:t>
            </a:r>
          </a:p>
          <a:p>
            <a:r>
              <a:rPr lang="en-US" dirty="0" smtClean="0"/>
              <a:t>On the basis of evidence available, the court may adjudicate the title of the thing claimed. Or</a:t>
            </a:r>
          </a:p>
          <a:p>
            <a:r>
              <a:rPr lang="en-US" dirty="0" smtClean="0"/>
              <a:t>Court may direct-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sz="3100" dirty="0" smtClean="0"/>
              <a:t>(</a:t>
            </a:r>
            <a:r>
              <a:rPr lang="en-US" sz="3100" dirty="0" smtClean="0"/>
              <a:t>a) that an issue or issues between the parties be framed and tried, and</a:t>
            </a:r>
            <a:br>
              <a:rPr lang="en-US" sz="3100" dirty="0" smtClean="0"/>
            </a:br>
            <a:r>
              <a:rPr lang="en-US" sz="3100" dirty="0" smtClean="0"/>
              <a:t>(b) that any claimant be made a plaintiff in lieu of or in addition to the original plaintiff, and shall proceed to try the suit in the ordinary manner.</a:t>
            </a:r>
            <a:endParaRPr lang="en-US" sz="31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cannot file inter-pleader suit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67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sz="3800" dirty="0" smtClean="0"/>
              <a:t>A agent cannot sue his principal or the tenant his landlord </a:t>
            </a:r>
            <a:r>
              <a:rPr lang="en-US" sz="3800" dirty="0" smtClean="0"/>
              <a:t>for the purpose of compelling them to interplead with any person other than persons making claim through such principals or </a:t>
            </a:r>
            <a:r>
              <a:rPr lang="en-US" sz="3800" dirty="0" smtClean="0"/>
              <a:t>landlords.</a:t>
            </a:r>
          </a:p>
          <a:p>
            <a:pPr>
              <a:buNone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Illustrations—</a:t>
            </a:r>
          </a:p>
          <a:p>
            <a:pPr marL="514350" indent="-514350">
              <a:buAutoNum type="alphaLcParenBoth"/>
            </a:pPr>
            <a:r>
              <a:rPr lang="en-US" sz="3800" dirty="0" smtClean="0"/>
              <a:t>A </a:t>
            </a:r>
            <a:r>
              <a:rPr lang="en-US" sz="3800" dirty="0" smtClean="0"/>
              <a:t>deposits a box of jewels with B as his agent. C alleges that the jewels were wrongfully obtained </a:t>
            </a:r>
            <a:r>
              <a:rPr lang="en-US" sz="3800" dirty="0" smtClean="0"/>
              <a:t>from him </a:t>
            </a:r>
            <a:r>
              <a:rPr lang="en-US" sz="3800" dirty="0" smtClean="0"/>
              <a:t>by A, and claims them from B. B cannot institute an </a:t>
            </a:r>
            <a:r>
              <a:rPr lang="en-US" sz="3800" dirty="0" smtClean="0"/>
              <a:t>inter-pleader-suit </a:t>
            </a:r>
            <a:r>
              <a:rPr lang="en-US" sz="3800" dirty="0" smtClean="0"/>
              <a:t>against A and C</a:t>
            </a:r>
            <a:r>
              <a:rPr lang="en-US" sz="3800" dirty="0" smtClean="0"/>
              <a:t>.</a:t>
            </a:r>
          </a:p>
          <a:p>
            <a:pPr marL="514350" indent="-514350">
              <a:buAutoNum type="alphaLcParenBoth"/>
            </a:pPr>
            <a:r>
              <a:rPr lang="en-US" sz="3800" dirty="0" smtClean="0"/>
              <a:t>(</a:t>
            </a:r>
            <a:r>
              <a:rPr lang="en-US" sz="3800" dirty="0" smtClean="0"/>
              <a:t>b) A deposits a box of jewels with B as his agent. He </a:t>
            </a:r>
            <a:r>
              <a:rPr lang="en-US" sz="3800" dirty="0" smtClean="0"/>
              <a:t>then writes </a:t>
            </a:r>
            <a:r>
              <a:rPr lang="en-US" sz="3800" dirty="0" smtClean="0"/>
              <a:t>to C for the purpose of making the jewels a security </a:t>
            </a:r>
            <a:r>
              <a:rPr lang="en-US" sz="3800" dirty="0" smtClean="0"/>
              <a:t>for a </a:t>
            </a:r>
            <a:r>
              <a:rPr lang="en-US" sz="3800" dirty="0" smtClean="0"/>
              <a:t>debt due from himself to C. A afterwards alleges that </a:t>
            </a:r>
            <a:r>
              <a:rPr lang="en-US" sz="3800" dirty="0" smtClean="0"/>
              <a:t>C's debt </a:t>
            </a:r>
            <a:r>
              <a:rPr lang="en-US" sz="3800" dirty="0" smtClean="0"/>
              <a:t>is satisfied, and C alleges the contrary. Both claim </a:t>
            </a:r>
            <a:r>
              <a:rPr lang="en-US" sz="3800" dirty="0" smtClean="0"/>
              <a:t>the jewels </a:t>
            </a:r>
            <a:r>
              <a:rPr lang="en-US" sz="3800" dirty="0" smtClean="0"/>
              <a:t>from B. B may institute in </a:t>
            </a:r>
            <a:r>
              <a:rPr lang="en-US" sz="3800" dirty="0" smtClean="0"/>
              <a:t>inter-pleader-suit </a:t>
            </a:r>
            <a:r>
              <a:rPr lang="en-US" sz="3800" dirty="0" smtClean="0"/>
              <a:t>against A and C.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3438</TotalTime>
  <Words>561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श्री हरिश्चंद्र स्नातकोत्तर महाविद्यालय                               मैदागिन, वाराणसी -221001  </vt:lpstr>
      <vt:lpstr>Suits in particular Case</vt:lpstr>
      <vt:lpstr>Slide 3</vt:lpstr>
      <vt:lpstr>Inter-pleader suit[S.88+O.35]</vt:lpstr>
      <vt:lpstr>Essential conditions to file an inter-pleader suit S.88</vt:lpstr>
      <vt:lpstr>Procedure for Inter-pleader suit Order-XXXV</vt:lpstr>
      <vt:lpstr>Procedure </vt:lpstr>
      <vt:lpstr>Who cannot file inter-pleader suit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272</cp:revision>
  <dcterms:created xsi:type="dcterms:W3CDTF">2006-08-16T00:00:00Z</dcterms:created>
  <dcterms:modified xsi:type="dcterms:W3CDTF">2020-04-28T07:27:39Z</dcterms:modified>
</cp:coreProperties>
</file>