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6/4/2020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6/4/2020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6/4/2020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6/4/2020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6/4/2020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6/4/2020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6/4/2020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6/4/2020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i="1" u="sng" dirty="0" err="1" smtClean="0"/>
              <a:t>Samskara</a:t>
            </a:r>
            <a:endParaRPr lang="en-US" sz="8000" i="1" u="sng" dirty="0"/>
          </a:p>
        </p:txBody>
      </p:sp>
      <p:sp>
        <p:nvSpPr>
          <p:cNvPr id="3" name="Subtitle 2"/>
          <p:cNvSpPr>
            <a:spLocks noGrp="1"/>
          </p:cNvSpPr>
          <p:nvPr>
            <p:ph type="subTitle" idx="1"/>
          </p:nvPr>
        </p:nvSpPr>
        <p:spPr/>
        <p:txBody>
          <a:bodyPr>
            <a:normAutofit fontScale="92500" lnSpcReduction="20000"/>
          </a:bodyPr>
          <a:lstStyle/>
          <a:p>
            <a:r>
              <a:rPr lang="en-US" dirty="0" err="1" smtClean="0"/>
              <a:t>Dr.Nripendra</a:t>
            </a:r>
            <a:r>
              <a:rPr lang="en-US" dirty="0" smtClean="0"/>
              <a:t> Singh</a:t>
            </a:r>
          </a:p>
          <a:p>
            <a:r>
              <a:rPr lang="en-US" dirty="0" smtClean="0"/>
              <a:t>Department of English</a:t>
            </a:r>
          </a:p>
          <a:p>
            <a:r>
              <a:rPr lang="en-US" dirty="0" smtClean="0"/>
              <a:t>HCPG College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74344"/>
            <a:ext cx="9144000" cy="7294305"/>
          </a:xfrm>
          <a:prstGeom prst="rect">
            <a:avLst/>
          </a:prstGeom>
        </p:spPr>
        <p:txBody>
          <a:bodyPr wrap="square">
            <a:spAutoFit/>
          </a:bodyPr>
          <a:lstStyle/>
          <a:p>
            <a:r>
              <a:rPr lang="en-US" dirty="0" smtClean="0"/>
              <a:t> </a:t>
            </a:r>
          </a:p>
          <a:p>
            <a:endParaRPr lang="en-US" dirty="0" smtClean="0"/>
          </a:p>
          <a:p>
            <a:pPr>
              <a:buFont typeface="Courier New" pitchFamily="49" charset="0"/>
              <a:buChar char="o"/>
            </a:pPr>
            <a:r>
              <a:rPr lang="en-US" dirty="0" smtClean="0"/>
              <a:t> He also remembers how </a:t>
            </a:r>
            <a:r>
              <a:rPr lang="en-US" dirty="0" err="1" smtClean="0"/>
              <a:t>Naranappa</a:t>
            </a:r>
            <a:r>
              <a:rPr lang="en-US" dirty="0" smtClean="0"/>
              <a:t> made </a:t>
            </a:r>
            <a:r>
              <a:rPr lang="en-US" dirty="0" err="1" smtClean="0"/>
              <a:t>Garuda’s</a:t>
            </a:r>
            <a:r>
              <a:rPr lang="en-US" dirty="0" smtClean="0"/>
              <a:t> son </a:t>
            </a:r>
            <a:r>
              <a:rPr lang="en-US" dirty="0" err="1" smtClean="0"/>
              <a:t>Shyama</a:t>
            </a:r>
            <a:r>
              <a:rPr lang="en-US" dirty="0" smtClean="0"/>
              <a:t> and </a:t>
            </a:r>
            <a:r>
              <a:rPr lang="en-US" dirty="0" err="1" smtClean="0"/>
              <a:t>Lakshmana’s</a:t>
            </a:r>
            <a:r>
              <a:rPr lang="en-US" dirty="0" smtClean="0"/>
              <a:t> son-in-law </a:t>
            </a:r>
            <a:r>
              <a:rPr lang="en-US" dirty="0" err="1" smtClean="0"/>
              <a:t>Shripati</a:t>
            </a:r>
            <a:r>
              <a:rPr lang="en-US" dirty="0" smtClean="0"/>
              <a:t> to go astray from </a:t>
            </a:r>
            <a:r>
              <a:rPr lang="en-US" dirty="0" err="1" smtClean="0"/>
              <a:t>Brahminical</a:t>
            </a:r>
            <a:r>
              <a:rPr lang="en-US" dirty="0" smtClean="0"/>
              <a:t> tradition. </a:t>
            </a:r>
            <a:r>
              <a:rPr lang="en-US" dirty="0" err="1" smtClean="0"/>
              <a:t>Shyama</a:t>
            </a:r>
            <a:r>
              <a:rPr lang="en-US" dirty="0" smtClean="0"/>
              <a:t> ran away from home and joined the army, while </a:t>
            </a:r>
            <a:r>
              <a:rPr lang="en-US" dirty="0" err="1" smtClean="0"/>
              <a:t>Shripati</a:t>
            </a:r>
            <a:r>
              <a:rPr lang="en-US" dirty="0" smtClean="0"/>
              <a:t> almost took the lifestyle of </a:t>
            </a:r>
            <a:r>
              <a:rPr lang="en-US" dirty="0" err="1" smtClean="0"/>
              <a:t>Naranappa</a:t>
            </a:r>
            <a:r>
              <a:rPr lang="en-US" dirty="0" smtClean="0"/>
              <a:t>.</a:t>
            </a:r>
          </a:p>
          <a:p>
            <a:pPr>
              <a:buFont typeface="Courier New" pitchFamily="49" charset="0"/>
              <a:buChar char="o"/>
            </a:pPr>
            <a:endParaRPr lang="en-US" dirty="0" smtClean="0"/>
          </a:p>
          <a:p>
            <a:endParaRPr lang="en-US" dirty="0" smtClean="0"/>
          </a:p>
          <a:p>
            <a:pPr>
              <a:buFont typeface="Courier New" pitchFamily="49" charset="0"/>
              <a:buChar char="o"/>
            </a:pPr>
            <a:r>
              <a:rPr lang="en-US" dirty="0" smtClean="0"/>
              <a:t> He even remembers the day when he brought Muslims with him to the </a:t>
            </a:r>
            <a:r>
              <a:rPr lang="en-US" dirty="0" err="1" smtClean="0"/>
              <a:t>Ganapathi</a:t>
            </a:r>
            <a:r>
              <a:rPr lang="en-US" dirty="0" smtClean="0"/>
              <a:t> temple stream and caught the sacred fish. During their heated conversation </a:t>
            </a:r>
            <a:r>
              <a:rPr lang="en-US" dirty="0" err="1" smtClean="0"/>
              <a:t>Naranappa</a:t>
            </a:r>
            <a:r>
              <a:rPr lang="en-US" dirty="0" smtClean="0"/>
              <a:t> has said, “I’ll destroy </a:t>
            </a:r>
            <a:r>
              <a:rPr lang="en-US" dirty="0" err="1" smtClean="0"/>
              <a:t>Brahminism</a:t>
            </a:r>
            <a:r>
              <a:rPr lang="en-US" dirty="0" smtClean="0"/>
              <a:t>, I certainly will. My only sorrow is that there’s no </a:t>
            </a:r>
            <a:r>
              <a:rPr lang="en-US" dirty="0" err="1" smtClean="0"/>
              <a:t>brahminism</a:t>
            </a:r>
            <a:r>
              <a:rPr lang="en-US" dirty="0" smtClean="0"/>
              <a:t> really left to</a:t>
            </a:r>
          </a:p>
          <a:p>
            <a:r>
              <a:rPr lang="en-US" dirty="0" smtClean="0"/>
              <a:t>destroy in this place – except you.”</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3" name="Rectangle 2"/>
          <p:cNvSpPr/>
          <p:nvPr/>
        </p:nvSpPr>
        <p:spPr>
          <a:xfrm>
            <a:off x="0" y="3276600"/>
            <a:ext cx="9144000" cy="2862322"/>
          </a:xfrm>
          <a:prstGeom prst="rect">
            <a:avLst/>
          </a:prstGeom>
        </p:spPr>
        <p:txBody>
          <a:bodyPr wrap="square">
            <a:spAutoFit/>
          </a:bodyPr>
          <a:lstStyle/>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r>
              <a:rPr lang="en-US" dirty="0" smtClean="0"/>
              <a:t>  </a:t>
            </a:r>
            <a:r>
              <a:rPr lang="en-US" dirty="0" err="1" smtClean="0"/>
              <a:t>Praneshacharya</a:t>
            </a:r>
            <a:r>
              <a:rPr lang="en-US" dirty="0" smtClean="0"/>
              <a:t> does a detailed and prolonged search of the scriptures without success. Then he retires for meditating in the </a:t>
            </a:r>
            <a:r>
              <a:rPr lang="en-US" dirty="0" err="1" smtClean="0"/>
              <a:t>Maruti</a:t>
            </a:r>
            <a:r>
              <a:rPr lang="en-US" dirty="0" smtClean="0"/>
              <a:t> temple hoping for God‘s guidance for disposing the body.</a:t>
            </a:r>
          </a:p>
          <a:p>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r>
              <a:rPr lang="en-US" dirty="0" smtClean="0"/>
              <a:t> For solving the problem the Brahmins seek help from a colony in the </a:t>
            </a:r>
            <a:r>
              <a:rPr lang="en-US" dirty="0" err="1" smtClean="0"/>
              <a:t>neighbourhood</a:t>
            </a:r>
            <a:r>
              <a:rPr lang="en-US" dirty="0" smtClean="0"/>
              <a:t> (</a:t>
            </a:r>
            <a:r>
              <a:rPr lang="en-US" dirty="0" err="1" smtClean="0"/>
              <a:t>Parijatapura</a:t>
            </a:r>
            <a:r>
              <a:rPr lang="en-US" dirty="0" smtClean="0"/>
              <a:t>) and later, a monastery.</a:t>
            </a:r>
          </a:p>
          <a:p>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9787295"/>
          </a:xfrm>
          <a:prstGeom prst="rect">
            <a:avLst/>
          </a:prstGeom>
        </p:spPr>
        <p:txBody>
          <a:bodyPr wrap="square">
            <a:spAutoFit/>
          </a:bodyPr>
          <a:lstStyle/>
          <a:p>
            <a:endParaRPr lang="en-US" dirty="0" smtClean="0"/>
          </a:p>
          <a:p>
            <a:endParaRPr lang="en-US" dirty="0" smtClean="0"/>
          </a:p>
          <a:p>
            <a:pPr>
              <a:buFont typeface="Courier New" pitchFamily="49" charset="0"/>
              <a:buChar char="o"/>
            </a:pPr>
            <a:r>
              <a:rPr lang="en-US" dirty="0" smtClean="0"/>
              <a:t>  The stench of dead rats and </a:t>
            </a:r>
            <a:r>
              <a:rPr lang="en-US" dirty="0" err="1" smtClean="0"/>
              <a:t>Naranappa’s</a:t>
            </a:r>
            <a:r>
              <a:rPr lang="en-US" dirty="0" smtClean="0"/>
              <a:t> dead body makes the night sleepless for many in the </a:t>
            </a:r>
            <a:r>
              <a:rPr lang="en-US" dirty="0" err="1" smtClean="0"/>
              <a:t>agrahara</a:t>
            </a:r>
            <a:r>
              <a:rPr lang="en-US" dirty="0" smtClean="0"/>
              <a:t>.</a:t>
            </a:r>
          </a:p>
          <a:p>
            <a:endParaRPr lang="en-US" dirty="0" smtClean="0"/>
          </a:p>
          <a:p>
            <a:pPr>
              <a:buFont typeface="Courier New" pitchFamily="49" charset="0"/>
              <a:buChar char="o"/>
            </a:pPr>
            <a:r>
              <a:rPr lang="en-US" dirty="0" err="1" smtClean="0"/>
              <a:t>Naranappa</a:t>
            </a:r>
            <a:r>
              <a:rPr lang="en-US" dirty="0" smtClean="0"/>
              <a:t> died of bubonic plague.</a:t>
            </a:r>
          </a:p>
          <a:p>
            <a:pPr>
              <a:buFont typeface="Courier New" pitchFamily="49" charset="0"/>
              <a:buChar char="o"/>
            </a:pPr>
            <a:endParaRPr lang="en-US" dirty="0" smtClean="0"/>
          </a:p>
          <a:p>
            <a:endParaRPr lang="en-US" dirty="0" smtClean="0"/>
          </a:p>
          <a:p>
            <a:pPr>
              <a:buFont typeface="Courier New" pitchFamily="49" charset="0"/>
              <a:buChar char="o"/>
            </a:pPr>
            <a:r>
              <a:rPr lang="en-US" dirty="0" smtClean="0"/>
              <a:t> Meanwhile, there is a break out of plague in the </a:t>
            </a:r>
            <a:r>
              <a:rPr lang="en-US" dirty="0" err="1" smtClean="0"/>
              <a:t>agrahara</a:t>
            </a:r>
            <a:r>
              <a:rPr lang="en-US" dirty="0" smtClean="0"/>
              <a:t> due to </a:t>
            </a:r>
            <a:r>
              <a:rPr lang="en-US" dirty="0" err="1" smtClean="0"/>
              <a:t>Naranappa's</a:t>
            </a:r>
            <a:r>
              <a:rPr lang="en-US" dirty="0" smtClean="0"/>
              <a:t> rotting corpse. </a:t>
            </a:r>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r>
              <a:rPr lang="en-US" dirty="0" smtClean="0"/>
              <a:t>  </a:t>
            </a:r>
            <a:r>
              <a:rPr lang="en-US" dirty="0" err="1" smtClean="0"/>
              <a:t>Praneshacharya</a:t>
            </a:r>
            <a:r>
              <a:rPr lang="en-US" dirty="0" smtClean="0"/>
              <a:t> becomes frustrated due to his inability to arrive at a decision. As he staggers out of the temple he sees </a:t>
            </a:r>
            <a:r>
              <a:rPr lang="en-US" dirty="0" err="1" smtClean="0"/>
              <a:t>Chandri</a:t>
            </a:r>
            <a:r>
              <a:rPr lang="en-US" dirty="0" smtClean="0"/>
              <a:t>, the low-caste mistress of </a:t>
            </a:r>
            <a:r>
              <a:rPr lang="en-US" dirty="0" err="1" smtClean="0"/>
              <a:t>Naranappa</a:t>
            </a:r>
            <a:r>
              <a:rPr lang="en-US" dirty="0" smtClean="0"/>
              <a:t>. </a:t>
            </a:r>
            <a:r>
              <a:rPr lang="en-US" dirty="0" err="1" smtClean="0"/>
              <a:t>Praneshacharya</a:t>
            </a:r>
            <a:r>
              <a:rPr lang="en-US" dirty="0" smtClean="0"/>
              <a:t> is physically attracted to </a:t>
            </a:r>
            <a:r>
              <a:rPr lang="en-US" dirty="0" err="1" smtClean="0"/>
              <a:t>Chandri</a:t>
            </a:r>
            <a:r>
              <a:rPr lang="en-US" dirty="0" smtClean="0"/>
              <a:t> and the two make love, thus ending the </a:t>
            </a:r>
            <a:r>
              <a:rPr lang="en-US" dirty="0" err="1" smtClean="0"/>
              <a:t>Acharya’s</a:t>
            </a:r>
            <a:r>
              <a:rPr lang="en-US" dirty="0" smtClean="0"/>
              <a:t> celibacy. </a:t>
            </a:r>
          </a:p>
          <a:p>
            <a:pPr>
              <a:buFont typeface="Courier New" pitchFamily="49" charset="0"/>
              <a:buChar char="o"/>
            </a:pPr>
            <a:endParaRPr lang="en-US" dirty="0" smtClean="0"/>
          </a:p>
          <a:p>
            <a:endParaRPr lang="en-US" dirty="0" smtClean="0"/>
          </a:p>
          <a:p>
            <a:pPr>
              <a:buFont typeface="Courier New" pitchFamily="49" charset="0"/>
              <a:buChar char="o"/>
            </a:pPr>
            <a:r>
              <a:rPr lang="en-US" dirty="0" smtClean="0"/>
              <a:t>  This incident is a turning point in </a:t>
            </a:r>
            <a:r>
              <a:rPr lang="en-US" dirty="0" err="1" smtClean="0"/>
              <a:t>Praneshacharya’s</a:t>
            </a:r>
            <a:r>
              <a:rPr lang="en-US" dirty="0" smtClean="0"/>
              <a:t> life. Meanwhile his wife dies due to the plague. He cremates his wife and then leaves the </a:t>
            </a:r>
            <a:r>
              <a:rPr lang="en-US" dirty="0" err="1" smtClean="0"/>
              <a:t>agrahara</a:t>
            </a:r>
            <a:r>
              <a:rPr lang="en-US" dirty="0" smtClean="0"/>
              <a:t> not able to confront the people who had respected him until</a:t>
            </a:r>
          </a:p>
          <a:p>
            <a:r>
              <a:rPr lang="en-US" dirty="0" smtClean="0"/>
              <a:t>then as a learned teacher.</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9144000" cy="9787295"/>
          </a:xfrm>
          <a:prstGeom prst="rect">
            <a:avLst/>
          </a:prstGeom>
        </p:spPr>
        <p:txBody>
          <a:bodyPr wrap="square">
            <a:spAutoFit/>
          </a:bodyPr>
          <a:lstStyle/>
          <a:p>
            <a:pPr>
              <a:buFont typeface="Courier New" pitchFamily="49" charset="0"/>
              <a:buChar char="o"/>
            </a:pPr>
            <a:r>
              <a:rPr lang="en-US" dirty="0" smtClean="0"/>
              <a:t> </a:t>
            </a:r>
            <a:r>
              <a:rPr lang="en-US" dirty="0" err="1" smtClean="0"/>
              <a:t>Praneshacharya</a:t>
            </a:r>
            <a:r>
              <a:rPr lang="en-US" dirty="0" smtClean="0"/>
              <a:t>, long devoted entirely to the cause and tradition, is forced (and/or allowed) by circumstance to question it, freed, over the course of the story, from several of his burdens.</a:t>
            </a:r>
          </a:p>
          <a:p>
            <a:endParaRPr lang="en-US" dirty="0" smtClean="0"/>
          </a:p>
          <a:p>
            <a:pPr>
              <a:buFont typeface="Courier New" pitchFamily="49" charset="0"/>
              <a:buChar char="o"/>
            </a:pPr>
            <a:r>
              <a:rPr lang="en-US" dirty="0" smtClean="0"/>
              <a:t> However, </a:t>
            </a:r>
            <a:r>
              <a:rPr lang="en-US" dirty="0" err="1" smtClean="0"/>
              <a:t>Ananthamurthy</a:t>
            </a:r>
            <a:r>
              <a:rPr lang="en-US" dirty="0" smtClean="0"/>
              <a:t> does not offer a resolution here: </a:t>
            </a:r>
            <a:r>
              <a:rPr lang="en-US" dirty="0" err="1" smtClean="0"/>
              <a:t>Samskara</a:t>
            </a:r>
            <a:r>
              <a:rPr lang="en-US" dirty="0" smtClean="0"/>
              <a:t> remains open-ended. </a:t>
            </a:r>
            <a:r>
              <a:rPr lang="en-US" dirty="0" err="1" smtClean="0"/>
              <a:t>Samskara</a:t>
            </a:r>
            <a:r>
              <a:rPr lang="en-US" dirty="0" smtClean="0"/>
              <a:t> means religious </a:t>
            </a:r>
            <a:r>
              <a:rPr lang="en-US" dirty="0" err="1" smtClean="0"/>
              <a:t>purificatory</a:t>
            </a:r>
            <a:r>
              <a:rPr lang="en-US" dirty="0" smtClean="0"/>
              <a:t> rites and ceremonies for sanctifying the body , mind and intellect of an individual so that he may become a full-fledged member of the community.</a:t>
            </a:r>
          </a:p>
          <a:p>
            <a:endParaRPr lang="en-US" dirty="0" smtClean="0"/>
          </a:p>
          <a:p>
            <a:pPr>
              <a:buFont typeface="Courier New" pitchFamily="49" charset="0"/>
              <a:buChar char="o"/>
            </a:pPr>
            <a:r>
              <a:rPr lang="en-US" dirty="0" smtClean="0"/>
              <a:t> A rite of passage or life-cycle ceremony; the realizing of past perceptions.</a:t>
            </a:r>
          </a:p>
          <a:p>
            <a:endParaRPr lang="en-US" dirty="0" smtClean="0"/>
          </a:p>
          <a:p>
            <a:pPr>
              <a:buFont typeface="Courier New" pitchFamily="49" charset="0"/>
              <a:buChar char="o"/>
            </a:pPr>
            <a:r>
              <a:rPr lang="en-US" dirty="0" smtClean="0"/>
              <a:t> In trying to resolve the dilemma of who , if any , should perform the death-rite(a </a:t>
            </a:r>
            <a:r>
              <a:rPr lang="en-US" dirty="0" err="1" smtClean="0"/>
              <a:t>samskara</a:t>
            </a:r>
            <a:r>
              <a:rPr lang="en-US" dirty="0" smtClean="0"/>
              <a:t>), the </a:t>
            </a:r>
            <a:r>
              <a:rPr lang="en-US" dirty="0" err="1" smtClean="0"/>
              <a:t>Acharya</a:t>
            </a:r>
            <a:r>
              <a:rPr lang="en-US" dirty="0" smtClean="0"/>
              <a:t> begins a </a:t>
            </a:r>
            <a:r>
              <a:rPr lang="en-US" dirty="0" err="1" smtClean="0"/>
              <a:t>samskara</a:t>
            </a:r>
            <a:r>
              <a:rPr lang="en-US" dirty="0" smtClean="0"/>
              <a:t> ( a transformation) for himself.</a:t>
            </a:r>
          </a:p>
          <a:p>
            <a:endParaRPr lang="en-US" dirty="0" smtClean="0"/>
          </a:p>
          <a:p>
            <a:pPr>
              <a:buFont typeface="Courier New" pitchFamily="49" charset="0"/>
              <a:buChar char="o"/>
            </a:pPr>
            <a:r>
              <a:rPr lang="en-US" dirty="0" smtClean="0"/>
              <a:t> </a:t>
            </a:r>
            <a:r>
              <a:rPr lang="en-US" dirty="0" err="1" smtClean="0"/>
              <a:t>Praneshacharya</a:t>
            </a:r>
            <a:r>
              <a:rPr lang="en-US" dirty="0" smtClean="0"/>
              <a:t> undergoes the process of purification. He shifts from a hardcore ritualistic Brahmin to a realist.</a:t>
            </a:r>
          </a:p>
          <a:p>
            <a:endParaRPr lang="en-US" dirty="0" smtClean="0"/>
          </a:p>
          <a:p>
            <a:pPr>
              <a:buFont typeface="Courier New" pitchFamily="49" charset="0"/>
              <a:buChar char="o"/>
            </a:pPr>
            <a:r>
              <a:rPr lang="en-US" dirty="0" smtClean="0"/>
              <a:t> A rite for a dead man becomes a rite of passage for the living.</a:t>
            </a:r>
          </a:p>
          <a:p>
            <a:endParaRPr lang="en-US" dirty="0" smtClean="0"/>
          </a:p>
          <a:p>
            <a:pPr>
              <a:buFont typeface="Courier New" pitchFamily="49" charset="0"/>
              <a:buChar char="o"/>
            </a:pPr>
            <a:r>
              <a:rPr lang="en-US" dirty="0" smtClean="0"/>
              <a:t> In life as in death, </a:t>
            </a:r>
            <a:r>
              <a:rPr lang="en-US" dirty="0" err="1" smtClean="0"/>
              <a:t>Naranappa</a:t>
            </a:r>
            <a:r>
              <a:rPr lang="en-US" dirty="0" smtClean="0"/>
              <a:t> questioned the Brahmins of the village, exposed their </a:t>
            </a:r>
            <a:r>
              <a:rPr lang="en-US" dirty="0" err="1" smtClean="0"/>
              <a:t>Samskara</a:t>
            </a:r>
            <a:r>
              <a:rPr lang="en-US" dirty="0" smtClean="0"/>
              <a:t> ( refinement of spirit , maturation through many lives) or lack of it.</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8679299"/>
          </a:xfrm>
          <a:prstGeom prst="rect">
            <a:avLst/>
          </a:prstGeom>
        </p:spPr>
        <p:txBody>
          <a:bodyPr wrap="square">
            <a:spAutoFit/>
          </a:bodyPr>
          <a:lstStyle/>
          <a:p>
            <a:endParaRPr lang="en-US" dirty="0" smtClean="0"/>
          </a:p>
          <a:p>
            <a:pPr>
              <a:buFont typeface="Courier New" pitchFamily="49" charset="0"/>
              <a:buChar char="o"/>
            </a:pPr>
            <a:endParaRPr lang="en-US" dirty="0" smtClean="0"/>
          </a:p>
          <a:p>
            <a:pPr>
              <a:buFont typeface="Courier New" pitchFamily="49" charset="0"/>
              <a:buChar char="o"/>
            </a:pPr>
            <a:r>
              <a:rPr lang="en-US" dirty="0" smtClean="0"/>
              <a:t> </a:t>
            </a:r>
            <a:r>
              <a:rPr lang="en-US" dirty="0" err="1" smtClean="0"/>
              <a:t>Naranappa</a:t>
            </a:r>
            <a:r>
              <a:rPr lang="en-US" dirty="0" smtClean="0"/>
              <a:t> a catalytic agent who affects change, favors modernism, rejects </a:t>
            </a:r>
            <a:r>
              <a:rPr lang="en-US" dirty="0" err="1" smtClean="0"/>
              <a:t>brahminhood</a:t>
            </a:r>
            <a:r>
              <a:rPr lang="en-US" dirty="0" smtClean="0"/>
              <a:t> and brings home </a:t>
            </a:r>
            <a:r>
              <a:rPr lang="en-US" dirty="0" err="1" smtClean="0"/>
              <a:t>Chandri</a:t>
            </a:r>
            <a:r>
              <a:rPr lang="en-US" dirty="0" smtClean="0"/>
              <a:t>, a prostitute, from </a:t>
            </a:r>
            <a:r>
              <a:rPr lang="en-US" dirty="0" err="1" smtClean="0"/>
              <a:t>Kundapura</a:t>
            </a:r>
            <a:r>
              <a:rPr lang="en-US" dirty="0" smtClean="0"/>
              <a:t>, a nearby town. He drinks alcohol and invites </a:t>
            </a:r>
            <a:r>
              <a:rPr lang="en-US" dirty="0" err="1" smtClean="0"/>
              <a:t>muslims</a:t>
            </a:r>
            <a:r>
              <a:rPr lang="en-US" dirty="0" smtClean="0"/>
              <a:t> to eat meat.</a:t>
            </a:r>
          </a:p>
          <a:p>
            <a:endParaRPr lang="en-US" dirty="0" smtClean="0"/>
          </a:p>
          <a:p>
            <a:pPr>
              <a:buFont typeface="Courier New" pitchFamily="49" charset="0"/>
              <a:buChar char="o"/>
            </a:pPr>
            <a:r>
              <a:rPr lang="en-US" dirty="0" smtClean="0"/>
              <a:t>  If the flowers in the backyards of the other </a:t>
            </a:r>
            <a:r>
              <a:rPr lang="en-US" dirty="0" err="1" smtClean="0"/>
              <a:t>brahmins</a:t>
            </a:r>
            <a:r>
              <a:rPr lang="en-US" dirty="0" smtClean="0"/>
              <a:t> are meant mainly for the altar, and if their women wear only withered flowers gathered from the altar in their hair which hangs at their back like a rat’s tail, </a:t>
            </a:r>
            <a:r>
              <a:rPr lang="en-US" dirty="0" err="1" smtClean="0"/>
              <a:t>Naranappa</a:t>
            </a:r>
            <a:r>
              <a:rPr lang="en-US" dirty="0" smtClean="0"/>
              <a:t> grows the night-queen plant in his front garden. Its intense smelling flowers are meant solely to decorate </a:t>
            </a:r>
            <a:r>
              <a:rPr lang="en-US" dirty="0" err="1" smtClean="0"/>
              <a:t>Chandri’s</a:t>
            </a:r>
            <a:r>
              <a:rPr lang="en-US" dirty="0" smtClean="0"/>
              <a:t> hair which lies coiled like a thick</a:t>
            </a:r>
          </a:p>
          <a:p>
            <a:r>
              <a:rPr lang="en-US" dirty="0" smtClean="0"/>
              <a:t>black cobra on her back.</a:t>
            </a:r>
          </a:p>
          <a:p>
            <a:pPr>
              <a:buFont typeface="Courier New" pitchFamily="49" charset="0"/>
              <a:buChar char="o"/>
            </a:pPr>
            <a:r>
              <a:rPr lang="en-US" dirty="0" smtClean="0"/>
              <a:t>  </a:t>
            </a:r>
            <a:r>
              <a:rPr lang="en-US" dirty="0" err="1" smtClean="0"/>
              <a:t>Naranappa</a:t>
            </a:r>
            <a:r>
              <a:rPr lang="en-US" dirty="0" smtClean="0"/>
              <a:t> has even corrupted the youth of the </a:t>
            </a:r>
            <a:r>
              <a:rPr lang="en-US" dirty="0" err="1" smtClean="0"/>
              <a:t>agrahara</a:t>
            </a:r>
            <a:r>
              <a:rPr lang="en-US" dirty="0" smtClean="0"/>
              <a:t>. Because of him one young man left </a:t>
            </a:r>
            <a:r>
              <a:rPr lang="en-US" dirty="0" err="1" smtClean="0"/>
              <a:t>Durvasapura</a:t>
            </a:r>
            <a:r>
              <a:rPr lang="en-US" dirty="0" smtClean="0"/>
              <a:t> and joined the army  and joined a traveling group of singers and actors.</a:t>
            </a:r>
          </a:p>
          <a:p>
            <a:endParaRPr lang="en-US" dirty="0" smtClean="0"/>
          </a:p>
          <a:p>
            <a:pPr>
              <a:buFont typeface="Courier New" pitchFamily="49" charset="0"/>
              <a:buChar char="o"/>
            </a:pPr>
            <a:r>
              <a:rPr lang="en-US" dirty="0" smtClean="0"/>
              <a:t>  </a:t>
            </a:r>
            <a:r>
              <a:rPr lang="en-US" dirty="0" err="1" smtClean="0"/>
              <a:t>Naranappa’s</a:t>
            </a:r>
            <a:r>
              <a:rPr lang="en-US" dirty="0" smtClean="0"/>
              <a:t> only ambition in life seems to do everything</a:t>
            </a:r>
          </a:p>
          <a:p>
            <a:r>
              <a:rPr lang="en-US" dirty="0" smtClean="0"/>
              <a:t>that destroys the </a:t>
            </a:r>
            <a:r>
              <a:rPr lang="en-US" dirty="0" err="1" smtClean="0"/>
              <a:t>brahminhood</a:t>
            </a:r>
            <a:r>
              <a:rPr lang="en-US" dirty="0" smtClean="0"/>
              <a:t> of the </a:t>
            </a:r>
            <a:r>
              <a:rPr lang="en-US" dirty="0" err="1" smtClean="0"/>
              <a:t>agrahara</a:t>
            </a:r>
            <a:r>
              <a:rPr lang="en-US" dirty="0" smtClean="0"/>
              <a:t>. His only</a:t>
            </a:r>
          </a:p>
          <a:p>
            <a:r>
              <a:rPr lang="en-US" dirty="0" smtClean="0"/>
              <a:t>sorrow is that hardly anything of it is left to destroy, except</a:t>
            </a:r>
          </a:p>
          <a:p>
            <a:r>
              <a:rPr lang="en-US" dirty="0" smtClean="0"/>
              <a:t>for the </a:t>
            </a:r>
            <a:r>
              <a:rPr lang="en-US" dirty="0" err="1" smtClean="0"/>
              <a:t>brahminism</a:t>
            </a:r>
            <a:r>
              <a:rPr lang="en-US" dirty="0" smtClean="0"/>
              <a:t> of </a:t>
            </a:r>
            <a:r>
              <a:rPr lang="en-US" dirty="0" err="1" smtClean="0"/>
              <a:t>Praneshacharya</a:t>
            </a:r>
            <a:r>
              <a:rPr lang="en-US" dirty="0" smtClean="0"/>
              <a:t>.</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7346"/>
            <a:ext cx="9144000" cy="6740307"/>
          </a:xfrm>
          <a:prstGeom prst="rect">
            <a:avLst/>
          </a:prstGeom>
        </p:spPr>
        <p:txBody>
          <a:bodyPr wrap="square">
            <a:spAutoFit/>
          </a:bodyPr>
          <a:lstStyle/>
          <a:p>
            <a:pPr>
              <a:buFont typeface="Courier New" pitchFamily="49" charset="0"/>
              <a:buChar char="o"/>
            </a:pPr>
            <a:r>
              <a:rPr lang="en-US" dirty="0" smtClean="0"/>
              <a:t>  Orthodox society does its best </a:t>
            </a:r>
            <a:r>
              <a:rPr lang="en-US" dirty="0" smtClean="0"/>
              <a:t>to </a:t>
            </a:r>
            <a:r>
              <a:rPr lang="en-US" dirty="0" smtClean="0"/>
              <a:t>suppress the revolutionary </a:t>
            </a:r>
            <a:r>
              <a:rPr lang="en-US" dirty="0" err="1" smtClean="0"/>
              <a:t>Naranappa</a:t>
            </a:r>
            <a:r>
              <a:rPr lang="en-US" dirty="0" smtClean="0"/>
              <a:t> and by excommunicating they want to get rid of him.</a:t>
            </a:r>
          </a:p>
          <a:p>
            <a:endParaRPr lang="en-US" dirty="0" smtClean="0"/>
          </a:p>
          <a:p>
            <a:pPr>
              <a:buFont typeface="Courier New" pitchFamily="49" charset="0"/>
              <a:buChar char="o"/>
            </a:pPr>
            <a:r>
              <a:rPr lang="en-US" dirty="0" smtClean="0"/>
              <a:t>  But </a:t>
            </a:r>
            <a:r>
              <a:rPr lang="en-US" dirty="0" err="1" smtClean="0"/>
              <a:t>Praneshacharya</a:t>
            </a:r>
            <a:r>
              <a:rPr lang="en-US" dirty="0" smtClean="0"/>
              <a:t> is against this radical step. He still hopes to win over </a:t>
            </a:r>
            <a:r>
              <a:rPr lang="en-US" dirty="0" err="1" smtClean="0"/>
              <a:t>Naranappa</a:t>
            </a:r>
            <a:r>
              <a:rPr lang="en-US" dirty="0" smtClean="0"/>
              <a:t>, and lead him back to Dharma, the proper path.</a:t>
            </a:r>
          </a:p>
          <a:p>
            <a:endParaRPr lang="en-US" dirty="0" smtClean="0"/>
          </a:p>
          <a:p>
            <a:pPr>
              <a:buFont typeface="Courier New" pitchFamily="49" charset="0"/>
              <a:buChar char="o"/>
            </a:pPr>
            <a:r>
              <a:rPr lang="en-US" dirty="0" smtClean="0"/>
              <a:t>  </a:t>
            </a:r>
            <a:r>
              <a:rPr lang="en-US" dirty="0" err="1" smtClean="0"/>
              <a:t>Ananthamurthy</a:t>
            </a:r>
            <a:r>
              <a:rPr lang="en-US" dirty="0" smtClean="0"/>
              <a:t> has invested </a:t>
            </a:r>
            <a:r>
              <a:rPr lang="en-US" dirty="0" err="1" smtClean="0"/>
              <a:t>Naranappa</a:t>
            </a:r>
            <a:r>
              <a:rPr lang="en-US" dirty="0" smtClean="0"/>
              <a:t> with reformative </a:t>
            </a:r>
            <a:r>
              <a:rPr lang="en-US" dirty="0" err="1" smtClean="0"/>
              <a:t>vigour</a:t>
            </a:r>
            <a:r>
              <a:rPr lang="en-US" dirty="0" smtClean="0"/>
              <a:t> and violence. </a:t>
            </a:r>
            <a:r>
              <a:rPr lang="en-US" dirty="0" err="1" smtClean="0"/>
              <a:t>Naranappa</a:t>
            </a:r>
            <a:r>
              <a:rPr lang="en-US" dirty="0" smtClean="0"/>
              <a:t> is an active player in the novel. His death puts a big question mark on the ritualistic</a:t>
            </a:r>
          </a:p>
          <a:p>
            <a:r>
              <a:rPr lang="en-US" dirty="0" smtClean="0"/>
              <a:t>society.</a:t>
            </a:r>
          </a:p>
          <a:p>
            <a:endParaRPr lang="en-US" dirty="0" smtClean="0"/>
          </a:p>
          <a:p>
            <a:pPr>
              <a:buFont typeface="Courier New" pitchFamily="49" charset="0"/>
              <a:buChar char="o"/>
            </a:pPr>
            <a:r>
              <a:rPr lang="en-US" dirty="0" smtClean="0"/>
              <a:t>  </a:t>
            </a:r>
            <a:r>
              <a:rPr lang="en-US" dirty="0" err="1" smtClean="0"/>
              <a:t>Naranappa</a:t>
            </a:r>
            <a:r>
              <a:rPr lang="en-US" dirty="0" smtClean="0"/>
              <a:t> is an autocrat, he lives freely breaking all traditions and practices of </a:t>
            </a:r>
            <a:r>
              <a:rPr lang="en-US" dirty="0" err="1" smtClean="0"/>
              <a:t>brahminism</a:t>
            </a:r>
            <a:r>
              <a:rPr lang="en-US" dirty="0" smtClean="0"/>
              <a:t>.</a:t>
            </a:r>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r>
              <a:rPr lang="en-US" dirty="0" smtClean="0"/>
              <a:t>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player.slideplayer.com/85/13646301/slides/slide_20.jpg"/>
          <p:cNvPicPr>
            <a:picLocks noChangeAspect="1" noChangeArrowheads="1"/>
          </p:cNvPicPr>
          <p:nvPr/>
        </p:nvPicPr>
        <p:blipFill>
          <a:blip r:embed="rId2" cstate="print"/>
          <a:srcRect/>
          <a:stretch>
            <a:fillRect/>
          </a:stretch>
        </p:blipFill>
        <p:spPr bwMode="auto">
          <a:xfrm>
            <a:off x="-152400" y="-304800"/>
            <a:ext cx="9753600" cy="73152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https://player.slideplayer.com/85/13646301/slides/slide_21.jpg"/>
          <p:cNvPicPr>
            <a:picLocks noChangeAspect="1" noChangeArrowheads="1"/>
          </p:cNvPicPr>
          <p:nvPr/>
        </p:nvPicPr>
        <p:blipFill>
          <a:blip r:embed="rId2" cstate="print"/>
          <a:srcRect/>
          <a:stretch>
            <a:fillRect/>
          </a:stretch>
        </p:blipFill>
        <p:spPr bwMode="auto">
          <a:xfrm>
            <a:off x="-304800" y="-457200"/>
            <a:ext cx="9753600" cy="73152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https://player.slideplayer.com/85/13646301/slides/slide_22.jpg"/>
          <p:cNvPicPr>
            <a:picLocks noChangeAspect="1" noChangeArrowheads="1"/>
          </p:cNvPicPr>
          <p:nvPr/>
        </p:nvPicPr>
        <p:blipFill>
          <a:blip r:embed="rId2" cstate="print"/>
          <a:srcRect/>
          <a:stretch>
            <a:fillRect/>
          </a:stretch>
        </p:blipFill>
        <p:spPr bwMode="auto">
          <a:xfrm>
            <a:off x="-304800" y="-304800"/>
            <a:ext cx="9753600" cy="73152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990600"/>
            <a:ext cx="8869808" cy="2031325"/>
          </a:xfrm>
          <a:prstGeom prst="rect">
            <a:avLst/>
          </a:prstGeom>
          <a:noFill/>
        </p:spPr>
        <p:txBody>
          <a:bodyPr wrap="square" rtlCol="0">
            <a:spAutoFit/>
          </a:bodyPr>
          <a:lstStyle/>
          <a:p>
            <a:r>
              <a:rPr lang="en-US" dirty="0" smtClean="0"/>
              <a:t>The novel in its concluding section follows a search of </a:t>
            </a:r>
            <a:r>
              <a:rPr lang="en-US" dirty="0" err="1" smtClean="0"/>
              <a:t>Praneshacharya</a:t>
            </a:r>
            <a:r>
              <a:rPr lang="en-US" dirty="0" smtClean="0"/>
              <a:t> for truth</a:t>
            </a:r>
          </a:p>
          <a:p>
            <a:r>
              <a:rPr lang="en-US" dirty="0" smtClean="0"/>
              <a:t> and final solution which he got through worldly and practical wisdom. He realized</a:t>
            </a:r>
          </a:p>
          <a:p>
            <a:r>
              <a:rPr lang="en-US" dirty="0" smtClean="0"/>
              <a:t> that the world is a combination of Maya and Realism and one have to perform his duty between these two. Ethics and ancient practice of rituals are true but on the other hand one should be practical also. </a:t>
            </a:r>
          </a:p>
          <a:p>
            <a:r>
              <a:rPr lang="en-US" dirty="0" smtClean="0"/>
              <a:t> </a:t>
            </a:r>
            <a:r>
              <a:rPr lang="en-US" dirty="0" smtClean="0"/>
              <a:t>   When </a:t>
            </a:r>
            <a:r>
              <a:rPr lang="en-US" dirty="0" err="1" smtClean="0"/>
              <a:t>Praneshacharya</a:t>
            </a:r>
            <a:r>
              <a:rPr lang="en-US" dirty="0" smtClean="0"/>
              <a:t> realized this he decided to return and perform the last rites of his wife and </a:t>
            </a:r>
            <a:r>
              <a:rPr lang="en-US" dirty="0" err="1" smtClean="0"/>
              <a:t>Naranappa</a:t>
            </a:r>
            <a:r>
              <a:rPr lang="en-US" dirty="0" smtClean="0"/>
              <a:t>.</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57400" y="2133600"/>
            <a:ext cx="3704156" cy="1107996"/>
          </a:xfrm>
          <a:prstGeom prst="rect">
            <a:avLst/>
          </a:prstGeom>
          <a:noFill/>
        </p:spPr>
        <p:txBody>
          <a:bodyPr wrap="none" rtlCol="0">
            <a:spAutoFit/>
          </a:bodyPr>
          <a:lstStyle/>
          <a:p>
            <a:r>
              <a:rPr lang="en-US" sz="6600" dirty="0" smtClean="0"/>
              <a:t>Thank You</a:t>
            </a:r>
            <a:endParaRPr lang="en-US" sz="6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57200"/>
            <a:ext cx="8534400" cy="5078313"/>
          </a:xfrm>
          <a:prstGeom prst="rect">
            <a:avLst/>
          </a:prstGeom>
        </p:spPr>
        <p:txBody>
          <a:bodyPr wrap="square">
            <a:spAutoFit/>
          </a:bodyPr>
          <a:lstStyle/>
          <a:p>
            <a:r>
              <a:rPr lang="en-US" dirty="0" err="1" smtClean="0"/>
              <a:t>Samskara</a:t>
            </a:r>
            <a:r>
              <a:rPr lang="en-US" dirty="0" smtClean="0"/>
              <a:t>: A Rite For A Dead Man is a religious novel about a deteriorating</a:t>
            </a:r>
          </a:p>
          <a:p>
            <a:r>
              <a:rPr lang="en-US" dirty="0" smtClean="0"/>
              <a:t>Brahmin colony in a south Indian village of Karnataka.</a:t>
            </a:r>
          </a:p>
          <a:p>
            <a:r>
              <a:rPr lang="en-US" dirty="0" err="1" smtClean="0"/>
              <a:t>Samskara</a:t>
            </a:r>
            <a:r>
              <a:rPr lang="en-US" dirty="0" smtClean="0"/>
              <a:t> translated into English from Kannada by A.K. </a:t>
            </a:r>
            <a:r>
              <a:rPr lang="en-US" dirty="0" err="1" smtClean="0"/>
              <a:t>Ramanujan</a:t>
            </a:r>
            <a:r>
              <a:rPr lang="en-US" dirty="0" smtClean="0"/>
              <a:t>, is a</a:t>
            </a:r>
          </a:p>
          <a:p>
            <a:r>
              <a:rPr lang="en-US" dirty="0" smtClean="0"/>
              <a:t>novel about the people in an </a:t>
            </a:r>
            <a:r>
              <a:rPr lang="en-US" dirty="0" err="1" smtClean="0"/>
              <a:t>Agrahara</a:t>
            </a:r>
            <a:r>
              <a:rPr lang="en-US" dirty="0" smtClean="0"/>
              <a:t>, Brahmins, contemplating about the</a:t>
            </a:r>
          </a:p>
          <a:p>
            <a:r>
              <a:rPr lang="en-US" dirty="0" smtClean="0"/>
              <a:t>last rites of a dead man of Brahmin caste but who breached his caste limits</a:t>
            </a:r>
          </a:p>
          <a:p>
            <a:r>
              <a:rPr lang="en-US" dirty="0" smtClean="0"/>
              <a:t>during his life time. This is also the subtitle of the novel, Rite for a Dead</a:t>
            </a:r>
          </a:p>
          <a:p>
            <a:r>
              <a:rPr lang="en-US" dirty="0" smtClean="0"/>
              <a:t>Man.</a:t>
            </a:r>
          </a:p>
          <a:p>
            <a:r>
              <a:rPr lang="en-US" dirty="0" smtClean="0"/>
              <a:t>Characters:</a:t>
            </a:r>
          </a:p>
          <a:p>
            <a:pPr>
              <a:buFont typeface="Wingdings" pitchFamily="2" charset="2"/>
              <a:buChar char="§"/>
            </a:pPr>
            <a:r>
              <a:rPr lang="en-US" dirty="0" err="1" smtClean="0"/>
              <a:t>Praneshacharya</a:t>
            </a:r>
            <a:r>
              <a:rPr lang="en-US" dirty="0" smtClean="0"/>
              <a:t> – learned scholar and priest of </a:t>
            </a:r>
            <a:r>
              <a:rPr lang="en-US" dirty="0" err="1" smtClean="0"/>
              <a:t>Durvasapura</a:t>
            </a:r>
            <a:endParaRPr lang="en-US" dirty="0" smtClean="0"/>
          </a:p>
          <a:p>
            <a:pPr>
              <a:buFont typeface="Wingdings" pitchFamily="2" charset="2"/>
              <a:buChar char="§"/>
            </a:pPr>
            <a:r>
              <a:rPr lang="en-US" dirty="0" err="1" smtClean="0"/>
              <a:t>Naranappa</a:t>
            </a:r>
            <a:r>
              <a:rPr lang="en-US" dirty="0" smtClean="0"/>
              <a:t> – a Brahmin who leads a non-</a:t>
            </a:r>
            <a:r>
              <a:rPr lang="en-US" dirty="0" err="1" smtClean="0"/>
              <a:t>Brahminical</a:t>
            </a:r>
            <a:r>
              <a:rPr lang="en-US" dirty="0" smtClean="0"/>
              <a:t> life</a:t>
            </a:r>
          </a:p>
          <a:p>
            <a:pPr>
              <a:buFont typeface="Wingdings" pitchFamily="2" charset="2"/>
              <a:buChar char="§"/>
            </a:pPr>
            <a:r>
              <a:rPr lang="en-US" dirty="0" err="1" smtClean="0"/>
              <a:t>Chandri</a:t>
            </a:r>
            <a:r>
              <a:rPr lang="en-US" dirty="0" smtClean="0"/>
              <a:t> – a </a:t>
            </a:r>
            <a:r>
              <a:rPr lang="en-US" dirty="0" err="1" smtClean="0"/>
              <a:t>dalit</a:t>
            </a:r>
            <a:r>
              <a:rPr lang="en-US" dirty="0" smtClean="0"/>
              <a:t> woman who lives with </a:t>
            </a:r>
            <a:r>
              <a:rPr lang="en-US" dirty="0" err="1" smtClean="0"/>
              <a:t>Naranappa</a:t>
            </a:r>
            <a:endParaRPr lang="en-US" dirty="0" smtClean="0"/>
          </a:p>
          <a:p>
            <a:pPr>
              <a:buFont typeface="Wingdings" pitchFamily="2" charset="2"/>
              <a:buChar char="§"/>
            </a:pPr>
            <a:r>
              <a:rPr lang="en-US" dirty="0" err="1" smtClean="0"/>
              <a:t>Garudacharya</a:t>
            </a:r>
            <a:r>
              <a:rPr lang="en-US" dirty="0" smtClean="0"/>
              <a:t> – a relative of </a:t>
            </a:r>
            <a:r>
              <a:rPr lang="en-US" dirty="0" err="1" smtClean="0"/>
              <a:t>Naranappa</a:t>
            </a:r>
            <a:endParaRPr lang="en-US" dirty="0" smtClean="0"/>
          </a:p>
          <a:p>
            <a:pPr>
              <a:buFont typeface="Wingdings" pitchFamily="2" charset="2"/>
              <a:buChar char="§"/>
            </a:pPr>
            <a:r>
              <a:rPr lang="en-US" dirty="0" err="1" smtClean="0"/>
              <a:t>Lakshmanacharya</a:t>
            </a:r>
            <a:r>
              <a:rPr lang="en-US" dirty="0" smtClean="0"/>
              <a:t> – a relative of </a:t>
            </a:r>
            <a:r>
              <a:rPr lang="en-US" dirty="0" err="1" smtClean="0"/>
              <a:t>Naranappa</a:t>
            </a:r>
            <a:endParaRPr lang="en-US" dirty="0" smtClean="0"/>
          </a:p>
          <a:p>
            <a:pPr>
              <a:buFont typeface="Wingdings" pitchFamily="2" charset="2"/>
              <a:buChar char="§"/>
            </a:pPr>
            <a:r>
              <a:rPr lang="en-US" dirty="0" err="1" smtClean="0"/>
              <a:t>Dasacharya</a:t>
            </a:r>
            <a:r>
              <a:rPr lang="en-US" dirty="0" smtClean="0"/>
              <a:t> – a poor Brahmin of the </a:t>
            </a:r>
            <a:r>
              <a:rPr lang="en-US" dirty="0" err="1" smtClean="0"/>
              <a:t>agrahara</a:t>
            </a:r>
            <a:endParaRPr lang="en-US" dirty="0" smtClean="0"/>
          </a:p>
          <a:p>
            <a:pPr>
              <a:buFont typeface="Wingdings" pitchFamily="2" charset="2"/>
              <a:buChar char="§"/>
            </a:pPr>
            <a:r>
              <a:rPr lang="en-US" dirty="0" err="1" smtClean="0"/>
              <a:t>Durgabhatta</a:t>
            </a:r>
            <a:r>
              <a:rPr lang="en-US" dirty="0" smtClean="0"/>
              <a:t> – a </a:t>
            </a:r>
            <a:r>
              <a:rPr lang="en-US" dirty="0" err="1" smtClean="0"/>
              <a:t>Smarta</a:t>
            </a:r>
            <a:r>
              <a:rPr lang="en-US" dirty="0" smtClean="0"/>
              <a:t> Brahmin living in </a:t>
            </a:r>
            <a:r>
              <a:rPr lang="en-US" dirty="0" err="1" smtClean="0"/>
              <a:t>Durvasapura</a:t>
            </a:r>
            <a:endParaRPr lang="en-US" dirty="0" smtClean="0"/>
          </a:p>
          <a:p>
            <a:pPr>
              <a:buFont typeface="Arial" pitchFamily="34" charset="0"/>
              <a:buChar char="•"/>
            </a:pPr>
            <a:r>
              <a:rPr lang="en-US" dirty="0" err="1" smtClean="0"/>
              <a:t>Anasuya</a:t>
            </a:r>
            <a:r>
              <a:rPr lang="en-US" dirty="0" smtClean="0"/>
              <a:t> – wife of </a:t>
            </a:r>
            <a:r>
              <a:rPr lang="en-US" dirty="0" err="1" smtClean="0"/>
              <a:t>Lakshmanacharya</a:t>
            </a:r>
            <a:endParaRPr lang="en-US" dirty="0" smtClean="0"/>
          </a:p>
          <a:p>
            <a:pPr>
              <a:buFont typeface="Arial" pitchFamily="34" charset="0"/>
              <a:buChar char="•"/>
            </a:pPr>
            <a:r>
              <a:rPr lang="en-US" dirty="0" err="1" smtClean="0"/>
              <a:t>Sitadevi</a:t>
            </a:r>
            <a:r>
              <a:rPr lang="en-US" dirty="0" smtClean="0"/>
              <a:t>_ wife of </a:t>
            </a:r>
            <a:r>
              <a:rPr lang="en-US" dirty="0" err="1" smtClean="0"/>
              <a:t>Garudacharya</a:t>
            </a:r>
            <a:endParaRPr lang="en-US" dirty="0" smtClean="0"/>
          </a:p>
          <a:p>
            <a:pPr>
              <a:buFont typeface="Wingdings" pitchFamily="2" charset="2"/>
              <a:buChar char="§"/>
            </a:pPr>
            <a:r>
              <a:rPr lang="en-US" dirty="0" err="1" smtClean="0"/>
              <a:t>Bhagirati</a:t>
            </a:r>
            <a:r>
              <a:rPr lang="en-US" dirty="0" smtClean="0"/>
              <a:t>_ wife of </a:t>
            </a:r>
            <a:r>
              <a:rPr lang="en-US" dirty="0" err="1" smtClean="0"/>
              <a:t>Praneshacharya</a:t>
            </a:r>
            <a:r>
              <a:rPr lang="en-US" dirty="0" smtClean="0"/>
              <a:t>, an invalid</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7772400" cy="6463308"/>
          </a:xfrm>
          <a:prstGeom prst="rect">
            <a:avLst/>
          </a:prstGeom>
        </p:spPr>
        <p:txBody>
          <a:bodyPr wrap="square">
            <a:spAutoFit/>
          </a:bodyPr>
          <a:lstStyle/>
          <a:p>
            <a:pPr>
              <a:buFont typeface="Courier New" pitchFamily="49" charset="0"/>
              <a:buChar char="o"/>
            </a:pPr>
            <a:r>
              <a:rPr lang="en-US" dirty="0" smtClean="0"/>
              <a:t> The novel seems an accurate estimate of Brahmin</a:t>
            </a:r>
          </a:p>
          <a:p>
            <a:r>
              <a:rPr lang="en-US" dirty="0" smtClean="0"/>
              <a:t>society in the 1960’s or more correctly the Brahmin</a:t>
            </a:r>
          </a:p>
          <a:p>
            <a:r>
              <a:rPr lang="en-US" dirty="0" smtClean="0"/>
              <a:t>societies of all times which suffer from the serious</a:t>
            </a:r>
          </a:p>
          <a:p>
            <a:r>
              <a:rPr lang="en-US" dirty="0" smtClean="0"/>
              <a:t>problems of backwardness despite having intellectuals</a:t>
            </a:r>
          </a:p>
          <a:p>
            <a:r>
              <a:rPr lang="en-US" dirty="0" smtClean="0"/>
              <a:t>among them.</a:t>
            </a:r>
          </a:p>
          <a:p>
            <a:endParaRPr lang="en-US" dirty="0" smtClean="0"/>
          </a:p>
          <a:p>
            <a:endParaRPr lang="en-US" dirty="0" smtClean="0"/>
          </a:p>
          <a:p>
            <a:endParaRPr lang="en-US" dirty="0" smtClean="0"/>
          </a:p>
          <a:p>
            <a:pPr>
              <a:buFont typeface="Courier New" pitchFamily="49" charset="0"/>
              <a:buChar char="o"/>
            </a:pPr>
            <a:r>
              <a:rPr lang="en-US" dirty="0" smtClean="0"/>
              <a:t> Their energy is directed towards maintaining age-old</a:t>
            </a:r>
          </a:p>
          <a:p>
            <a:r>
              <a:rPr lang="en-US" dirty="0" smtClean="0"/>
              <a:t>convictions, beliefs, customs and superstitions.</a:t>
            </a:r>
          </a:p>
          <a:p>
            <a:endParaRPr lang="en-US" dirty="0" smtClean="0"/>
          </a:p>
          <a:p>
            <a:endParaRPr lang="en-US" dirty="0" smtClean="0"/>
          </a:p>
          <a:p>
            <a:endParaRPr lang="en-US" dirty="0" smtClean="0"/>
          </a:p>
          <a:p>
            <a:pPr>
              <a:buFont typeface="Courier New" pitchFamily="49" charset="0"/>
              <a:buChar char="o"/>
            </a:pPr>
            <a:r>
              <a:rPr lang="en-US" dirty="0" smtClean="0"/>
              <a:t> </a:t>
            </a:r>
            <a:r>
              <a:rPr lang="en-US" dirty="0" err="1" smtClean="0"/>
              <a:t>Ananthamurthy</a:t>
            </a:r>
            <a:r>
              <a:rPr lang="en-US" dirty="0" smtClean="0"/>
              <a:t> raises sensitive issues like rituals ,</a:t>
            </a:r>
          </a:p>
          <a:p>
            <a:r>
              <a:rPr lang="en-US" dirty="0" err="1" smtClean="0"/>
              <a:t>untouchability</a:t>
            </a:r>
            <a:r>
              <a:rPr lang="en-US" dirty="0" smtClean="0"/>
              <a:t> , sex, communal feeling and human</a:t>
            </a:r>
          </a:p>
          <a:p>
            <a:r>
              <a:rPr lang="en-US" dirty="0" smtClean="0"/>
              <a:t>weakness such as </a:t>
            </a:r>
            <a:r>
              <a:rPr lang="en-US" dirty="0" err="1" smtClean="0"/>
              <a:t>avarice,envy</a:t>
            </a:r>
            <a:r>
              <a:rPr lang="en-US" dirty="0" smtClean="0"/>
              <a:t>, selfishness.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524000"/>
            <a:ext cx="6477000" cy="4801314"/>
          </a:xfrm>
          <a:prstGeom prst="rect">
            <a:avLst/>
          </a:prstGeom>
        </p:spPr>
        <p:txBody>
          <a:bodyPr wrap="square">
            <a:spAutoFit/>
          </a:bodyPr>
          <a:lstStyle/>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r>
              <a:rPr lang="en-US" dirty="0" smtClean="0"/>
              <a:t> The name of the </a:t>
            </a:r>
            <a:r>
              <a:rPr lang="en-US" dirty="0" err="1" smtClean="0"/>
              <a:t>agrahara</a:t>
            </a:r>
            <a:r>
              <a:rPr lang="en-US" dirty="0" smtClean="0"/>
              <a:t> is </a:t>
            </a:r>
            <a:r>
              <a:rPr lang="en-US" dirty="0" err="1" smtClean="0"/>
              <a:t>Durvasapura</a:t>
            </a:r>
            <a:r>
              <a:rPr lang="en-US" dirty="0" smtClean="0"/>
              <a:t> because of </a:t>
            </a:r>
            <a:r>
              <a:rPr lang="en-US" dirty="0" err="1" smtClean="0"/>
              <a:t>alegendary</a:t>
            </a:r>
            <a:r>
              <a:rPr lang="en-US" dirty="0" smtClean="0"/>
              <a:t> story behind it. It was believed that </a:t>
            </a:r>
            <a:r>
              <a:rPr lang="en-US" dirty="0" err="1" smtClean="0"/>
              <a:t>Durvasa</a:t>
            </a:r>
            <a:r>
              <a:rPr lang="en-US" dirty="0" smtClean="0"/>
              <a:t>, a sage did penance on a hillock in the </a:t>
            </a:r>
            <a:r>
              <a:rPr lang="en-US" dirty="0" err="1" smtClean="0"/>
              <a:t>river,Tunga</a:t>
            </a:r>
            <a:r>
              <a:rPr lang="en-US" dirty="0" smtClean="0"/>
              <a:t>. The place became famous because of </a:t>
            </a:r>
            <a:r>
              <a:rPr lang="en-US" dirty="0" err="1" smtClean="0"/>
              <a:t>thelegendary</a:t>
            </a:r>
            <a:r>
              <a:rPr lang="en-US" dirty="0" smtClean="0"/>
              <a:t> story and also because of </a:t>
            </a:r>
            <a:r>
              <a:rPr lang="en-US" dirty="0" err="1" smtClean="0"/>
              <a:t>Praneshacharya</a:t>
            </a:r>
            <a:r>
              <a:rPr lang="en-US" dirty="0" smtClean="0"/>
              <a:t>.</a:t>
            </a:r>
          </a:p>
          <a:p>
            <a:endParaRPr lang="en-US" dirty="0" smtClean="0"/>
          </a:p>
          <a:p>
            <a:pPr>
              <a:buFont typeface="Courier New" pitchFamily="49" charset="0"/>
              <a:buChar char="o"/>
            </a:pPr>
            <a:r>
              <a:rPr lang="en-US" dirty="0" smtClean="0"/>
              <a:t>  </a:t>
            </a:r>
            <a:r>
              <a:rPr lang="en-US" dirty="0" err="1" smtClean="0"/>
              <a:t>Praneshacharya</a:t>
            </a:r>
            <a:r>
              <a:rPr lang="en-US" dirty="0" smtClean="0"/>
              <a:t> is the wise man in the </a:t>
            </a:r>
            <a:r>
              <a:rPr lang="en-US" dirty="0" err="1" smtClean="0"/>
              <a:t>agrahara</a:t>
            </a:r>
            <a:r>
              <a:rPr lang="en-US" dirty="0" smtClean="0"/>
              <a:t>. The entire colony came to his doorsteps every morning and</a:t>
            </a:r>
          </a:p>
          <a:p>
            <a:r>
              <a:rPr lang="en-US" dirty="0" smtClean="0"/>
              <a:t>evening to listen to his recitations of holy legends.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474345"/>
            <a:ext cx="7315200" cy="5355312"/>
          </a:xfrm>
          <a:prstGeom prst="rect">
            <a:avLst/>
          </a:prstGeom>
        </p:spPr>
        <p:txBody>
          <a:bodyPr wrap="square">
            <a:spAutoFit/>
          </a:bodyPr>
          <a:lstStyle/>
          <a:p>
            <a:r>
              <a:rPr lang="en-US" dirty="0" smtClean="0"/>
              <a:t> </a:t>
            </a:r>
          </a:p>
          <a:p>
            <a:pPr>
              <a:buFont typeface="Courier New" pitchFamily="49" charset="0"/>
              <a:buChar char="o"/>
            </a:pPr>
            <a:r>
              <a:rPr lang="en-US" dirty="0" smtClean="0"/>
              <a:t> The novel starts with the death of a member ,belonging to an orthodox clan of Brahmins, who do not follow the established customs.</a:t>
            </a:r>
          </a:p>
          <a:p>
            <a:endParaRPr lang="en-US" dirty="0" smtClean="0"/>
          </a:p>
          <a:p>
            <a:pPr>
              <a:buFont typeface="Courier New" pitchFamily="49" charset="0"/>
              <a:buChar char="o"/>
            </a:pPr>
            <a:r>
              <a:rPr lang="en-US" dirty="0" smtClean="0"/>
              <a:t>   </a:t>
            </a:r>
            <a:r>
              <a:rPr lang="en-US" dirty="0" err="1" smtClean="0"/>
              <a:t>Naranappa</a:t>
            </a:r>
            <a:r>
              <a:rPr lang="en-US" dirty="0" smtClean="0"/>
              <a:t> is the </a:t>
            </a:r>
            <a:r>
              <a:rPr lang="en-US" dirty="0" err="1" smtClean="0"/>
              <a:t>disreputed</a:t>
            </a:r>
            <a:r>
              <a:rPr lang="en-US" dirty="0" smtClean="0"/>
              <a:t> person of the </a:t>
            </a:r>
            <a:r>
              <a:rPr lang="en-US" dirty="0" err="1" smtClean="0"/>
              <a:t>agrahara</a:t>
            </a:r>
            <a:r>
              <a:rPr lang="en-US" dirty="0" smtClean="0"/>
              <a:t> who offends the whole community by indulging in forbidden things like wine and women, and meat-eating.</a:t>
            </a:r>
          </a:p>
          <a:p>
            <a:endParaRPr lang="en-US" dirty="0" smtClean="0"/>
          </a:p>
          <a:p>
            <a:pPr>
              <a:buFont typeface="Courier New" pitchFamily="49" charset="0"/>
              <a:buChar char="o"/>
            </a:pPr>
            <a:r>
              <a:rPr lang="en-US" dirty="0" smtClean="0"/>
              <a:t>   When he dies without an heir nobody from the Brahmin community agrees to perform his last rites due to the fear of disgracing their caste.</a:t>
            </a:r>
          </a:p>
          <a:p>
            <a:endParaRPr lang="en-US" dirty="0" smtClean="0"/>
          </a:p>
          <a:p>
            <a:pPr>
              <a:buFont typeface="Courier New" pitchFamily="49" charset="0"/>
              <a:buChar char="o"/>
            </a:pPr>
            <a:r>
              <a:rPr lang="en-US" dirty="0" smtClean="0"/>
              <a:t>  For getting a solution, they take the problem to </a:t>
            </a:r>
            <a:r>
              <a:rPr lang="en-US" dirty="0" err="1" smtClean="0"/>
              <a:t>Praneshacharya</a:t>
            </a:r>
            <a:r>
              <a:rPr lang="en-US" dirty="0" smtClean="0"/>
              <a:t>, the most revered person of the </a:t>
            </a:r>
            <a:r>
              <a:rPr lang="en-US" dirty="0" err="1" smtClean="0"/>
              <a:t>Agrahara</a:t>
            </a:r>
            <a:r>
              <a:rPr lang="en-US" dirty="0" smtClean="0"/>
              <a:t>.</a:t>
            </a:r>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en-US" dirty="0" smtClean="0"/>
              <a:t>  </a:t>
            </a:r>
          </a:p>
          <a:p>
            <a:pPr>
              <a:buFont typeface="Courier New" pitchFamily="49" charset="0"/>
              <a:buChar char="o"/>
            </a:pPr>
            <a:r>
              <a:rPr lang="en-US" dirty="0" smtClean="0"/>
              <a:t> One day before eating his meal, </a:t>
            </a:r>
            <a:r>
              <a:rPr lang="en-US" dirty="0" err="1" smtClean="0"/>
              <a:t>Praneshacharya</a:t>
            </a:r>
            <a:r>
              <a:rPr lang="en-US" dirty="0" smtClean="0"/>
              <a:t> is going about his daily routine. At that time, he hears the sound of </a:t>
            </a:r>
            <a:r>
              <a:rPr lang="en-US" dirty="0" err="1" smtClean="0"/>
              <a:t>Chandri</a:t>
            </a:r>
            <a:r>
              <a:rPr lang="en-US" dirty="0" smtClean="0"/>
              <a:t> behind him calling ‘</a:t>
            </a:r>
            <a:r>
              <a:rPr lang="en-US" dirty="0" err="1" smtClean="0"/>
              <a:t>Acharya</a:t>
            </a:r>
            <a:r>
              <a:rPr lang="en-US" dirty="0" smtClean="0"/>
              <a:t>’. </a:t>
            </a:r>
            <a:r>
              <a:rPr lang="en-US" dirty="0" err="1" smtClean="0"/>
              <a:t>Chandri</a:t>
            </a:r>
            <a:r>
              <a:rPr lang="en-US" dirty="0" smtClean="0"/>
              <a:t> is a </a:t>
            </a:r>
            <a:r>
              <a:rPr lang="en-US" dirty="0" err="1" smtClean="0"/>
              <a:t>dalit</a:t>
            </a:r>
            <a:r>
              <a:rPr lang="en-US" dirty="0" smtClean="0"/>
              <a:t>.</a:t>
            </a:r>
          </a:p>
          <a:p>
            <a:endParaRPr lang="en-US" dirty="0" smtClean="0"/>
          </a:p>
          <a:p>
            <a:pPr>
              <a:buFont typeface="Courier New" pitchFamily="49" charset="0"/>
              <a:buChar char="o"/>
            </a:pPr>
            <a:r>
              <a:rPr lang="en-US" dirty="0" smtClean="0"/>
              <a:t> If </a:t>
            </a:r>
            <a:r>
              <a:rPr lang="en-US" dirty="0" err="1" smtClean="0"/>
              <a:t>Praneshacharya</a:t>
            </a:r>
            <a:r>
              <a:rPr lang="en-US" dirty="0" smtClean="0"/>
              <a:t> talks to her, he would be polluted and should take bath before eating his meal. Nevertheless, he listens to her and she informs that </a:t>
            </a:r>
            <a:r>
              <a:rPr lang="en-US" dirty="0" err="1" smtClean="0"/>
              <a:t>Naranappa</a:t>
            </a:r>
            <a:r>
              <a:rPr lang="en-US" dirty="0" smtClean="0"/>
              <a:t> is dead after having fever for four days.</a:t>
            </a:r>
          </a:p>
          <a:p>
            <a:endParaRPr lang="en-US" dirty="0" smtClean="0"/>
          </a:p>
          <a:p>
            <a:pPr>
              <a:buFont typeface="Courier New" pitchFamily="49" charset="0"/>
              <a:buChar char="o"/>
            </a:pPr>
            <a:r>
              <a:rPr lang="en-US" dirty="0" smtClean="0"/>
              <a:t> There is a belief that it is wrong to eat food before doing the funeral rites for the dead. So, </a:t>
            </a:r>
            <a:r>
              <a:rPr lang="en-US" dirty="0" err="1" smtClean="0"/>
              <a:t>Praneshacharya</a:t>
            </a:r>
            <a:r>
              <a:rPr lang="en-US" dirty="0" smtClean="0"/>
              <a:t> runs to </a:t>
            </a:r>
            <a:r>
              <a:rPr lang="en-US" dirty="0" err="1" smtClean="0"/>
              <a:t>Garudacharya’s</a:t>
            </a:r>
            <a:r>
              <a:rPr lang="en-US" dirty="0" smtClean="0"/>
              <a:t> house to stop him from eating his meal and then both of them inform others in the </a:t>
            </a:r>
            <a:r>
              <a:rPr lang="en-US" dirty="0" err="1" smtClean="0"/>
              <a:t>agrahara</a:t>
            </a:r>
            <a:r>
              <a:rPr lang="en-US" dirty="0" smtClean="0"/>
              <a:t>.</a:t>
            </a:r>
          </a:p>
          <a:p>
            <a:endParaRPr lang="en-US" dirty="0" smtClean="0"/>
          </a:p>
          <a:p>
            <a:pPr>
              <a:buFont typeface="Courier New" pitchFamily="49" charset="0"/>
              <a:buChar char="o"/>
            </a:pPr>
            <a:r>
              <a:rPr lang="en-US" dirty="0" smtClean="0"/>
              <a:t> Everyone in the </a:t>
            </a:r>
            <a:r>
              <a:rPr lang="en-US" dirty="0" err="1" smtClean="0"/>
              <a:t>agrahara</a:t>
            </a:r>
            <a:r>
              <a:rPr lang="en-US" dirty="0" smtClean="0"/>
              <a:t> thinks, “Alive, </a:t>
            </a:r>
            <a:r>
              <a:rPr lang="en-US" dirty="0" err="1" smtClean="0"/>
              <a:t>Naranappa</a:t>
            </a:r>
            <a:r>
              <a:rPr lang="en-US" dirty="0" smtClean="0"/>
              <a:t> was an enemy; dead a preventer of meals; as a corpse, a problem, a nuisance.” </a:t>
            </a:r>
          </a:p>
          <a:p>
            <a:pPr>
              <a:buFont typeface="Courier New" pitchFamily="49" charset="0"/>
              <a:buChar char="o"/>
            </a:pPr>
            <a:endParaRPr lang="en-US" dirty="0" smtClean="0"/>
          </a:p>
          <a:p>
            <a:pPr>
              <a:buFont typeface="Courier New" pitchFamily="49" charset="0"/>
              <a:buChar char="o"/>
            </a:pPr>
            <a:r>
              <a:rPr lang="en-US" dirty="0" smtClean="0"/>
              <a:t> The men and their wives assemble in front of </a:t>
            </a:r>
            <a:r>
              <a:rPr lang="en-US" dirty="0" err="1" smtClean="0"/>
              <a:t>Praneshacharya’s</a:t>
            </a:r>
            <a:r>
              <a:rPr lang="en-US" dirty="0" smtClean="0"/>
              <a:t> house to hear his directions to solve the problem of </a:t>
            </a:r>
            <a:r>
              <a:rPr lang="en-US" dirty="0" err="1" smtClean="0"/>
              <a:t>Naranappa’s</a:t>
            </a:r>
            <a:r>
              <a:rPr lang="en-US" dirty="0" smtClean="0"/>
              <a:t> rites. The women are with fear that their husbands should not accept to do the funeral rites.</a:t>
            </a:r>
          </a:p>
          <a:p>
            <a:endParaRPr lang="en-US" dirty="0" smtClean="0"/>
          </a:p>
          <a:p>
            <a:pPr>
              <a:buFont typeface="Courier New" pitchFamily="49" charset="0"/>
              <a:buChar char="o"/>
            </a:pPr>
            <a:r>
              <a:rPr lang="en-US" dirty="0" smtClean="0"/>
              <a:t> </a:t>
            </a:r>
            <a:r>
              <a:rPr lang="en-US" dirty="0" err="1" smtClean="0"/>
              <a:t>Praneshacharya</a:t>
            </a:r>
            <a:r>
              <a:rPr lang="en-US" dirty="0" smtClean="0"/>
              <a:t> informs the people that there are two problems to be solved. The first problem is doing funeral rites for </a:t>
            </a:r>
            <a:r>
              <a:rPr lang="en-US" dirty="0" err="1" smtClean="0"/>
              <a:t>Naranappa</a:t>
            </a:r>
            <a:r>
              <a:rPr lang="en-US" dirty="0" smtClean="0"/>
              <a:t> and second is deciding the person for doing the rites, since </a:t>
            </a:r>
            <a:r>
              <a:rPr lang="en-US" dirty="0" err="1" smtClean="0"/>
              <a:t>Naranappa</a:t>
            </a:r>
            <a:r>
              <a:rPr lang="en-US" dirty="0" smtClean="0"/>
              <a:t> doesn’t have children. </a:t>
            </a:r>
            <a:r>
              <a:rPr lang="en-US" dirty="0" err="1" smtClean="0"/>
              <a:t>Garudacharya</a:t>
            </a:r>
            <a:r>
              <a:rPr lang="en-US" dirty="0" smtClean="0"/>
              <a:t>, </a:t>
            </a:r>
            <a:r>
              <a:rPr lang="en-US" dirty="0" err="1" smtClean="0"/>
              <a:t>Dasacharya</a:t>
            </a:r>
            <a:r>
              <a:rPr lang="en-US" dirty="0" smtClean="0"/>
              <a:t> – a poor Brahmin</a:t>
            </a:r>
          </a:p>
          <a:p>
            <a:r>
              <a:rPr lang="en-US" dirty="0" smtClean="0"/>
              <a:t>of the </a:t>
            </a:r>
            <a:r>
              <a:rPr lang="en-US" dirty="0" err="1" smtClean="0"/>
              <a:t>agrahara</a:t>
            </a:r>
            <a:r>
              <a:rPr lang="en-US" dirty="0" smtClean="0"/>
              <a:t>, and </a:t>
            </a:r>
            <a:r>
              <a:rPr lang="en-US" dirty="0" err="1" smtClean="0"/>
              <a:t>Lakshmanacharya</a:t>
            </a:r>
            <a:r>
              <a:rPr lang="en-US" dirty="0" smtClean="0"/>
              <a:t> acknowledge to the words of </a:t>
            </a:r>
            <a:r>
              <a:rPr lang="en-US" dirty="0" err="1" smtClean="0"/>
              <a:t>Praneshacharya</a:t>
            </a:r>
            <a:r>
              <a:rPr lang="en-US" dirty="0" smtClean="0"/>
              <a:t>.</a:t>
            </a:r>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7294305"/>
          </a:xfrm>
          <a:prstGeom prst="rect">
            <a:avLst/>
          </a:prstGeom>
        </p:spPr>
        <p:txBody>
          <a:bodyPr wrap="square">
            <a:spAutoFit/>
          </a:bodyPr>
          <a:lstStyle/>
          <a:p>
            <a:endParaRPr lang="en-US" dirty="0" smtClean="0"/>
          </a:p>
          <a:p>
            <a:endParaRPr lang="en-US" dirty="0" smtClean="0"/>
          </a:p>
          <a:p>
            <a:endParaRPr lang="en-US" dirty="0" smtClean="0"/>
          </a:p>
          <a:p>
            <a:pPr>
              <a:buFont typeface="Courier New" pitchFamily="49" charset="0"/>
              <a:buChar char="o"/>
            </a:pPr>
            <a:r>
              <a:rPr lang="en-US" dirty="0" smtClean="0"/>
              <a:t>  People in the </a:t>
            </a:r>
            <a:r>
              <a:rPr lang="en-US" dirty="0" err="1" smtClean="0"/>
              <a:t>agrahara</a:t>
            </a:r>
            <a:r>
              <a:rPr lang="en-US" dirty="0" smtClean="0"/>
              <a:t> cannot do the rites as </a:t>
            </a:r>
            <a:r>
              <a:rPr lang="en-US" dirty="0" err="1" smtClean="0"/>
              <a:t>Naranappa</a:t>
            </a:r>
            <a:r>
              <a:rPr lang="en-US" dirty="0" smtClean="0"/>
              <a:t> had relationship with a low-caste woman, </a:t>
            </a:r>
            <a:r>
              <a:rPr lang="en-US" dirty="0" err="1" smtClean="0"/>
              <a:t>Chandri</a:t>
            </a:r>
            <a:r>
              <a:rPr lang="en-US" dirty="0" smtClean="0"/>
              <a:t> and also ate the food she cooked. </a:t>
            </a:r>
          </a:p>
          <a:p>
            <a:pPr>
              <a:buFont typeface="Courier New" pitchFamily="49" charset="0"/>
              <a:buChar char="o"/>
            </a:pPr>
            <a:endParaRPr lang="en-US" dirty="0" smtClean="0"/>
          </a:p>
          <a:p>
            <a:endParaRPr lang="en-US" dirty="0" smtClean="0"/>
          </a:p>
          <a:p>
            <a:pPr>
              <a:buFont typeface="Courier New" pitchFamily="49" charset="0"/>
              <a:buChar char="o"/>
            </a:pPr>
            <a:r>
              <a:rPr lang="en-US" dirty="0" smtClean="0"/>
              <a:t>  </a:t>
            </a:r>
            <a:r>
              <a:rPr lang="en-US" dirty="0" err="1" smtClean="0"/>
              <a:t>Naranappa</a:t>
            </a:r>
            <a:r>
              <a:rPr lang="en-US" dirty="0" smtClean="0"/>
              <a:t> abandoned his legal wife and when she died he did not attend her funeral. </a:t>
            </a:r>
          </a:p>
          <a:p>
            <a:pPr>
              <a:buFont typeface="Courier New" pitchFamily="49" charset="0"/>
              <a:buChar char="o"/>
            </a:pPr>
            <a:endParaRPr lang="en-US" dirty="0" smtClean="0"/>
          </a:p>
          <a:p>
            <a:r>
              <a:rPr lang="en-US" dirty="0" smtClean="0"/>
              <a:t> </a:t>
            </a:r>
          </a:p>
          <a:p>
            <a:pPr>
              <a:buFont typeface="Courier New" pitchFamily="49" charset="0"/>
              <a:buChar char="o"/>
            </a:pPr>
            <a:r>
              <a:rPr lang="en-US" dirty="0" smtClean="0"/>
              <a:t>  He does not observe the death anniversary of his parents.</a:t>
            </a:r>
          </a:p>
          <a:p>
            <a:pPr>
              <a:buFont typeface="Courier New" pitchFamily="49" charset="0"/>
              <a:buChar char="o"/>
            </a:pPr>
            <a:endParaRPr lang="en-US" dirty="0" smtClean="0"/>
          </a:p>
          <a:p>
            <a:endParaRPr lang="en-US" dirty="0" smtClean="0"/>
          </a:p>
          <a:p>
            <a:pPr>
              <a:buFont typeface="Courier New" pitchFamily="49" charset="0"/>
              <a:buChar char="o"/>
            </a:pPr>
            <a:r>
              <a:rPr lang="en-US" dirty="0" smtClean="0"/>
              <a:t>  In addition to all these sacrileges acts, he has also brought Muslims to the front yard of the </a:t>
            </a:r>
            <a:r>
              <a:rPr lang="en-US" dirty="0" err="1" smtClean="0"/>
              <a:t>agrahara</a:t>
            </a:r>
            <a:r>
              <a:rPr lang="en-US" dirty="0" smtClean="0"/>
              <a:t> to eat and drink forbidden things.</a:t>
            </a:r>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81000"/>
            <a:ext cx="9144000" cy="7294305"/>
          </a:xfrm>
          <a:prstGeom prst="rect">
            <a:avLst/>
          </a:prstGeom>
        </p:spPr>
        <p:txBody>
          <a:bodyPr wrap="square">
            <a:spAutoFit/>
          </a:bodyPr>
          <a:lstStyle/>
          <a:p>
            <a:endParaRPr lang="en-US" dirty="0" smtClean="0"/>
          </a:p>
          <a:p>
            <a:pPr>
              <a:buFont typeface="Courier New" pitchFamily="49" charset="0"/>
              <a:buChar char="o"/>
            </a:pPr>
            <a:r>
              <a:rPr lang="en-US" dirty="0" smtClean="0"/>
              <a:t>  </a:t>
            </a:r>
            <a:r>
              <a:rPr lang="en-US" dirty="0" err="1" smtClean="0"/>
              <a:t>Praneshacharya</a:t>
            </a:r>
            <a:r>
              <a:rPr lang="en-US" dirty="0" smtClean="0"/>
              <a:t> is confused whether to proclaim </a:t>
            </a:r>
            <a:r>
              <a:rPr lang="en-US" dirty="0" err="1" smtClean="0"/>
              <a:t>Naranappa</a:t>
            </a:r>
            <a:r>
              <a:rPr lang="en-US" dirty="0" smtClean="0"/>
              <a:t> as Brahmin or non-Brahmin.</a:t>
            </a:r>
          </a:p>
          <a:p>
            <a:endParaRPr lang="en-US" dirty="0" smtClean="0"/>
          </a:p>
          <a:p>
            <a:pPr>
              <a:buFont typeface="Courier New" pitchFamily="49" charset="0"/>
              <a:buChar char="o"/>
            </a:pPr>
            <a:r>
              <a:rPr lang="en-US" dirty="0" smtClean="0"/>
              <a:t> Fearing that the Brahmins might not do the funeral rites for </a:t>
            </a:r>
            <a:r>
              <a:rPr lang="en-US" dirty="0" err="1" smtClean="0"/>
              <a:t>Naranappa</a:t>
            </a:r>
            <a:r>
              <a:rPr lang="en-US" dirty="0" smtClean="0"/>
              <a:t>, </a:t>
            </a:r>
            <a:r>
              <a:rPr lang="en-US" dirty="0" err="1" smtClean="0"/>
              <a:t>Chandri</a:t>
            </a:r>
            <a:r>
              <a:rPr lang="en-US" dirty="0" smtClean="0"/>
              <a:t> places all her gold ornaments in front of </a:t>
            </a:r>
            <a:r>
              <a:rPr lang="en-US" dirty="0" err="1" smtClean="0"/>
              <a:t>Praneshacharya</a:t>
            </a:r>
            <a:r>
              <a:rPr lang="en-US" dirty="0" smtClean="0"/>
              <a:t>, to be used for the expense of </a:t>
            </a:r>
            <a:r>
              <a:rPr lang="en-US" dirty="0" err="1" smtClean="0"/>
              <a:t>Naranappa’s</a:t>
            </a:r>
            <a:r>
              <a:rPr lang="en-US" dirty="0" smtClean="0"/>
              <a:t> funeral rites.</a:t>
            </a:r>
          </a:p>
          <a:p>
            <a:endParaRPr lang="en-US" dirty="0" smtClean="0"/>
          </a:p>
          <a:p>
            <a:pPr>
              <a:buFont typeface="Courier New" pitchFamily="49" charset="0"/>
              <a:buChar char="o"/>
            </a:pPr>
            <a:r>
              <a:rPr lang="en-US" dirty="0" smtClean="0"/>
              <a:t>  While everybody thinks of a way out to do the funeral rites for </a:t>
            </a:r>
            <a:r>
              <a:rPr lang="en-US" dirty="0" err="1" smtClean="0"/>
              <a:t>Naranappa</a:t>
            </a:r>
            <a:r>
              <a:rPr lang="en-US" dirty="0" smtClean="0"/>
              <a:t>, </a:t>
            </a:r>
            <a:r>
              <a:rPr lang="en-US" dirty="0" err="1" smtClean="0"/>
              <a:t>Dasacharya</a:t>
            </a:r>
            <a:r>
              <a:rPr lang="en-US" dirty="0" smtClean="0"/>
              <a:t> suggests the idea of requesting the </a:t>
            </a:r>
            <a:r>
              <a:rPr lang="en-US" dirty="0" err="1" smtClean="0"/>
              <a:t>Parijatapura</a:t>
            </a:r>
            <a:r>
              <a:rPr lang="en-US" dirty="0" smtClean="0"/>
              <a:t> Brahmins to do the funeral rites for two</a:t>
            </a:r>
          </a:p>
          <a:p>
            <a:r>
              <a:rPr lang="en-US" dirty="0" smtClean="0"/>
              <a:t>reasons.</a:t>
            </a:r>
          </a:p>
          <a:p>
            <a:endParaRPr lang="en-US" dirty="0" smtClean="0"/>
          </a:p>
          <a:p>
            <a:pPr>
              <a:buFont typeface="Courier New" pitchFamily="49" charset="0"/>
              <a:buChar char="o"/>
            </a:pPr>
            <a:r>
              <a:rPr lang="en-US" dirty="0" smtClean="0"/>
              <a:t> The first reason is </a:t>
            </a:r>
            <a:r>
              <a:rPr lang="en-US" dirty="0" err="1" smtClean="0"/>
              <a:t>Naranappa</a:t>
            </a:r>
            <a:r>
              <a:rPr lang="en-US" dirty="0" smtClean="0"/>
              <a:t> was friendly with the </a:t>
            </a:r>
            <a:r>
              <a:rPr lang="en-US" dirty="0" err="1" smtClean="0"/>
              <a:t>Parijatapura</a:t>
            </a:r>
            <a:r>
              <a:rPr lang="en-US" dirty="0" smtClean="0"/>
              <a:t> Brahmins</a:t>
            </a:r>
          </a:p>
          <a:p>
            <a:endParaRPr lang="en-US" dirty="0" smtClean="0"/>
          </a:p>
          <a:p>
            <a:pPr>
              <a:buFont typeface="Courier New" pitchFamily="49" charset="0"/>
              <a:buChar char="o"/>
            </a:pPr>
            <a:r>
              <a:rPr lang="en-US" dirty="0" smtClean="0"/>
              <a:t> The other reason is that the </a:t>
            </a:r>
            <a:r>
              <a:rPr lang="en-US" dirty="0" err="1" smtClean="0"/>
              <a:t>Parijatapura</a:t>
            </a:r>
            <a:r>
              <a:rPr lang="en-US" dirty="0" smtClean="0"/>
              <a:t> Brahmins are </a:t>
            </a:r>
            <a:r>
              <a:rPr lang="en-US" dirty="0" err="1" smtClean="0"/>
              <a:t>Smarta</a:t>
            </a:r>
            <a:r>
              <a:rPr lang="en-US" dirty="0" smtClean="0"/>
              <a:t> Brahmins ,not as orthodox as the </a:t>
            </a:r>
            <a:r>
              <a:rPr lang="en-US" dirty="0" err="1" smtClean="0"/>
              <a:t>Madhvas</a:t>
            </a:r>
            <a:r>
              <a:rPr lang="en-US" dirty="0" smtClean="0"/>
              <a:t>. The </a:t>
            </a:r>
            <a:r>
              <a:rPr lang="en-US" dirty="0" err="1" smtClean="0"/>
              <a:t>Parijatapura</a:t>
            </a:r>
            <a:r>
              <a:rPr lang="en-US" dirty="0" smtClean="0"/>
              <a:t> Brahmins are pleasure lovers and some of them are rich as</a:t>
            </a:r>
          </a:p>
          <a:p>
            <a:r>
              <a:rPr lang="en-US" dirty="0" smtClean="0"/>
              <a:t>they run </a:t>
            </a:r>
            <a:r>
              <a:rPr lang="en-US" dirty="0" err="1" smtClean="0"/>
              <a:t>beetelnut</a:t>
            </a:r>
            <a:r>
              <a:rPr lang="en-US" dirty="0" smtClean="0"/>
              <a:t> </a:t>
            </a:r>
            <a:r>
              <a:rPr lang="en-US" dirty="0" smtClean="0"/>
              <a:t>farms.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9653"/>
            <a:ext cx="9144000" cy="7848302"/>
          </a:xfrm>
          <a:prstGeom prst="rect">
            <a:avLst/>
          </a:prstGeom>
        </p:spPr>
        <p:txBody>
          <a:bodyPr wrap="square">
            <a:spAutoFit/>
          </a:bodyPr>
          <a:lstStyle/>
          <a:p>
            <a:endParaRPr lang="en-US" dirty="0" smtClean="0"/>
          </a:p>
          <a:p>
            <a:endParaRPr lang="en-US" dirty="0" smtClean="0"/>
          </a:p>
          <a:p>
            <a:pPr>
              <a:buFont typeface="Courier New" pitchFamily="49" charset="0"/>
              <a:buChar char="o"/>
            </a:pPr>
            <a:r>
              <a:rPr lang="en-US" dirty="0" smtClean="0"/>
              <a:t> The family of </a:t>
            </a:r>
            <a:r>
              <a:rPr lang="en-US" dirty="0" err="1" smtClean="0"/>
              <a:t>Lakshmanacharya</a:t>
            </a:r>
            <a:r>
              <a:rPr lang="en-US" dirty="0" smtClean="0"/>
              <a:t> and </a:t>
            </a:r>
            <a:r>
              <a:rPr lang="en-US" dirty="0" err="1" smtClean="0"/>
              <a:t>Garudacharya</a:t>
            </a:r>
            <a:r>
              <a:rPr lang="en-US" dirty="0" smtClean="0"/>
              <a:t> are perturbed by the decision of </a:t>
            </a:r>
            <a:r>
              <a:rPr lang="en-US" dirty="0" err="1" smtClean="0"/>
              <a:t>Praneshacharya</a:t>
            </a:r>
            <a:r>
              <a:rPr lang="en-US" dirty="0" smtClean="0"/>
              <a:t> because the golden ornaments would be taken away by the person who</a:t>
            </a:r>
          </a:p>
          <a:p>
            <a:r>
              <a:rPr lang="en-US" dirty="0" smtClean="0"/>
              <a:t>does the funeral rites.</a:t>
            </a:r>
          </a:p>
          <a:p>
            <a:endParaRPr lang="en-US" dirty="0" smtClean="0"/>
          </a:p>
          <a:p>
            <a:endParaRPr lang="en-US" dirty="0" smtClean="0"/>
          </a:p>
          <a:p>
            <a:pPr>
              <a:buFont typeface="Courier New" pitchFamily="49" charset="0"/>
              <a:buChar char="o"/>
            </a:pPr>
            <a:r>
              <a:rPr lang="en-US" dirty="0" smtClean="0"/>
              <a:t> </a:t>
            </a:r>
            <a:r>
              <a:rPr lang="en-US" dirty="0" err="1" smtClean="0"/>
              <a:t>Praneshacharya</a:t>
            </a:r>
            <a:r>
              <a:rPr lang="en-US" dirty="0" smtClean="0"/>
              <a:t> goes through the palm leaf texts to find a solution to </a:t>
            </a:r>
            <a:r>
              <a:rPr lang="en-US" dirty="0" err="1" smtClean="0"/>
              <a:t>Naranappa’s</a:t>
            </a:r>
            <a:r>
              <a:rPr lang="en-US" dirty="0" smtClean="0"/>
              <a:t> funeral rites while the </a:t>
            </a:r>
            <a:r>
              <a:rPr lang="en-US" dirty="0" err="1" smtClean="0"/>
              <a:t>Madva</a:t>
            </a:r>
            <a:r>
              <a:rPr lang="en-US" dirty="0" smtClean="0"/>
              <a:t> Brahmins are in </a:t>
            </a:r>
            <a:r>
              <a:rPr lang="en-US" dirty="0" err="1" smtClean="0"/>
              <a:t>Parijatapura</a:t>
            </a:r>
            <a:r>
              <a:rPr lang="en-US" dirty="0" smtClean="0"/>
              <a:t> to inform about </a:t>
            </a:r>
            <a:r>
              <a:rPr lang="en-US" dirty="0" err="1" smtClean="0"/>
              <a:t>Naranappa’s</a:t>
            </a:r>
            <a:endParaRPr lang="en-US" dirty="0" smtClean="0"/>
          </a:p>
          <a:p>
            <a:r>
              <a:rPr lang="en-US" dirty="0" smtClean="0"/>
              <a:t>death.</a:t>
            </a:r>
          </a:p>
          <a:p>
            <a:endParaRPr lang="en-US" dirty="0" smtClean="0"/>
          </a:p>
          <a:p>
            <a:endParaRPr lang="en-US" dirty="0" smtClean="0"/>
          </a:p>
          <a:p>
            <a:pPr>
              <a:buFont typeface="Courier New" pitchFamily="49" charset="0"/>
              <a:buChar char="o"/>
            </a:pPr>
            <a:r>
              <a:rPr lang="en-US" dirty="0" smtClean="0"/>
              <a:t> The thought of </a:t>
            </a:r>
            <a:r>
              <a:rPr lang="en-US" dirty="0" err="1" smtClean="0"/>
              <a:t>Naranappa</a:t>
            </a:r>
            <a:r>
              <a:rPr lang="en-US" dirty="0" smtClean="0"/>
              <a:t> makes </a:t>
            </a:r>
            <a:r>
              <a:rPr lang="en-US" dirty="0" err="1" smtClean="0"/>
              <a:t>Praneshacharya</a:t>
            </a:r>
            <a:r>
              <a:rPr lang="en-US" dirty="0" smtClean="0"/>
              <a:t> realize how he has been a problem all through his life.</a:t>
            </a:r>
          </a:p>
          <a:p>
            <a:endParaRPr lang="en-US" dirty="0" smtClean="0"/>
          </a:p>
          <a:p>
            <a:endParaRPr lang="en-US" dirty="0" smtClean="0"/>
          </a:p>
          <a:p>
            <a:pPr>
              <a:buFont typeface="Courier New" pitchFamily="49" charset="0"/>
              <a:buChar char="o"/>
            </a:pPr>
            <a:r>
              <a:rPr lang="en-US" dirty="0" smtClean="0"/>
              <a:t>  </a:t>
            </a:r>
            <a:r>
              <a:rPr lang="en-US" dirty="0" err="1" smtClean="0"/>
              <a:t>Praneshacharya</a:t>
            </a:r>
            <a:r>
              <a:rPr lang="en-US" dirty="0" smtClean="0"/>
              <a:t> recollects a bitter conversation when he went to </a:t>
            </a:r>
            <a:r>
              <a:rPr lang="en-US" dirty="0" err="1" smtClean="0"/>
              <a:t>Naranappa’s</a:t>
            </a:r>
            <a:r>
              <a:rPr lang="en-US" dirty="0" smtClean="0"/>
              <a:t> house to meet him. </a:t>
            </a:r>
            <a:r>
              <a:rPr lang="en-US" dirty="0" err="1" smtClean="0"/>
              <a:t>Naranappa</a:t>
            </a:r>
            <a:r>
              <a:rPr lang="en-US" dirty="0" smtClean="0"/>
              <a:t> disrespected and treated him with contempt.</a:t>
            </a:r>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169</TotalTime>
  <Words>1871</Words>
  <Application>Microsoft Office PowerPoint</Application>
  <PresentationFormat>On-screen Show (4:3)</PresentationFormat>
  <Paragraphs>270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Samskara</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Nripendra</dc:creator>
  <cp:lastModifiedBy>Nripendra</cp:lastModifiedBy>
  <cp:revision>22</cp:revision>
  <dcterms:created xsi:type="dcterms:W3CDTF">2006-08-16T00:00:00Z</dcterms:created>
  <dcterms:modified xsi:type="dcterms:W3CDTF">2020-06-04T14:53:19Z</dcterms:modified>
</cp:coreProperties>
</file>