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73" r:id="rId9"/>
    <p:sldId id="269" r:id="rId10"/>
    <p:sldId id="264" r:id="rId11"/>
    <p:sldId id="265" r:id="rId12"/>
    <p:sldId id="266" r:id="rId13"/>
    <p:sldId id="267" r:id="rId14"/>
    <p:sldId id="270" r:id="rId15"/>
    <p:sldId id="271" r:id="rId16"/>
    <p:sldId id="272" r:id="rId17"/>
    <p:sldId id="263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378" autoAdjust="0"/>
  </p:normalViewPr>
  <p:slideViewPr>
    <p:cSldViewPr>
      <p:cViewPr>
        <p:scale>
          <a:sx n="90" d="100"/>
          <a:sy n="90" d="100"/>
        </p:scale>
        <p:origin x="-816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EEA9-E4CF-4D2C-993A-7FCBDDD4D421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404F-BF53-4BFF-B0EF-A2BC87ED37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EEA9-E4CF-4D2C-993A-7FCBDDD4D421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404F-BF53-4BFF-B0EF-A2BC87ED37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EEA9-E4CF-4D2C-993A-7FCBDDD4D421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404F-BF53-4BFF-B0EF-A2BC87ED37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EEA9-E4CF-4D2C-993A-7FCBDDD4D421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404F-BF53-4BFF-B0EF-A2BC87ED37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EEA9-E4CF-4D2C-993A-7FCBDDD4D421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404F-BF53-4BFF-B0EF-A2BC87ED37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EEA9-E4CF-4D2C-993A-7FCBDDD4D421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404F-BF53-4BFF-B0EF-A2BC87ED37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EEA9-E4CF-4D2C-993A-7FCBDDD4D421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404F-BF53-4BFF-B0EF-A2BC87ED37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EEA9-E4CF-4D2C-993A-7FCBDDD4D421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404F-BF53-4BFF-B0EF-A2BC87ED37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EEA9-E4CF-4D2C-993A-7FCBDDD4D421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404F-BF53-4BFF-B0EF-A2BC87ED37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EEA9-E4CF-4D2C-993A-7FCBDDD4D421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404F-BF53-4BFF-B0EF-A2BC87ED37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EEA9-E4CF-4D2C-993A-7FCBDDD4D421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737404F-BF53-4BFF-B0EF-A2BC87ED37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1CEEA9-E4CF-4D2C-993A-7FCBDDD4D421}" type="datetimeFigureOut">
              <a:rPr lang="en-US" smtClean="0"/>
              <a:pPr/>
              <a:t>12/2/2018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37404F-BF53-4BFF-B0EF-A2BC87ED379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acer\Desktop\PRECESSION.avi.mp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acer\Desktop\Types%20of%20Molecular%20Vibrations%20in%20IR%20Spectroscopy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SPECTROSCOPY AND ITS    </a:t>
            </a:r>
            <a:br>
              <a:rPr lang="en-US" dirty="0" smtClean="0"/>
            </a:br>
            <a:r>
              <a:rPr lang="en-US" dirty="0" smtClean="0"/>
              <a:t>            APPLICATIONS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781800" cy="17526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                         DR. ANIL KUMAR</a:t>
            </a:r>
          </a:p>
          <a:p>
            <a:pPr algn="just"/>
            <a:r>
              <a:rPr lang="en-US" dirty="0" smtClean="0"/>
              <a:t>       ASSOCIATE PROFESSOR OF CHEMISTRY</a:t>
            </a:r>
          </a:p>
          <a:p>
            <a:pPr algn="just"/>
            <a:r>
              <a:rPr lang="en-US" sz="2000" dirty="0" smtClean="0"/>
              <a:t>            HARISH CHANDRA P G COLLEGE, VARANASI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7851648" cy="10668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Applications of IR and Raman Spectroscopy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19200"/>
            <a:ext cx="7854696" cy="5257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Identification of shape of AB</a:t>
            </a:r>
            <a:r>
              <a:rPr lang="en-US" baseline="-25000" dirty="0" smtClean="0"/>
              <a:t>2</a:t>
            </a:r>
            <a:r>
              <a:rPr lang="en-US" dirty="0" smtClean="0"/>
              <a:t>, AB</a:t>
            </a:r>
            <a:r>
              <a:rPr lang="en-US" baseline="-25000" dirty="0" smtClean="0"/>
              <a:t>3</a:t>
            </a:r>
            <a:r>
              <a:rPr lang="en-US" dirty="0" smtClean="0"/>
              <a:t> and AB</a:t>
            </a:r>
            <a:r>
              <a:rPr lang="en-US" baseline="-25000" dirty="0" smtClean="0"/>
              <a:t>4</a:t>
            </a:r>
            <a:r>
              <a:rPr lang="en-US" dirty="0" smtClean="0"/>
              <a:t> molecule.</a:t>
            </a:r>
          </a:p>
          <a:p>
            <a:pPr algn="just"/>
            <a:r>
              <a:rPr lang="en-US" dirty="0" smtClean="0"/>
              <a:t>AB</a:t>
            </a:r>
            <a:r>
              <a:rPr lang="en-US" baseline="-25000" dirty="0" smtClean="0"/>
              <a:t>2</a:t>
            </a:r>
            <a:r>
              <a:rPr lang="en-US" dirty="0" smtClean="0"/>
              <a:t> type molecule:</a:t>
            </a:r>
          </a:p>
          <a:p>
            <a:pPr marL="514350" indent="-514350" algn="just">
              <a:buFont typeface="Wingdings" pitchFamily="2" charset="2"/>
              <a:buChar char="§"/>
            </a:pPr>
            <a:r>
              <a:rPr lang="en-US" sz="2400" dirty="0" smtClean="0"/>
              <a:t>The structural information requires whether such molecules are linear or non linear.</a:t>
            </a:r>
          </a:p>
          <a:p>
            <a:pPr marL="514350" indent="-514350" algn="just">
              <a:buFont typeface="Wingdings" pitchFamily="2" charset="2"/>
              <a:buChar char="§"/>
            </a:pPr>
            <a:endParaRPr lang="en-US" sz="2400" dirty="0" smtClean="0"/>
          </a:p>
          <a:p>
            <a:pPr marL="514350" indent="-514350" algn="just">
              <a:buFont typeface="Wingdings" pitchFamily="2" charset="2"/>
              <a:buChar char="§"/>
            </a:pPr>
            <a:r>
              <a:rPr lang="en-US" sz="2400" dirty="0" smtClean="0"/>
              <a:t>If linear whether symmetrical B-A-B or asymmetrical B-B-A</a:t>
            </a:r>
          </a:p>
          <a:p>
            <a:pPr marL="514350" indent="-514350" algn="just">
              <a:buFont typeface="Wingdings" pitchFamily="2" charset="2"/>
              <a:buChar char="§"/>
            </a:pPr>
            <a:endParaRPr lang="en-US" sz="2400" dirty="0" smtClean="0"/>
          </a:p>
          <a:p>
            <a:pPr marL="514350" indent="-514350" algn="just">
              <a:buFont typeface="Wingdings" pitchFamily="2" charset="2"/>
              <a:buChar char="§"/>
            </a:pPr>
            <a:r>
              <a:rPr lang="en-US" sz="2400" dirty="0" smtClean="0"/>
              <a:t>The nature of Raman and IR spectra provide sufficient information regarding structural aspect of molecule.</a:t>
            </a:r>
          </a:p>
          <a:p>
            <a:pPr marL="514350" indent="-514350" algn="just">
              <a:buFont typeface="Wingdings" pitchFamily="2" charset="2"/>
              <a:buChar char="§"/>
            </a:pPr>
            <a:endParaRPr lang="en-US" sz="2400" dirty="0" smtClean="0"/>
          </a:p>
          <a:p>
            <a:pPr marL="514350" indent="-514350" algn="just">
              <a:buFont typeface="Wingdings" pitchFamily="2" charset="2"/>
              <a:buChar char="§"/>
            </a:pPr>
            <a:r>
              <a:rPr lang="en-US" sz="2400" dirty="0" smtClean="0"/>
              <a:t>The presence of PR branch indicates that molecule is linear</a:t>
            </a:r>
          </a:p>
          <a:p>
            <a:pPr marL="514350" indent="-514350" algn="just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57200"/>
            <a:ext cx="8311896" cy="563880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dirty="0" smtClean="0"/>
              <a:t> It </a:t>
            </a:r>
            <a:r>
              <a:rPr lang="en-US" dirty="0" err="1" smtClean="0"/>
              <a:t>posseses</a:t>
            </a:r>
            <a:r>
              <a:rPr lang="en-US" dirty="0" smtClean="0"/>
              <a:t> centre of symmetry or not.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 It can be decided by the rule of mutual exclusion principle.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molecule is linear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 It is indicated by the presence of PR branch in IR spectra.</a:t>
            </a:r>
          </a:p>
          <a:p>
            <a:pPr algn="just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1981200"/>
          <a:ext cx="609600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Vibration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Raman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-25000" dirty="0" smtClean="0"/>
                        <a:t>IR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-25000" dirty="0" smtClean="0"/>
                        <a:t>Wave no cm</a:t>
                      </a:r>
                      <a:r>
                        <a:rPr lang="en-US" baseline="30000" dirty="0" smtClean="0"/>
                        <a:t>-1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Symmetric stretching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Inactive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Inactive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Active(PQR)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667.3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Asymmetric stretching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Inactive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Active(PR)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2349.3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609600"/>
            <a:ext cx="7772400" cy="6248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It is also evident that no vibration is simultaneously Raman and IR active.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The rule of mutual exclusion principle shows that CO</a:t>
            </a:r>
            <a:r>
              <a:rPr lang="en-US" baseline="-25000" dirty="0" smtClean="0"/>
              <a:t>2 </a:t>
            </a:r>
            <a:r>
              <a:rPr lang="en-US" dirty="0" smtClean="0"/>
              <a:t> molecule has centre of symmetry.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Nitrous oxide N</a:t>
            </a:r>
            <a:r>
              <a:rPr lang="en-US" baseline="-25000" dirty="0" smtClean="0"/>
              <a:t>2</a:t>
            </a:r>
            <a:r>
              <a:rPr lang="en-US" dirty="0" smtClean="0"/>
              <a:t>O 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presence of PR branch indicates that N</a:t>
            </a:r>
            <a:r>
              <a:rPr lang="en-US" baseline="-25000" dirty="0" smtClean="0"/>
              <a:t>2 </a:t>
            </a:r>
            <a:r>
              <a:rPr lang="en-US" dirty="0" smtClean="0"/>
              <a:t>O molecule is linear.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2438400"/>
          <a:ext cx="6096000" cy="2432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78619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wavenumber</a:t>
                      </a:r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cm</a:t>
                      </a:r>
                      <a:r>
                        <a:rPr lang="en-US" baseline="30000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Raman</a:t>
                      </a:r>
                      <a:endParaRPr lang="en-US" dirty="0"/>
                    </a:p>
                  </a:txBody>
                  <a:tcPr/>
                </a:tc>
              </a:tr>
              <a:tr h="285533">
                <a:tc>
                  <a:txBody>
                    <a:bodyPr/>
                    <a:lstStyle/>
                    <a:p>
                      <a:r>
                        <a:rPr lang="en-US" dirty="0" smtClean="0"/>
                        <a:t>589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Active strong PQR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-</a:t>
                      </a:r>
                      <a:endParaRPr lang="en-US" dirty="0"/>
                    </a:p>
                  </a:txBody>
                  <a:tcPr/>
                </a:tc>
              </a:tr>
              <a:tr h="492837">
                <a:tc>
                  <a:txBody>
                    <a:bodyPr/>
                    <a:lstStyle/>
                    <a:p>
                      <a:r>
                        <a:rPr lang="en-US" dirty="0" smtClean="0"/>
                        <a:t>1285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Active strong PR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Active strong </a:t>
                      </a:r>
                      <a:r>
                        <a:rPr lang="en-US" dirty="0" err="1" smtClean="0"/>
                        <a:t>polariosed</a:t>
                      </a:r>
                      <a:endParaRPr lang="en-US" dirty="0"/>
                    </a:p>
                  </a:txBody>
                  <a:tcPr/>
                </a:tc>
              </a:tr>
              <a:tr h="492837">
                <a:tc>
                  <a:txBody>
                    <a:bodyPr/>
                    <a:lstStyle/>
                    <a:p>
                      <a:r>
                        <a:rPr lang="en-US" dirty="0" smtClean="0"/>
                        <a:t>2224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Active strong PR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Active strong </a:t>
                      </a:r>
                      <a:r>
                        <a:rPr lang="en-US" dirty="0" err="1" smtClean="0"/>
                        <a:t>depolarised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7543800" cy="5334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It does not have centre of symmetry.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dirty="0" err="1" smtClean="0"/>
              <a:t>Atleast</a:t>
            </a:r>
            <a:r>
              <a:rPr lang="en-US" dirty="0" smtClean="0"/>
              <a:t> two vibrations are simultaneously IR and Raman active.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The probable structure is: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438400" y="3276600"/>
          <a:ext cx="2655887" cy="439737"/>
        </p:xfrm>
        <a:graphic>
          <a:graphicData uri="http://schemas.openxmlformats.org/presentationml/2006/ole">
            <p:oleObj spid="_x0000_s1028" name="CS ChemDraw Drawing" r:id="rId3" imgW="739800" imgH="11700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609600"/>
            <a:ext cx="8004048" cy="60198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    AB</a:t>
            </a:r>
            <a:r>
              <a:rPr lang="en-US" baseline="-25000" dirty="0" smtClean="0">
                <a:solidFill>
                  <a:srgbClr val="C00000"/>
                </a:solidFill>
              </a:rPr>
              <a:t>3 </a:t>
            </a:r>
            <a:r>
              <a:rPr lang="en-US" dirty="0" smtClean="0">
                <a:solidFill>
                  <a:srgbClr val="C00000"/>
                </a:solidFill>
              </a:rPr>
              <a:t> type molecule: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Six fundamental </a:t>
            </a:r>
            <a:r>
              <a:rPr lang="en-US" dirty="0" err="1" smtClean="0"/>
              <a:t>vibrational</a:t>
            </a:r>
            <a:r>
              <a:rPr lang="en-US" dirty="0" smtClean="0"/>
              <a:t> modes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3 N - 6 = 3 x 4 - 6 = 6.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Some of these are degenerate because of symmetry of molecule.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For symmetric, planar and pyramidal one stretching and one bending mode are doubly degenerate.</a:t>
            </a:r>
          </a:p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For planar AB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 molecule-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One vibration is Raman active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One vibration is IR active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Two vibrations are both Raman and IR active.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The symmetric bending mode is Raman inactive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Because it causes no change in </a:t>
            </a:r>
            <a:r>
              <a:rPr lang="en-US" dirty="0" err="1" smtClean="0"/>
              <a:t>polarizability</a:t>
            </a:r>
            <a:r>
              <a:rPr lang="en-US" dirty="0" smtClean="0"/>
              <a:t> of molecule.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1000"/>
            <a:ext cx="7854696" cy="58674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>
                <a:solidFill>
                  <a:srgbClr val="FF0000"/>
                </a:solidFill>
              </a:rPr>
              <a:t>Pyramidal AB</a:t>
            </a:r>
            <a:r>
              <a:rPr lang="en-US" sz="3200" baseline="-25000" dirty="0" smtClean="0">
                <a:solidFill>
                  <a:srgbClr val="FF0000"/>
                </a:solidFill>
              </a:rPr>
              <a:t>3</a:t>
            </a:r>
            <a:r>
              <a:rPr lang="en-US" sz="3200" dirty="0" smtClean="0">
                <a:solidFill>
                  <a:srgbClr val="FF0000"/>
                </a:solidFill>
              </a:rPr>
              <a:t> molecule: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/>
              <a:t> </a:t>
            </a:r>
            <a:r>
              <a:rPr lang="en-US" dirty="0" smtClean="0"/>
              <a:t>All vibrations are Raman as well as IR active.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 They causes change in both dipole moment as well as </a:t>
            </a:r>
            <a:r>
              <a:rPr lang="en-US" dirty="0" err="1" smtClean="0"/>
              <a:t>polarizability</a:t>
            </a:r>
            <a:r>
              <a:rPr lang="en-US" dirty="0" smtClean="0"/>
              <a:t> of molecule.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/>
          </a:p>
          <a:p>
            <a:pPr algn="just">
              <a:buFont typeface="Wingdings" pitchFamily="2" charset="2"/>
              <a:buChar char="§"/>
            </a:pPr>
            <a:endParaRPr lang="en-US" dirty="0" smtClean="0"/>
          </a:p>
          <a:p>
            <a:pPr algn="just">
              <a:buFont typeface="Wingdings" pitchFamily="2" charset="2"/>
              <a:buChar char="§"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28194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143000"/>
                <a:gridCol w="2514600"/>
                <a:gridCol w="914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              NO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baseline="0" dirty="0" smtClean="0"/>
                        <a:t> planar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             ClO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baseline="0" dirty="0" smtClean="0"/>
                        <a:t> pyramidal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Raman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Raman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690 cm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680 cm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450 cm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depolarised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830 cm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baseline="-2500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610 cm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polarised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1044 cm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baseline="-2500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940 cm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depolarised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1355 cm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baseline="-2500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1350 cm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baseline="-2500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982 cm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polarised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838200"/>
            <a:ext cx="7924800" cy="54864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>
                <a:solidFill>
                  <a:srgbClr val="FF0000"/>
                </a:solidFill>
              </a:rPr>
              <a:t>Non symmetric AB</a:t>
            </a:r>
            <a:r>
              <a:rPr lang="en-US" sz="3200" baseline="-25000" dirty="0" smtClean="0">
                <a:solidFill>
                  <a:srgbClr val="FF0000"/>
                </a:solidFill>
              </a:rPr>
              <a:t>3</a:t>
            </a:r>
            <a:r>
              <a:rPr lang="en-US" sz="3200" dirty="0" smtClean="0">
                <a:solidFill>
                  <a:srgbClr val="FF0000"/>
                </a:solidFill>
              </a:rPr>
              <a:t> molecule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 In this case more than four frequencies/vibrations have been observed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 ClF</a:t>
            </a:r>
            <a:r>
              <a:rPr lang="en-US" baseline="-25000" dirty="0" smtClean="0"/>
              <a:t>3</a:t>
            </a:r>
            <a:r>
              <a:rPr lang="en-US" dirty="0" smtClean="0"/>
              <a:t> has a non symmetric AB</a:t>
            </a:r>
            <a:r>
              <a:rPr lang="en-US" baseline="-25000" dirty="0" smtClean="0"/>
              <a:t>3</a:t>
            </a:r>
            <a:r>
              <a:rPr lang="en-US" dirty="0" smtClean="0"/>
              <a:t> structure.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 It show six strong absorption in IR spectrum.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 Some of these also appear simultaneously in Raman spectra.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 Thus the molecule is neither planar nor pyramidal.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 It has T shaped structure.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851648" cy="1066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       NMR Spectroscopy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854696" cy="441960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dirty="0" smtClean="0"/>
              <a:t> Nucleus with odd atomic number or an odd mass number has a nuclear spin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 It can be observed by NMR spectrum.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 For example </a:t>
            </a:r>
            <a:r>
              <a:rPr lang="en-US" baseline="30000" dirty="0" smtClean="0"/>
              <a:t>1</a:t>
            </a:r>
            <a:r>
              <a:rPr lang="en-US" dirty="0" smtClean="0"/>
              <a:t>H, </a:t>
            </a:r>
            <a:r>
              <a:rPr lang="en-US" baseline="30000" dirty="0" smtClean="0"/>
              <a:t>13</a:t>
            </a:r>
            <a:r>
              <a:rPr lang="en-US" dirty="0" smtClean="0"/>
              <a:t>C, </a:t>
            </a:r>
            <a:r>
              <a:rPr lang="en-US" baseline="30000" dirty="0" smtClean="0"/>
              <a:t>15</a:t>
            </a:r>
            <a:r>
              <a:rPr lang="en-US" dirty="0" smtClean="0"/>
              <a:t>N, </a:t>
            </a:r>
            <a:r>
              <a:rPr lang="en-US" baseline="30000" dirty="0" smtClean="0"/>
              <a:t>19</a:t>
            </a:r>
            <a:r>
              <a:rPr lang="en-US" dirty="0" smtClean="0"/>
              <a:t>F, </a:t>
            </a:r>
            <a:r>
              <a:rPr lang="en-US" baseline="30000" dirty="0" smtClean="0"/>
              <a:t>31</a:t>
            </a:r>
            <a:r>
              <a:rPr lang="en-US" dirty="0" smtClean="0"/>
              <a:t>P.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 It can be studied by NMR.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 There are two spin state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 Alpha spin state I = +1/2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 Beta spin state I = -1/2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l-GR" dirty="0" smtClean="0"/>
              <a:t>β</a:t>
            </a:r>
            <a:r>
              <a:rPr lang="en-US" dirty="0" smtClean="0"/>
              <a:t> spin state has higher energy.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19200"/>
            <a:ext cx="7854696" cy="4724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RECESSION.avi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2400" y="152400"/>
            <a:ext cx="8839200" cy="647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 descr="C:\Users\acer\Desktop\fundamentals-of-spectroscopy-2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81001"/>
            <a:ext cx="8153399" cy="601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457200"/>
            <a:ext cx="7772400" cy="838200"/>
          </a:xfrm>
        </p:spPr>
        <p:txBody>
          <a:bodyPr/>
          <a:lstStyle/>
          <a:p>
            <a:r>
              <a:rPr smtClean="0"/>
              <a:t>Spectrocopy: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1371600"/>
            <a:ext cx="8308848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It is a tool for elucidation of  structure of chemical compounds.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There  are so many types of spectroscopy such as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UV-Visible spectroscopy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IR spectroscopy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Raman spectroscopy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NMR spectroscopy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Rotational or Microwave spectroscopy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ESR spectroscopy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Photo acoustic spectroscopy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Auger spectroscopy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600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acer\Desktop\fundamentals-of-spectroscopy-3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533401"/>
            <a:ext cx="8153399" cy="594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851648" cy="762000"/>
          </a:xfrm>
        </p:spPr>
        <p:txBody>
          <a:bodyPr>
            <a:normAutofit/>
          </a:bodyPr>
          <a:lstStyle/>
          <a:p>
            <a:pPr algn="just"/>
            <a:r>
              <a:rPr lang="en-US" sz="4400" dirty="0" smtClean="0"/>
              <a:t>UV and Visible spectroscopy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854696" cy="4800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5" name="Picture 3" descr="C:\Users\acer\Desktop\ultra-violet-uv-spectroscopy-introductionprinciple-instrumentationdifferent-types-of-uv-transitionby-mariomakhteryahoocom-4-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447800"/>
            <a:ext cx="7924800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49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acer\Desktop\ultra-violet-uv-spectroscopy-introductionprinciple-instrumentationdifferent-types-of-uv-transitionby-mariomakhteryahoocom-13-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8458200" cy="617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514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10000"/>
            <a:ext cx="7854696" cy="2438400"/>
          </a:xfrm>
        </p:spPr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 n-</a:t>
            </a:r>
            <a:r>
              <a:rPr lang="el-GR" dirty="0" smtClean="0"/>
              <a:t> π </a:t>
            </a:r>
            <a:r>
              <a:rPr lang="en-US" baseline="30000" dirty="0" smtClean="0"/>
              <a:t>*</a:t>
            </a:r>
            <a:r>
              <a:rPr lang="en-US" dirty="0" smtClean="0"/>
              <a:t>&lt; n-</a:t>
            </a:r>
            <a:r>
              <a:rPr lang="el-GR" dirty="0" smtClean="0"/>
              <a:t>σ</a:t>
            </a:r>
            <a:r>
              <a:rPr lang="en-US" baseline="30000" dirty="0" smtClean="0"/>
              <a:t>*</a:t>
            </a:r>
            <a:r>
              <a:rPr lang="en-US" dirty="0" smtClean="0"/>
              <a:t>&lt;</a:t>
            </a:r>
            <a:r>
              <a:rPr lang="el-GR" dirty="0" smtClean="0"/>
              <a:t>π</a:t>
            </a:r>
            <a:r>
              <a:rPr lang="en-US" dirty="0" smtClean="0"/>
              <a:t>-</a:t>
            </a:r>
            <a:r>
              <a:rPr lang="el-GR" dirty="0" smtClean="0"/>
              <a:t>π</a:t>
            </a:r>
            <a:r>
              <a:rPr lang="en-US" baseline="30000" dirty="0" smtClean="0"/>
              <a:t>*</a:t>
            </a:r>
            <a:r>
              <a:rPr lang="en-US" dirty="0" smtClean="0"/>
              <a:t>&lt;</a:t>
            </a:r>
            <a:r>
              <a:rPr lang="el-GR" dirty="0" smtClean="0"/>
              <a:t>σ</a:t>
            </a:r>
            <a:r>
              <a:rPr lang="en-US" dirty="0" smtClean="0"/>
              <a:t>-</a:t>
            </a:r>
            <a:r>
              <a:rPr lang="el-GR" dirty="0" smtClean="0"/>
              <a:t>σ</a:t>
            </a:r>
            <a:r>
              <a:rPr lang="en-US" baseline="30000" dirty="0" smtClean="0"/>
              <a:t>* </a:t>
            </a:r>
            <a:r>
              <a:rPr lang="en-US" dirty="0" smtClean="0"/>
              <a:t>   </a:t>
            </a:r>
            <a:endParaRPr lang="en-US" baseline="-25000" dirty="0" smtClean="0"/>
          </a:p>
        </p:txBody>
      </p:sp>
      <p:pic>
        <p:nvPicPr>
          <p:cNvPr id="5123" name="Picture 3" descr="C:\Users\acer\Desktop\ultra-violet-uv-spectroscopy-introductionprinciple-instrumentationdifferent-types-of-uv-transitionby-mariomakhteryahoocom-17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95400"/>
            <a:ext cx="80010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just"/>
            <a:r>
              <a:rPr lang="en-US" dirty="0" smtClean="0"/>
              <a:t>         IR SPECTROSCOPY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04800"/>
            <a:ext cx="8382000" cy="6248400"/>
          </a:xfrm>
        </p:spPr>
        <p:txBody>
          <a:bodyPr/>
          <a:lstStyle/>
          <a:p>
            <a:pPr algn="just"/>
            <a:endParaRPr lang="en-US" dirty="0"/>
          </a:p>
        </p:txBody>
      </p:sp>
      <p:pic>
        <p:nvPicPr>
          <p:cNvPr id="4" name="Types of Molecular Vibrations in IR Spectroscopy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1512888" y="0"/>
            <a:ext cx="12172951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643</Words>
  <Application>Microsoft Office PowerPoint</Application>
  <PresentationFormat>On-screen Show (4:3)</PresentationFormat>
  <Paragraphs>138</Paragraphs>
  <Slides>18</Slides>
  <Notes>0</Notes>
  <HiddenSlides>0</HiddenSlides>
  <MMClips>2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Flow</vt:lpstr>
      <vt:lpstr>CS ChemDraw Drawing</vt:lpstr>
      <vt:lpstr>SPECTROSCOPY AND ITS                 APPLICATIONS</vt:lpstr>
      <vt:lpstr>Slide 2</vt:lpstr>
      <vt:lpstr>Spectrocopy:</vt:lpstr>
      <vt:lpstr>Slide 4</vt:lpstr>
      <vt:lpstr>UV and Visible spectroscopy</vt:lpstr>
      <vt:lpstr>Slide 6</vt:lpstr>
      <vt:lpstr>Slide 7</vt:lpstr>
      <vt:lpstr>         IR SPECTROSCOPY</vt:lpstr>
      <vt:lpstr>Slide 9</vt:lpstr>
      <vt:lpstr>Applications of IR and Raman Spectroscopy</vt:lpstr>
      <vt:lpstr>Slide 11</vt:lpstr>
      <vt:lpstr>Slide 12</vt:lpstr>
      <vt:lpstr>Slide 13</vt:lpstr>
      <vt:lpstr>Slide 14</vt:lpstr>
      <vt:lpstr>Slide 15</vt:lpstr>
      <vt:lpstr>Slide 16</vt:lpstr>
      <vt:lpstr>        NMR Spectroscopy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SPECTROSCOPY AND ITS                 APPLICATIONS</dc:title>
  <dc:creator>acer</dc:creator>
  <cp:lastModifiedBy>acer</cp:lastModifiedBy>
  <cp:revision>30</cp:revision>
  <dcterms:created xsi:type="dcterms:W3CDTF">2018-11-24T17:15:08Z</dcterms:created>
  <dcterms:modified xsi:type="dcterms:W3CDTF">2018-12-02T17:33:06Z</dcterms:modified>
</cp:coreProperties>
</file>