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392" y="-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513334"/>
            <a:ext cx="5442585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696363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15-Feb-24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96363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15-Feb-24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96363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15-Feb-24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832" y="66928"/>
            <a:ext cx="9019286" cy="669975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96363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15-Feb-24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15-Feb-24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8682990" y="0"/>
                </a:moveTo>
                <a:lnTo>
                  <a:pt x="329920" y="0"/>
                </a:lnTo>
                <a:lnTo>
                  <a:pt x="281168" y="3576"/>
                </a:lnTo>
                <a:lnTo>
                  <a:pt x="234636" y="13967"/>
                </a:lnTo>
                <a:lnTo>
                  <a:pt x="190835" y="30662"/>
                </a:lnTo>
                <a:lnTo>
                  <a:pt x="150276" y="53151"/>
                </a:lnTo>
                <a:lnTo>
                  <a:pt x="113469" y="80923"/>
                </a:lnTo>
                <a:lnTo>
                  <a:pt x="80925" y="113468"/>
                </a:lnTo>
                <a:lnTo>
                  <a:pt x="53153" y="150277"/>
                </a:lnTo>
                <a:lnTo>
                  <a:pt x="30664" y="190840"/>
                </a:lnTo>
                <a:lnTo>
                  <a:pt x="13968" y="234645"/>
                </a:lnTo>
                <a:lnTo>
                  <a:pt x="3577" y="281184"/>
                </a:lnTo>
                <a:lnTo>
                  <a:pt x="0" y="329946"/>
                </a:lnTo>
                <a:lnTo>
                  <a:pt x="0" y="6363487"/>
                </a:lnTo>
                <a:lnTo>
                  <a:pt x="3577" y="6412239"/>
                </a:lnTo>
                <a:lnTo>
                  <a:pt x="13968" y="6458771"/>
                </a:lnTo>
                <a:lnTo>
                  <a:pt x="30664" y="6502572"/>
                </a:lnTo>
                <a:lnTo>
                  <a:pt x="53153" y="6543131"/>
                </a:lnTo>
                <a:lnTo>
                  <a:pt x="80925" y="6579938"/>
                </a:lnTo>
                <a:lnTo>
                  <a:pt x="113469" y="6612482"/>
                </a:lnTo>
                <a:lnTo>
                  <a:pt x="150276" y="6640254"/>
                </a:lnTo>
                <a:lnTo>
                  <a:pt x="190835" y="6662743"/>
                </a:lnTo>
                <a:lnTo>
                  <a:pt x="234636" y="6679439"/>
                </a:lnTo>
                <a:lnTo>
                  <a:pt x="281168" y="6689830"/>
                </a:lnTo>
                <a:lnTo>
                  <a:pt x="329920" y="6693408"/>
                </a:lnTo>
                <a:lnTo>
                  <a:pt x="8682990" y="6693408"/>
                </a:lnTo>
                <a:lnTo>
                  <a:pt x="8731751" y="6689830"/>
                </a:lnTo>
                <a:lnTo>
                  <a:pt x="8778290" y="6679439"/>
                </a:lnTo>
                <a:lnTo>
                  <a:pt x="8822095" y="6662743"/>
                </a:lnTo>
                <a:lnTo>
                  <a:pt x="8862658" y="6640254"/>
                </a:lnTo>
                <a:lnTo>
                  <a:pt x="8899467" y="6612482"/>
                </a:lnTo>
                <a:lnTo>
                  <a:pt x="8932012" y="6579938"/>
                </a:lnTo>
                <a:lnTo>
                  <a:pt x="8959784" y="6543131"/>
                </a:lnTo>
                <a:lnTo>
                  <a:pt x="8982273" y="6502572"/>
                </a:lnTo>
                <a:lnTo>
                  <a:pt x="8998968" y="6458771"/>
                </a:lnTo>
                <a:lnTo>
                  <a:pt x="9009359" y="6412239"/>
                </a:lnTo>
                <a:lnTo>
                  <a:pt x="9012936" y="6363487"/>
                </a:lnTo>
                <a:lnTo>
                  <a:pt x="9012936" y="329946"/>
                </a:lnTo>
                <a:lnTo>
                  <a:pt x="9009359" y="281184"/>
                </a:lnTo>
                <a:lnTo>
                  <a:pt x="8998968" y="234645"/>
                </a:lnTo>
                <a:lnTo>
                  <a:pt x="8982273" y="190840"/>
                </a:lnTo>
                <a:lnTo>
                  <a:pt x="8959784" y="150277"/>
                </a:lnTo>
                <a:lnTo>
                  <a:pt x="8932012" y="113468"/>
                </a:lnTo>
                <a:lnTo>
                  <a:pt x="8899467" y="80923"/>
                </a:lnTo>
                <a:lnTo>
                  <a:pt x="8862658" y="53151"/>
                </a:lnTo>
                <a:lnTo>
                  <a:pt x="8822095" y="30662"/>
                </a:lnTo>
                <a:lnTo>
                  <a:pt x="8778290" y="13967"/>
                </a:lnTo>
                <a:lnTo>
                  <a:pt x="8731751" y="3576"/>
                </a:lnTo>
                <a:lnTo>
                  <a:pt x="8682990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4007" y="70103"/>
            <a:ext cx="9013190" cy="6693534"/>
          </a:xfrm>
          <a:custGeom>
            <a:avLst/>
            <a:gdLst/>
            <a:ahLst/>
            <a:cxnLst/>
            <a:rect l="l" t="t" r="r" b="b"/>
            <a:pathLst>
              <a:path w="9013190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2990" y="0"/>
                </a:lnTo>
                <a:lnTo>
                  <a:pt x="8731751" y="3576"/>
                </a:lnTo>
                <a:lnTo>
                  <a:pt x="8778290" y="13967"/>
                </a:lnTo>
                <a:lnTo>
                  <a:pt x="8822095" y="30662"/>
                </a:lnTo>
                <a:lnTo>
                  <a:pt x="8862658" y="53151"/>
                </a:lnTo>
                <a:lnTo>
                  <a:pt x="8899467" y="80923"/>
                </a:lnTo>
                <a:lnTo>
                  <a:pt x="8932012" y="113468"/>
                </a:lnTo>
                <a:lnTo>
                  <a:pt x="8959784" y="150277"/>
                </a:lnTo>
                <a:lnTo>
                  <a:pt x="8982273" y="190840"/>
                </a:lnTo>
                <a:lnTo>
                  <a:pt x="8998968" y="234645"/>
                </a:lnTo>
                <a:lnTo>
                  <a:pt x="9009359" y="281184"/>
                </a:lnTo>
                <a:lnTo>
                  <a:pt x="9012936" y="329946"/>
                </a:lnTo>
                <a:lnTo>
                  <a:pt x="9012936" y="6363487"/>
                </a:lnTo>
                <a:lnTo>
                  <a:pt x="9009359" y="6412239"/>
                </a:lnTo>
                <a:lnTo>
                  <a:pt x="8998968" y="6458771"/>
                </a:lnTo>
                <a:lnTo>
                  <a:pt x="8982273" y="6502572"/>
                </a:lnTo>
                <a:lnTo>
                  <a:pt x="8959784" y="6543131"/>
                </a:lnTo>
                <a:lnTo>
                  <a:pt x="8932012" y="6579938"/>
                </a:lnTo>
                <a:lnTo>
                  <a:pt x="8899467" y="6612482"/>
                </a:lnTo>
                <a:lnTo>
                  <a:pt x="8862658" y="6640254"/>
                </a:lnTo>
                <a:lnTo>
                  <a:pt x="8822095" y="6662743"/>
                </a:lnTo>
                <a:lnTo>
                  <a:pt x="8778290" y="6679439"/>
                </a:lnTo>
                <a:lnTo>
                  <a:pt x="8731751" y="6689830"/>
                </a:lnTo>
                <a:lnTo>
                  <a:pt x="8682990" y="6693408"/>
                </a:lnTo>
                <a:lnTo>
                  <a:pt x="329920" y="6693408"/>
                </a:lnTo>
                <a:lnTo>
                  <a:pt x="281168" y="6689830"/>
                </a:lnTo>
                <a:lnTo>
                  <a:pt x="234636" y="6679439"/>
                </a:lnTo>
                <a:lnTo>
                  <a:pt x="190835" y="6662743"/>
                </a:lnTo>
                <a:lnTo>
                  <a:pt x="150276" y="6640254"/>
                </a:lnTo>
                <a:lnTo>
                  <a:pt x="113469" y="6612482"/>
                </a:lnTo>
                <a:lnTo>
                  <a:pt x="80925" y="6579938"/>
                </a:lnTo>
                <a:lnTo>
                  <a:pt x="53153" y="6543131"/>
                </a:lnTo>
                <a:lnTo>
                  <a:pt x="30664" y="6502572"/>
                </a:lnTo>
                <a:lnTo>
                  <a:pt x="13968" y="6458771"/>
                </a:lnTo>
                <a:lnTo>
                  <a:pt x="3577" y="6412239"/>
                </a:lnTo>
                <a:lnTo>
                  <a:pt x="0" y="6363487"/>
                </a:lnTo>
                <a:lnTo>
                  <a:pt x="0" y="329946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98247"/>
            <a:ext cx="8986520" cy="12272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696363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174750"/>
            <a:ext cx="8561070" cy="4250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15-Feb-24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0428" y="6329531"/>
            <a:ext cx="299720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et_(mathematics)" TargetMode="External"/><Relationship Id="rId2" Type="http://schemas.openxmlformats.org/officeDocument/2006/relationships/hyperlink" Target="http://en.wikipedia.org/wiki/Sampling_(statistics)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Quota_sampling" TargetMode="External"/><Relationship Id="rId2" Type="http://schemas.openxmlformats.org/officeDocument/2006/relationships/hyperlink" Target="http://en.wikipedia.org/wiki/Accidental_sampl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Purposive_sampl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ystematic_samplin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luster_samplin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stattrek.com/Help/Glossary.aspx?Target=Homogeneous" TargetMode="External"/><Relationship Id="rId2" Type="http://schemas.openxmlformats.org/officeDocument/2006/relationships/hyperlink" Target="http://stattrek.com/Help/Glossary.aspx?Target=Stra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ttrek.com/Help/Glossary.aspx?Target=Heterogeneous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ratified_sampling" TargetMode="External"/><Relationship Id="rId2" Type="http://schemas.openxmlformats.org/officeDocument/2006/relationships/hyperlink" Target="http://en.wikipedia.org/wiki/Mutually_exclusiv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Biased_samples" TargetMode="External"/><Relationship Id="rId4" Type="http://schemas.openxmlformats.org/officeDocument/2006/relationships/hyperlink" Target="http://en.wikipedia.org/wiki/Random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nowball_sampling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oisson_sampling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ampling_(statistics)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" y="2209800"/>
            <a:ext cx="8561070" cy="2031325"/>
          </a:xfrm>
        </p:spPr>
        <p:txBody>
          <a:bodyPr/>
          <a:lstStyle/>
          <a:p>
            <a:pPr algn="ctr"/>
            <a:r>
              <a:rPr lang="en-US" sz="4400" dirty="0" err="1" smtClean="0">
                <a:latin typeface="Britannic Bold" pitchFamily="34" charset="0"/>
              </a:rPr>
              <a:t>Resarch</a:t>
            </a:r>
            <a:r>
              <a:rPr lang="en-US" sz="4400" dirty="0" smtClean="0">
                <a:latin typeface="Britannic Bold" pitchFamily="34" charset="0"/>
              </a:rPr>
              <a:t> Methodology</a:t>
            </a:r>
          </a:p>
          <a:p>
            <a:pPr algn="ctr"/>
            <a:endParaRPr lang="en-US" sz="4400" dirty="0" smtClean="0">
              <a:latin typeface="Britannic Bold" pitchFamily="34" charset="0"/>
            </a:endParaRPr>
          </a:p>
          <a:p>
            <a:pPr algn="ctr"/>
            <a:r>
              <a:rPr lang="en-US" sz="4400" dirty="0" err="1" smtClean="0">
                <a:latin typeface="Britannic Bold" pitchFamily="34" charset="0"/>
              </a:rPr>
              <a:t>M.Com</a:t>
            </a:r>
            <a:r>
              <a:rPr lang="en-US" sz="4400" dirty="0" smtClean="0">
                <a:latin typeface="Britannic Bold" pitchFamily="34" charset="0"/>
              </a:rPr>
              <a:t> 3</a:t>
            </a:r>
            <a:r>
              <a:rPr lang="en-US" sz="4400" baseline="30000" dirty="0" smtClean="0">
                <a:latin typeface="Britannic Bold" pitchFamily="34" charset="0"/>
              </a:rPr>
              <a:t>rd</a:t>
            </a:r>
            <a:r>
              <a:rPr lang="en-US" sz="4400" dirty="0" smtClean="0">
                <a:latin typeface="Britannic Bold" pitchFamily="34" charset="0"/>
              </a:rPr>
              <a:t> Semester</a:t>
            </a:r>
            <a:endParaRPr lang="en-IN" sz="4400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17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832" y="66928"/>
            <a:ext cx="9019286" cy="669975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1482" rIns="0" bIns="0" rtlCol="0">
            <a:spAutoFit/>
          </a:bodyPr>
          <a:lstStyle/>
          <a:p>
            <a:pPr marL="482600">
              <a:lnSpc>
                <a:spcPct val="100000"/>
              </a:lnSpc>
              <a:spcBef>
                <a:spcPts val="95"/>
              </a:spcBef>
            </a:pPr>
            <a:r>
              <a:rPr sz="3000" spc="-200" dirty="0"/>
              <a:t>SAMPLING</a:t>
            </a:r>
            <a:r>
              <a:rPr sz="4000" spc="-200" dirty="0">
                <a:latin typeface="Arial"/>
                <a:cs typeface="Arial"/>
              </a:rPr>
              <a:t>…….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81600" y="4953000"/>
            <a:ext cx="3505200" cy="381000"/>
          </a:xfrm>
          <a:prstGeom prst="rect">
            <a:avLst/>
          </a:prstGeom>
          <a:solidFill>
            <a:srgbClr val="D24717"/>
          </a:solidFill>
          <a:ln w="9525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53060">
              <a:lnSpc>
                <a:spcPct val="100000"/>
              </a:lnSpc>
              <a:spcBef>
                <a:spcPts val="200"/>
              </a:spcBef>
            </a:pPr>
            <a:r>
              <a:rPr sz="2000" dirty="0">
                <a:latin typeface="Comic Sans MS"/>
                <a:cs typeface="Comic Sans MS"/>
              </a:rPr>
              <a:t>TARGET</a:t>
            </a:r>
            <a:r>
              <a:rPr sz="2000" spc="-10" dirty="0">
                <a:latin typeface="Comic Sans MS"/>
                <a:cs typeface="Comic Sans MS"/>
              </a:rPr>
              <a:t> POPULATION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5400" y="1600200"/>
            <a:ext cx="3810000" cy="457200"/>
          </a:xfrm>
          <a:prstGeom prst="rect">
            <a:avLst/>
          </a:prstGeom>
          <a:solidFill>
            <a:srgbClr val="D24717"/>
          </a:solidFill>
          <a:ln w="9525">
            <a:solidFill>
              <a:srgbClr val="000000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495"/>
              </a:spcBef>
            </a:pPr>
            <a:r>
              <a:rPr sz="2000" dirty="0">
                <a:latin typeface="Comic Sans MS"/>
                <a:cs typeface="Comic Sans MS"/>
              </a:rPr>
              <a:t>STUDY</a:t>
            </a:r>
            <a:r>
              <a:rPr sz="2000" spc="-25" dirty="0">
                <a:latin typeface="Comic Sans MS"/>
                <a:cs typeface="Comic Sans MS"/>
              </a:rPr>
              <a:t> </a:t>
            </a:r>
            <a:r>
              <a:rPr sz="2000" spc="-10" dirty="0">
                <a:latin typeface="Comic Sans MS"/>
                <a:cs typeface="Comic Sans MS"/>
              </a:rPr>
              <a:t>POPULATION</a:t>
            </a:r>
            <a:endParaRPr sz="2000">
              <a:latin typeface="Comic Sans MS"/>
              <a:cs typeface="Comic Sans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110037" y="3576637"/>
            <a:ext cx="1076325" cy="238125"/>
            <a:chOff x="4110037" y="3576637"/>
            <a:chExt cx="1076325" cy="238125"/>
          </a:xfrm>
        </p:grpSpPr>
        <p:sp>
          <p:nvSpPr>
            <p:cNvPr id="7" name="object 7"/>
            <p:cNvSpPr/>
            <p:nvPr/>
          </p:nvSpPr>
          <p:spPr>
            <a:xfrm>
              <a:off x="4114800" y="3581400"/>
              <a:ext cx="1066800" cy="228600"/>
            </a:xfrm>
            <a:custGeom>
              <a:avLst/>
              <a:gdLst/>
              <a:ahLst/>
              <a:cxnLst/>
              <a:rect l="l" t="t" r="r" b="b"/>
              <a:pathLst>
                <a:path w="1066800" h="228600">
                  <a:moveTo>
                    <a:pt x="1066800" y="0"/>
                  </a:moveTo>
                  <a:lnTo>
                    <a:pt x="0" y="0"/>
                  </a:lnTo>
                  <a:lnTo>
                    <a:pt x="0" y="228600"/>
                  </a:lnTo>
                  <a:lnTo>
                    <a:pt x="1066800" y="228600"/>
                  </a:lnTo>
                  <a:lnTo>
                    <a:pt x="106680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14800" y="3581400"/>
              <a:ext cx="1066800" cy="228600"/>
            </a:xfrm>
            <a:custGeom>
              <a:avLst/>
              <a:gdLst/>
              <a:ahLst/>
              <a:cxnLst/>
              <a:rect l="l" t="t" r="r" b="b"/>
              <a:pathLst>
                <a:path w="1066800" h="228600">
                  <a:moveTo>
                    <a:pt x="0" y="228600"/>
                  </a:moveTo>
                  <a:lnTo>
                    <a:pt x="1066800" y="228600"/>
                  </a:lnTo>
                  <a:lnTo>
                    <a:pt x="10668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178046" y="3533978"/>
            <a:ext cx="9417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omic Sans MS"/>
                <a:cs typeface="Comic Sans MS"/>
              </a:rPr>
              <a:t>SAMPLE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66665" y="1905000"/>
            <a:ext cx="462915" cy="689610"/>
          </a:xfrm>
          <a:custGeom>
            <a:avLst/>
            <a:gdLst/>
            <a:ahLst/>
            <a:cxnLst/>
            <a:rect l="l" t="t" r="r" b="b"/>
            <a:pathLst>
              <a:path w="462914" h="689610">
                <a:moveTo>
                  <a:pt x="414959" y="59867"/>
                </a:moveTo>
                <a:lnTo>
                  <a:pt x="0" y="682244"/>
                </a:lnTo>
                <a:lnTo>
                  <a:pt x="10668" y="689355"/>
                </a:lnTo>
                <a:lnTo>
                  <a:pt x="425537" y="66927"/>
                </a:lnTo>
                <a:lnTo>
                  <a:pt x="414959" y="59867"/>
                </a:lnTo>
                <a:close/>
              </a:path>
              <a:path w="462914" h="689610">
                <a:moveTo>
                  <a:pt x="456392" y="49275"/>
                </a:moveTo>
                <a:lnTo>
                  <a:pt x="422021" y="49275"/>
                </a:lnTo>
                <a:lnTo>
                  <a:pt x="432562" y="56387"/>
                </a:lnTo>
                <a:lnTo>
                  <a:pt x="425537" y="66927"/>
                </a:lnTo>
                <a:lnTo>
                  <a:pt x="451993" y="84582"/>
                </a:lnTo>
                <a:lnTo>
                  <a:pt x="456392" y="49275"/>
                </a:lnTo>
                <a:close/>
              </a:path>
              <a:path w="462914" h="689610">
                <a:moveTo>
                  <a:pt x="422021" y="49275"/>
                </a:moveTo>
                <a:lnTo>
                  <a:pt x="414959" y="59867"/>
                </a:lnTo>
                <a:lnTo>
                  <a:pt x="425537" y="66927"/>
                </a:lnTo>
                <a:lnTo>
                  <a:pt x="432562" y="56387"/>
                </a:lnTo>
                <a:lnTo>
                  <a:pt x="422021" y="49275"/>
                </a:lnTo>
                <a:close/>
              </a:path>
              <a:path w="462914" h="689610">
                <a:moveTo>
                  <a:pt x="462534" y="0"/>
                </a:moveTo>
                <a:lnTo>
                  <a:pt x="388620" y="42290"/>
                </a:lnTo>
                <a:lnTo>
                  <a:pt x="414959" y="59867"/>
                </a:lnTo>
                <a:lnTo>
                  <a:pt x="422021" y="49275"/>
                </a:lnTo>
                <a:lnTo>
                  <a:pt x="456392" y="49275"/>
                </a:lnTo>
                <a:lnTo>
                  <a:pt x="4625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0476" y="5099177"/>
            <a:ext cx="611505" cy="177165"/>
          </a:xfrm>
          <a:custGeom>
            <a:avLst/>
            <a:gdLst/>
            <a:ahLst/>
            <a:cxnLst/>
            <a:rect l="l" t="t" r="r" b="b"/>
            <a:pathLst>
              <a:path w="611504" h="177164">
                <a:moveTo>
                  <a:pt x="535676" y="146269"/>
                </a:moveTo>
                <a:lnTo>
                  <a:pt x="527938" y="177165"/>
                </a:lnTo>
                <a:lnTo>
                  <a:pt x="611124" y="158623"/>
                </a:lnTo>
                <a:lnTo>
                  <a:pt x="600325" y="149352"/>
                </a:lnTo>
                <a:lnTo>
                  <a:pt x="548004" y="149352"/>
                </a:lnTo>
                <a:lnTo>
                  <a:pt x="535676" y="146269"/>
                </a:lnTo>
                <a:close/>
              </a:path>
              <a:path w="611504" h="177164">
                <a:moveTo>
                  <a:pt x="538759" y="133958"/>
                </a:moveTo>
                <a:lnTo>
                  <a:pt x="535676" y="146269"/>
                </a:lnTo>
                <a:lnTo>
                  <a:pt x="548004" y="149352"/>
                </a:lnTo>
                <a:lnTo>
                  <a:pt x="551052" y="137033"/>
                </a:lnTo>
                <a:lnTo>
                  <a:pt x="538759" y="133958"/>
                </a:lnTo>
                <a:close/>
              </a:path>
              <a:path w="611504" h="177164">
                <a:moveTo>
                  <a:pt x="546481" y="103124"/>
                </a:moveTo>
                <a:lnTo>
                  <a:pt x="538759" y="133958"/>
                </a:lnTo>
                <a:lnTo>
                  <a:pt x="551052" y="137033"/>
                </a:lnTo>
                <a:lnTo>
                  <a:pt x="548004" y="149352"/>
                </a:lnTo>
                <a:lnTo>
                  <a:pt x="600325" y="149352"/>
                </a:lnTo>
                <a:lnTo>
                  <a:pt x="546481" y="103124"/>
                </a:lnTo>
                <a:close/>
              </a:path>
              <a:path w="611504" h="177164">
                <a:moveTo>
                  <a:pt x="3048" y="0"/>
                </a:moveTo>
                <a:lnTo>
                  <a:pt x="0" y="12318"/>
                </a:lnTo>
                <a:lnTo>
                  <a:pt x="535676" y="146269"/>
                </a:lnTo>
                <a:lnTo>
                  <a:pt x="538759" y="133958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10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7320"/>
            <a:ext cx="33724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8000"/>
                </a:solidFill>
              </a:rPr>
              <a:t>Types</a:t>
            </a:r>
            <a:r>
              <a:rPr sz="3200" spc="-20" dirty="0">
                <a:solidFill>
                  <a:srgbClr val="008000"/>
                </a:solidFill>
              </a:rPr>
              <a:t> </a:t>
            </a:r>
            <a:r>
              <a:rPr sz="3200" dirty="0">
                <a:solidFill>
                  <a:srgbClr val="008000"/>
                </a:solidFill>
              </a:rPr>
              <a:t>of</a:t>
            </a:r>
            <a:r>
              <a:rPr sz="3200" spc="-15" dirty="0">
                <a:solidFill>
                  <a:srgbClr val="008000"/>
                </a:solidFill>
              </a:rPr>
              <a:t> </a:t>
            </a:r>
            <a:r>
              <a:rPr sz="3200" spc="-10" dirty="0">
                <a:solidFill>
                  <a:srgbClr val="008000"/>
                </a:solidFill>
              </a:rPr>
              <a:t>Samples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228654"/>
            <a:ext cx="4839335" cy="475361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76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0091DA"/>
                </a:solidFill>
                <a:latin typeface="Comic Sans MS"/>
                <a:cs typeface="Comic Sans MS"/>
              </a:rPr>
              <a:t>Probability</a:t>
            </a:r>
            <a:r>
              <a:rPr sz="2600" spc="-75" dirty="0">
                <a:solidFill>
                  <a:srgbClr val="0091DA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0091DA"/>
                </a:solidFill>
                <a:latin typeface="Comic Sans MS"/>
                <a:cs typeface="Comic Sans MS"/>
              </a:rPr>
              <a:t>(Random)</a:t>
            </a:r>
            <a:r>
              <a:rPr sz="2600" spc="-40" dirty="0">
                <a:solidFill>
                  <a:srgbClr val="0091DA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0091DA"/>
                </a:solidFill>
                <a:latin typeface="Comic Sans MS"/>
                <a:cs typeface="Comic Sans MS"/>
              </a:rPr>
              <a:t>Samples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Simple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random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sample</a:t>
            </a:r>
            <a:endParaRPr sz="2400">
              <a:latin typeface="Comic Sans MS"/>
              <a:cs typeface="Comic Sans MS"/>
            </a:endParaRPr>
          </a:p>
          <a:p>
            <a:pPr marL="560705" lvl="1" indent="-230504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DejaVu Sans"/>
              <a:buChar char="⚫"/>
              <a:tabLst>
                <a:tab pos="560705" algn="l"/>
              </a:tabLst>
            </a:pPr>
            <a:r>
              <a:rPr sz="2400" dirty="0">
                <a:latin typeface="Comic Sans MS"/>
                <a:cs typeface="Comic Sans MS"/>
              </a:rPr>
              <a:t>Systematic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random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sample</a:t>
            </a:r>
            <a:endParaRPr sz="2400">
              <a:latin typeface="Comic Sans MS"/>
              <a:cs typeface="Comic Sans MS"/>
            </a:endParaRPr>
          </a:p>
          <a:p>
            <a:pPr marL="560705" lvl="1" indent="-230504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DejaVu Sans"/>
              <a:buChar char="⚫"/>
              <a:tabLst>
                <a:tab pos="560705" algn="l"/>
              </a:tabLst>
            </a:pPr>
            <a:r>
              <a:rPr sz="2400" dirty="0">
                <a:latin typeface="Comic Sans MS"/>
                <a:cs typeface="Comic Sans MS"/>
              </a:rPr>
              <a:t>Stratified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random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sample</a:t>
            </a:r>
            <a:endParaRPr sz="2400">
              <a:latin typeface="Comic Sans MS"/>
              <a:cs typeface="Comic Sans MS"/>
            </a:endParaRPr>
          </a:p>
          <a:p>
            <a:pPr marL="560705" lvl="1" indent="-230504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5416"/>
              <a:buFont typeface="DejaVu Sans"/>
              <a:buChar char="⚫"/>
              <a:tabLst>
                <a:tab pos="560705" algn="l"/>
              </a:tabLst>
            </a:pPr>
            <a:r>
              <a:rPr sz="2400" dirty="0">
                <a:latin typeface="Comic Sans MS"/>
                <a:cs typeface="Comic Sans MS"/>
              </a:rPr>
              <a:t>Multistage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sample</a:t>
            </a:r>
            <a:endParaRPr sz="2400">
              <a:latin typeface="Comic Sans MS"/>
              <a:cs typeface="Comic Sans MS"/>
            </a:endParaRPr>
          </a:p>
          <a:p>
            <a:pPr marL="560705" lvl="1" indent="-230504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DejaVu Sans"/>
              <a:buChar char="⚫"/>
              <a:tabLst>
                <a:tab pos="560705" algn="l"/>
              </a:tabLst>
            </a:pPr>
            <a:r>
              <a:rPr sz="2400" dirty="0">
                <a:latin typeface="Comic Sans MS"/>
                <a:cs typeface="Comic Sans MS"/>
              </a:rPr>
              <a:t>Multiphase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sample</a:t>
            </a:r>
            <a:endParaRPr sz="2400">
              <a:latin typeface="Comic Sans MS"/>
              <a:cs typeface="Comic Sans MS"/>
            </a:endParaRPr>
          </a:p>
          <a:p>
            <a:pPr marL="560705" lvl="1" indent="-230504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DejaVu Sans"/>
              <a:buChar char="⚫"/>
              <a:tabLst>
                <a:tab pos="560705" algn="l"/>
              </a:tabLst>
            </a:pPr>
            <a:r>
              <a:rPr sz="2400" dirty="0">
                <a:latin typeface="Comic Sans MS"/>
                <a:cs typeface="Comic Sans MS"/>
              </a:rPr>
              <a:t>Cluster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sample</a:t>
            </a:r>
            <a:endParaRPr sz="24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59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spc="-10" dirty="0">
                <a:solidFill>
                  <a:srgbClr val="0091DA"/>
                </a:solidFill>
                <a:latin typeface="Comic Sans MS"/>
                <a:cs typeface="Comic Sans MS"/>
              </a:rPr>
              <a:t>Non-</a:t>
            </a:r>
            <a:r>
              <a:rPr sz="2600" dirty="0">
                <a:solidFill>
                  <a:srgbClr val="0091DA"/>
                </a:solidFill>
                <a:latin typeface="Comic Sans MS"/>
                <a:cs typeface="Comic Sans MS"/>
              </a:rPr>
              <a:t>Probability</a:t>
            </a:r>
            <a:r>
              <a:rPr sz="2600" spc="-45" dirty="0">
                <a:solidFill>
                  <a:srgbClr val="0091DA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0091DA"/>
                </a:solidFill>
                <a:latin typeface="Comic Sans MS"/>
                <a:cs typeface="Comic Sans MS"/>
              </a:rPr>
              <a:t>Samples</a:t>
            </a:r>
            <a:endParaRPr sz="2600">
              <a:latin typeface="Comic Sans MS"/>
              <a:cs typeface="Comic Sans MS"/>
            </a:endParaRPr>
          </a:p>
          <a:p>
            <a:pPr marL="560705" lvl="1" indent="-230504">
              <a:lnSpc>
                <a:spcPct val="100000"/>
              </a:lnSpc>
              <a:spcBef>
                <a:spcPts val="415"/>
              </a:spcBef>
              <a:buClr>
                <a:srgbClr val="9B2C1F"/>
              </a:buClr>
              <a:buSzPct val="85416"/>
              <a:buFont typeface="DejaVu Sans"/>
              <a:buChar char="⚫"/>
              <a:tabLst>
                <a:tab pos="560705" algn="l"/>
              </a:tabLst>
            </a:pPr>
            <a:r>
              <a:rPr sz="2400" dirty="0">
                <a:latin typeface="Comic Sans MS"/>
                <a:cs typeface="Comic Sans MS"/>
              </a:rPr>
              <a:t>Convenience</a:t>
            </a:r>
            <a:r>
              <a:rPr sz="2400" spc="-14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sample</a:t>
            </a:r>
            <a:endParaRPr sz="2400">
              <a:latin typeface="Comic Sans MS"/>
              <a:cs typeface="Comic Sans MS"/>
            </a:endParaRPr>
          </a:p>
          <a:p>
            <a:pPr marL="560705" lvl="1" indent="-230504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DejaVu Sans"/>
              <a:buChar char="⚫"/>
              <a:tabLst>
                <a:tab pos="560705" algn="l"/>
              </a:tabLst>
            </a:pPr>
            <a:r>
              <a:rPr sz="2400" dirty="0">
                <a:latin typeface="Comic Sans MS"/>
                <a:cs typeface="Comic Sans MS"/>
              </a:rPr>
              <a:t>Purposive</a:t>
            </a:r>
            <a:r>
              <a:rPr sz="2400" spc="-10" dirty="0">
                <a:latin typeface="Comic Sans MS"/>
                <a:cs typeface="Comic Sans MS"/>
              </a:rPr>
              <a:t> sample</a:t>
            </a:r>
            <a:endParaRPr sz="2400">
              <a:latin typeface="Comic Sans MS"/>
              <a:cs typeface="Comic Sans MS"/>
            </a:endParaRPr>
          </a:p>
          <a:p>
            <a:pPr marL="560705" lvl="1" indent="-230504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DejaVu Sans"/>
              <a:buChar char="⚫"/>
              <a:tabLst>
                <a:tab pos="560705" algn="l"/>
              </a:tabLst>
            </a:pPr>
            <a:r>
              <a:rPr sz="2400" spc="-10" dirty="0">
                <a:latin typeface="Comic Sans MS"/>
                <a:cs typeface="Comic Sans MS"/>
              </a:rPr>
              <a:t>Quota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11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77495"/>
            <a:ext cx="18338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8000"/>
                </a:solidFill>
              </a:rPr>
              <a:t>Process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800760"/>
            <a:ext cx="8220709" cy="470217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505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dirty="0">
                <a:latin typeface="Comic Sans MS"/>
                <a:cs typeface="Comic Sans MS"/>
              </a:rPr>
              <a:t>The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sampling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process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comprises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several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stages:</a:t>
            </a:r>
            <a:endParaRPr sz="2800">
              <a:latin typeface="Comic Sans MS"/>
              <a:cs typeface="Comic Sans MS"/>
            </a:endParaRPr>
          </a:p>
          <a:p>
            <a:pPr marL="561340" lvl="1" indent="-263525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3928"/>
              <a:buFont typeface="DejaVu Sans"/>
              <a:buChar char="⚫"/>
              <a:tabLst>
                <a:tab pos="561340" algn="l"/>
              </a:tabLst>
            </a:pPr>
            <a:r>
              <a:rPr sz="2800" dirty="0">
                <a:latin typeface="Comic Sans MS"/>
                <a:cs typeface="Comic Sans MS"/>
              </a:rPr>
              <a:t>Defining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the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population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concern</a:t>
            </a:r>
            <a:endParaRPr sz="2800">
              <a:latin typeface="Comic Sans MS"/>
              <a:cs typeface="Comic Sans MS"/>
            </a:endParaRPr>
          </a:p>
          <a:p>
            <a:pPr marL="561340" marR="5080" lvl="1" indent="-264160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3928"/>
              <a:buFont typeface="DejaVu Sans"/>
              <a:buChar char="⚫"/>
              <a:tabLst>
                <a:tab pos="561340" algn="l"/>
              </a:tabLst>
            </a:pPr>
            <a:r>
              <a:rPr sz="2800" dirty="0">
                <a:latin typeface="Comic Sans MS"/>
                <a:cs typeface="Comic Sans MS"/>
              </a:rPr>
              <a:t>Specifying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sampling</a:t>
            </a:r>
            <a:r>
              <a:rPr sz="2800" u="sng" spc="-35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 </a:t>
            </a:r>
            <a:r>
              <a:rPr sz="28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frame</a:t>
            </a:r>
            <a:r>
              <a:rPr sz="2800" u="none" dirty="0">
                <a:latin typeface="Comic Sans MS"/>
                <a:cs typeface="Comic Sans MS"/>
              </a:rPr>
              <a:t>,</a:t>
            </a:r>
            <a:r>
              <a:rPr sz="2800" u="none" spc="-45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a</a:t>
            </a:r>
            <a:r>
              <a:rPr sz="2800" u="none" spc="-70" dirty="0">
                <a:latin typeface="Comic Sans MS"/>
                <a:cs typeface="Comic Sans MS"/>
              </a:rPr>
              <a:t> </a:t>
            </a:r>
            <a:r>
              <a:rPr sz="28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3"/>
              </a:rPr>
              <a:t>set</a:t>
            </a:r>
            <a:r>
              <a:rPr sz="2800" u="none" spc="-55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of</a:t>
            </a:r>
            <a:r>
              <a:rPr sz="2800" u="none" spc="-60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items</a:t>
            </a:r>
            <a:r>
              <a:rPr sz="2800" u="none" spc="-65" dirty="0">
                <a:latin typeface="Comic Sans MS"/>
                <a:cs typeface="Comic Sans MS"/>
              </a:rPr>
              <a:t> </a:t>
            </a:r>
            <a:r>
              <a:rPr sz="2800" u="none" spc="-25" dirty="0">
                <a:latin typeface="Comic Sans MS"/>
                <a:cs typeface="Comic Sans MS"/>
              </a:rPr>
              <a:t>or </a:t>
            </a:r>
            <a:r>
              <a:rPr sz="2800" u="none" dirty="0">
                <a:latin typeface="Comic Sans MS"/>
                <a:cs typeface="Comic Sans MS"/>
              </a:rPr>
              <a:t>events</a:t>
            </a:r>
            <a:r>
              <a:rPr sz="2800" u="none" spc="-60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possible</a:t>
            </a:r>
            <a:r>
              <a:rPr sz="2800" u="none" spc="-40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to</a:t>
            </a:r>
            <a:r>
              <a:rPr sz="2800" u="none" spc="-55" dirty="0">
                <a:latin typeface="Comic Sans MS"/>
                <a:cs typeface="Comic Sans MS"/>
              </a:rPr>
              <a:t> </a:t>
            </a:r>
            <a:r>
              <a:rPr sz="2800" u="none" spc="-10" dirty="0">
                <a:latin typeface="Comic Sans MS"/>
                <a:cs typeface="Comic Sans MS"/>
              </a:rPr>
              <a:t>measure</a:t>
            </a:r>
            <a:endParaRPr sz="2800">
              <a:latin typeface="Comic Sans MS"/>
              <a:cs typeface="Comic Sans MS"/>
            </a:endParaRPr>
          </a:p>
          <a:p>
            <a:pPr marL="561340" marR="522605" lvl="1" indent="-263525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3928"/>
              <a:buFont typeface="DejaVu Sans"/>
              <a:buChar char="⚫"/>
              <a:tabLst>
                <a:tab pos="561340" algn="l"/>
              </a:tabLst>
            </a:pPr>
            <a:r>
              <a:rPr sz="2800" dirty="0">
                <a:latin typeface="Comic Sans MS"/>
                <a:cs typeface="Comic Sans MS"/>
              </a:rPr>
              <a:t>Specifying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sampling</a:t>
            </a:r>
            <a:r>
              <a:rPr sz="2800" u="sng" spc="-55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 </a:t>
            </a:r>
            <a:r>
              <a:rPr sz="28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method</a:t>
            </a:r>
            <a:r>
              <a:rPr sz="2800" u="none" spc="-80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for</a:t>
            </a:r>
            <a:r>
              <a:rPr sz="2800" u="none" spc="-70" dirty="0">
                <a:latin typeface="Comic Sans MS"/>
                <a:cs typeface="Comic Sans MS"/>
              </a:rPr>
              <a:t> </a:t>
            </a:r>
            <a:r>
              <a:rPr sz="2800" u="none" spc="-10" dirty="0">
                <a:latin typeface="Comic Sans MS"/>
                <a:cs typeface="Comic Sans MS"/>
              </a:rPr>
              <a:t>selecting </a:t>
            </a:r>
            <a:r>
              <a:rPr sz="2800" u="none" dirty="0">
                <a:latin typeface="Comic Sans MS"/>
                <a:cs typeface="Comic Sans MS"/>
              </a:rPr>
              <a:t>items</a:t>
            </a:r>
            <a:r>
              <a:rPr sz="2800" u="none" spc="-35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or</a:t>
            </a:r>
            <a:r>
              <a:rPr sz="2800" u="none" spc="-60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events</a:t>
            </a:r>
            <a:r>
              <a:rPr sz="2800" u="none" spc="-45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from</a:t>
            </a:r>
            <a:r>
              <a:rPr sz="2800" u="none" spc="-35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the</a:t>
            </a:r>
            <a:r>
              <a:rPr sz="2800" u="none" spc="-55" dirty="0">
                <a:latin typeface="Comic Sans MS"/>
                <a:cs typeface="Comic Sans MS"/>
              </a:rPr>
              <a:t> </a:t>
            </a:r>
            <a:r>
              <a:rPr sz="2800" u="none" spc="-10" dirty="0">
                <a:latin typeface="Comic Sans MS"/>
                <a:cs typeface="Comic Sans MS"/>
              </a:rPr>
              <a:t>frame</a:t>
            </a:r>
            <a:endParaRPr sz="2800">
              <a:latin typeface="Comic Sans MS"/>
              <a:cs typeface="Comic Sans MS"/>
            </a:endParaRPr>
          </a:p>
          <a:p>
            <a:pPr marL="561340" lvl="1" indent="-263525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3928"/>
              <a:buFont typeface="DejaVu Sans"/>
              <a:buChar char="⚫"/>
              <a:tabLst>
                <a:tab pos="561340" algn="l"/>
              </a:tabLst>
            </a:pPr>
            <a:r>
              <a:rPr sz="2800" dirty="0">
                <a:latin typeface="Comic Sans MS"/>
                <a:cs typeface="Comic Sans MS"/>
              </a:rPr>
              <a:t>Determining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the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sample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20" dirty="0">
                <a:latin typeface="Comic Sans MS"/>
                <a:cs typeface="Comic Sans MS"/>
              </a:rPr>
              <a:t>size</a:t>
            </a:r>
            <a:endParaRPr sz="2800">
              <a:latin typeface="Comic Sans MS"/>
              <a:cs typeface="Comic Sans MS"/>
            </a:endParaRPr>
          </a:p>
          <a:p>
            <a:pPr marL="561340" lvl="1" indent="-263525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3928"/>
              <a:buFont typeface="DejaVu Sans"/>
              <a:buChar char="⚫"/>
              <a:tabLst>
                <a:tab pos="561340" algn="l"/>
              </a:tabLst>
            </a:pPr>
            <a:r>
              <a:rPr sz="2800" dirty="0">
                <a:latin typeface="Comic Sans MS"/>
                <a:cs typeface="Comic Sans MS"/>
              </a:rPr>
              <a:t>Implementing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the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sampling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20" dirty="0">
                <a:latin typeface="Comic Sans MS"/>
                <a:cs typeface="Comic Sans MS"/>
              </a:rPr>
              <a:t>plan</a:t>
            </a:r>
            <a:endParaRPr sz="2800">
              <a:latin typeface="Comic Sans MS"/>
              <a:cs typeface="Comic Sans MS"/>
            </a:endParaRPr>
          </a:p>
          <a:p>
            <a:pPr marL="561340" lvl="1" indent="-263525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3928"/>
              <a:buFont typeface="DejaVu Sans"/>
              <a:buChar char="⚫"/>
              <a:tabLst>
                <a:tab pos="561340" algn="l"/>
              </a:tabLst>
            </a:pPr>
            <a:r>
              <a:rPr sz="2800" dirty="0">
                <a:latin typeface="Comic Sans MS"/>
                <a:cs typeface="Comic Sans MS"/>
              </a:rPr>
              <a:t>Sampling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and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data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collecting</a:t>
            </a:r>
            <a:endParaRPr sz="2800">
              <a:latin typeface="Comic Sans MS"/>
              <a:cs typeface="Comic Sans MS"/>
            </a:endParaRPr>
          </a:p>
          <a:p>
            <a:pPr marL="561340" lvl="1" indent="-263525">
              <a:lnSpc>
                <a:spcPct val="100000"/>
              </a:lnSpc>
              <a:spcBef>
                <a:spcPts val="414"/>
              </a:spcBef>
              <a:buClr>
                <a:srgbClr val="9B2C1F"/>
              </a:buClr>
              <a:buSzPct val="83928"/>
              <a:buFont typeface="DejaVu Sans"/>
              <a:buChar char="⚫"/>
              <a:tabLst>
                <a:tab pos="561340" algn="l"/>
              </a:tabLst>
            </a:pPr>
            <a:r>
              <a:rPr sz="2800" dirty="0">
                <a:latin typeface="Comic Sans MS"/>
                <a:cs typeface="Comic Sans MS"/>
              </a:rPr>
              <a:t>Reviewing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the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sampling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process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12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8247"/>
            <a:ext cx="48571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8000"/>
                </a:solidFill>
              </a:rPr>
              <a:t>Population</a:t>
            </a:r>
            <a:r>
              <a:rPr sz="4000" spc="-185" dirty="0">
                <a:solidFill>
                  <a:srgbClr val="008000"/>
                </a:solidFill>
              </a:rPr>
              <a:t> </a:t>
            </a:r>
            <a:r>
              <a:rPr sz="4000" spc="-10" dirty="0">
                <a:solidFill>
                  <a:srgbClr val="008000"/>
                </a:solidFill>
              </a:rPr>
              <a:t>definition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340" y="1310386"/>
            <a:ext cx="7665720" cy="3515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marR="19113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750" algn="l"/>
              </a:tabLst>
            </a:pP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800" spc="-7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r>
              <a:rPr sz="28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can</a:t>
            </a:r>
            <a:r>
              <a:rPr sz="28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800" spc="-8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defined</a:t>
            </a:r>
            <a:r>
              <a:rPr sz="28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as</a:t>
            </a:r>
            <a:r>
              <a:rPr sz="28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including</a:t>
            </a:r>
            <a:r>
              <a:rPr sz="28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25" dirty="0">
                <a:solidFill>
                  <a:srgbClr val="9B2C1F"/>
                </a:solidFill>
                <a:latin typeface="Comic Sans MS"/>
                <a:cs typeface="Comic Sans MS"/>
              </a:rPr>
              <a:t>all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people</a:t>
            </a:r>
            <a:r>
              <a:rPr sz="28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or</a:t>
            </a:r>
            <a:r>
              <a:rPr sz="28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items</a:t>
            </a:r>
            <a:r>
              <a:rPr sz="28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with</a:t>
            </a:r>
            <a:r>
              <a:rPr sz="28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8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Comic Sans MS"/>
                <a:cs typeface="Comic Sans MS"/>
              </a:rPr>
              <a:t>characteristic</a:t>
            </a:r>
            <a:r>
              <a:rPr sz="28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25" dirty="0">
                <a:solidFill>
                  <a:srgbClr val="9B2C1F"/>
                </a:solidFill>
                <a:latin typeface="Comic Sans MS"/>
                <a:cs typeface="Comic Sans MS"/>
              </a:rPr>
              <a:t>one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wishes</a:t>
            </a:r>
            <a:r>
              <a:rPr sz="28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8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Comic Sans MS"/>
                <a:cs typeface="Comic Sans MS"/>
              </a:rPr>
              <a:t>understand.</a:t>
            </a:r>
            <a:endParaRPr sz="2800">
              <a:latin typeface="Comic Sans MS"/>
              <a:cs typeface="Comic Sans MS"/>
            </a:endParaRPr>
          </a:p>
          <a:p>
            <a:pPr marL="285750" marR="5080" indent="-273685">
              <a:lnSpc>
                <a:spcPct val="100000"/>
              </a:lnSpc>
              <a:spcBef>
                <a:spcPts val="600"/>
              </a:spcBef>
              <a:buChar char="⚫"/>
              <a:tabLst>
                <a:tab pos="285750" algn="l"/>
                <a:tab pos="391795" algn="l"/>
              </a:tabLst>
            </a:pPr>
            <a:r>
              <a:rPr sz="235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Because</a:t>
            </a:r>
            <a:r>
              <a:rPr sz="28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there</a:t>
            </a:r>
            <a:r>
              <a:rPr sz="28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8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very</a:t>
            </a:r>
            <a:r>
              <a:rPr sz="28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rarely</a:t>
            </a:r>
            <a:r>
              <a:rPr sz="28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enough</a:t>
            </a:r>
            <a:r>
              <a:rPr sz="28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time</a:t>
            </a:r>
            <a:r>
              <a:rPr sz="28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25" dirty="0">
                <a:solidFill>
                  <a:srgbClr val="9B2C1F"/>
                </a:solidFill>
                <a:latin typeface="Comic Sans MS"/>
                <a:cs typeface="Comic Sans MS"/>
              </a:rPr>
              <a:t>or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money</a:t>
            </a:r>
            <a:r>
              <a:rPr sz="2800" spc="-9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800" spc="-9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gather</a:t>
            </a:r>
            <a:r>
              <a:rPr sz="2800" spc="-8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information</a:t>
            </a:r>
            <a:r>
              <a:rPr sz="28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from</a:t>
            </a:r>
            <a:r>
              <a:rPr sz="2800" spc="-9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Comic Sans MS"/>
                <a:cs typeface="Comic Sans MS"/>
              </a:rPr>
              <a:t>everyone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or</a:t>
            </a:r>
            <a:r>
              <a:rPr sz="28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everything</a:t>
            </a:r>
            <a:r>
              <a:rPr sz="28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8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8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population,</a:t>
            </a:r>
            <a:r>
              <a:rPr sz="28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8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20" dirty="0">
                <a:solidFill>
                  <a:srgbClr val="9B2C1F"/>
                </a:solidFill>
                <a:latin typeface="Comic Sans MS"/>
                <a:cs typeface="Comic Sans MS"/>
              </a:rPr>
              <a:t>goal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becomes</a:t>
            </a:r>
            <a:r>
              <a:rPr sz="2800" spc="-9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finding</a:t>
            </a:r>
            <a:r>
              <a:rPr sz="2800" spc="-8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800" spc="-9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representative</a:t>
            </a:r>
            <a:r>
              <a:rPr sz="28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sample</a:t>
            </a:r>
            <a:r>
              <a:rPr sz="2800" spc="-8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25" dirty="0">
                <a:solidFill>
                  <a:srgbClr val="9B2C1F"/>
                </a:solidFill>
                <a:latin typeface="Comic Sans MS"/>
                <a:cs typeface="Comic Sans MS"/>
              </a:rPr>
              <a:t>(or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subset)</a:t>
            </a:r>
            <a:r>
              <a:rPr sz="28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8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9B2C1F"/>
                </a:solidFill>
                <a:latin typeface="Comic Sans MS"/>
                <a:cs typeface="Comic Sans MS"/>
              </a:rPr>
              <a:t>that</a:t>
            </a:r>
            <a:r>
              <a:rPr sz="2800" spc="-7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Comic Sans MS"/>
                <a:cs typeface="Comic Sans MS"/>
              </a:rPr>
              <a:t>population.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13</a:t>
            </a:fld>
            <a:endParaRPr spc="-2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44855"/>
            <a:ext cx="56686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8000"/>
                </a:solidFill>
              </a:rPr>
              <a:t>Population</a:t>
            </a:r>
            <a:r>
              <a:rPr sz="4000" spc="-185" dirty="0">
                <a:solidFill>
                  <a:srgbClr val="008000"/>
                </a:solidFill>
              </a:rPr>
              <a:t> </a:t>
            </a:r>
            <a:r>
              <a:rPr sz="4000" spc="-10" dirty="0">
                <a:solidFill>
                  <a:srgbClr val="008000"/>
                </a:solidFill>
              </a:rPr>
              <a:t>definition…….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0494" rIns="0" bIns="0" rtlCol="0">
            <a:spAutoFit/>
          </a:bodyPr>
          <a:lstStyle/>
          <a:p>
            <a:pPr marL="361315" marR="5080" indent="-27305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361315" algn="l"/>
              </a:tabLst>
            </a:pPr>
            <a:r>
              <a:rPr sz="2600" dirty="0">
                <a:solidFill>
                  <a:srgbClr val="9B2C1F"/>
                </a:solidFill>
              </a:rPr>
              <a:t>Note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also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that</a:t>
            </a:r>
            <a:r>
              <a:rPr sz="2600" spc="-2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the</a:t>
            </a:r>
            <a:r>
              <a:rPr sz="2600" spc="-1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population</a:t>
            </a:r>
            <a:r>
              <a:rPr sz="2600" spc="-4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from</a:t>
            </a:r>
            <a:r>
              <a:rPr sz="2600" spc="-2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which</a:t>
            </a:r>
            <a:r>
              <a:rPr sz="2600" spc="-2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the</a:t>
            </a:r>
            <a:r>
              <a:rPr sz="2600" spc="-20" dirty="0">
                <a:solidFill>
                  <a:srgbClr val="9B2C1F"/>
                </a:solidFill>
              </a:rPr>
              <a:t> </a:t>
            </a:r>
            <a:r>
              <a:rPr sz="2600" spc="-10" dirty="0">
                <a:solidFill>
                  <a:srgbClr val="9B2C1F"/>
                </a:solidFill>
              </a:rPr>
              <a:t>sample </a:t>
            </a:r>
            <a:r>
              <a:rPr sz="2600" dirty="0">
                <a:solidFill>
                  <a:srgbClr val="9B2C1F"/>
                </a:solidFill>
              </a:rPr>
              <a:t>is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drawn</a:t>
            </a:r>
            <a:r>
              <a:rPr sz="2600" spc="-1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may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not</a:t>
            </a:r>
            <a:r>
              <a:rPr sz="2600" spc="-2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be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the</a:t>
            </a:r>
            <a:r>
              <a:rPr sz="2600" spc="-1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same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as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the</a:t>
            </a:r>
            <a:r>
              <a:rPr sz="2600" spc="-2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population</a:t>
            </a:r>
            <a:r>
              <a:rPr sz="2600" spc="-55" dirty="0">
                <a:solidFill>
                  <a:srgbClr val="9B2C1F"/>
                </a:solidFill>
              </a:rPr>
              <a:t> </a:t>
            </a:r>
            <a:r>
              <a:rPr sz="2600" spc="-10" dirty="0">
                <a:solidFill>
                  <a:srgbClr val="9B2C1F"/>
                </a:solidFill>
              </a:rPr>
              <a:t>about </a:t>
            </a:r>
            <a:r>
              <a:rPr sz="2600" dirty="0">
                <a:solidFill>
                  <a:srgbClr val="9B2C1F"/>
                </a:solidFill>
              </a:rPr>
              <a:t>which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we</a:t>
            </a:r>
            <a:r>
              <a:rPr sz="2600" spc="-1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actually</a:t>
            </a:r>
            <a:r>
              <a:rPr sz="2600" spc="-4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want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information.</a:t>
            </a:r>
            <a:r>
              <a:rPr sz="2600" spc="-6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Often</a:t>
            </a:r>
            <a:r>
              <a:rPr sz="2600" spc="-1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there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spc="-25" dirty="0">
                <a:solidFill>
                  <a:srgbClr val="9B2C1F"/>
                </a:solidFill>
              </a:rPr>
              <a:t>is </a:t>
            </a:r>
            <a:r>
              <a:rPr sz="2600" dirty="0">
                <a:solidFill>
                  <a:srgbClr val="9B2C1F"/>
                </a:solidFill>
              </a:rPr>
              <a:t>large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but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not</a:t>
            </a:r>
            <a:r>
              <a:rPr sz="2600" spc="-2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complete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overlap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between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these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spc="-25" dirty="0">
                <a:solidFill>
                  <a:srgbClr val="9B2C1F"/>
                </a:solidFill>
              </a:rPr>
              <a:t>two </a:t>
            </a:r>
            <a:r>
              <a:rPr sz="2600" dirty="0">
                <a:solidFill>
                  <a:srgbClr val="9B2C1F"/>
                </a:solidFill>
              </a:rPr>
              <a:t>groups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due</a:t>
            </a:r>
            <a:r>
              <a:rPr sz="2600" spc="-1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to</a:t>
            </a:r>
            <a:r>
              <a:rPr sz="2600" spc="-1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frame</a:t>
            </a:r>
            <a:r>
              <a:rPr sz="2600" spc="-1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issues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etc</a:t>
            </a:r>
            <a:r>
              <a:rPr sz="2600" spc="-5" dirty="0">
                <a:solidFill>
                  <a:srgbClr val="9B2C1F"/>
                </a:solidFill>
              </a:rPr>
              <a:t> </a:t>
            </a:r>
            <a:r>
              <a:rPr sz="2600" spc="-50" dirty="0">
                <a:solidFill>
                  <a:srgbClr val="9B2C1F"/>
                </a:solidFill>
              </a:rPr>
              <a:t>.</a:t>
            </a:r>
            <a:endParaRPr sz="2600"/>
          </a:p>
          <a:p>
            <a:pPr marL="361315" marR="300355" indent="-27305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361315" algn="l"/>
              </a:tabLst>
            </a:pPr>
            <a:r>
              <a:rPr sz="2600" dirty="0">
                <a:solidFill>
                  <a:srgbClr val="9B2C1F"/>
                </a:solidFill>
              </a:rPr>
              <a:t>Sometimes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they</a:t>
            </a:r>
            <a:r>
              <a:rPr sz="2600" spc="-1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may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be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entirely</a:t>
            </a:r>
            <a:r>
              <a:rPr sz="2600" spc="-2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separate</a:t>
            </a:r>
            <a:r>
              <a:rPr sz="2600" spc="-6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-</a:t>
            </a:r>
            <a:r>
              <a:rPr sz="2600" spc="-10" dirty="0">
                <a:solidFill>
                  <a:srgbClr val="9B2C1F"/>
                </a:solidFill>
              </a:rPr>
              <a:t> </a:t>
            </a:r>
            <a:r>
              <a:rPr sz="2600" spc="-25" dirty="0">
                <a:solidFill>
                  <a:srgbClr val="9B2C1F"/>
                </a:solidFill>
              </a:rPr>
              <a:t>for </a:t>
            </a:r>
            <a:r>
              <a:rPr sz="2600" dirty="0">
                <a:solidFill>
                  <a:srgbClr val="9B2C1F"/>
                </a:solidFill>
              </a:rPr>
              <a:t>instance,</a:t>
            </a:r>
            <a:r>
              <a:rPr sz="2600" spc="-4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we</a:t>
            </a:r>
            <a:r>
              <a:rPr sz="2600" spc="-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might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study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rats</a:t>
            </a:r>
            <a:r>
              <a:rPr sz="2600" spc="-2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in</a:t>
            </a:r>
            <a:r>
              <a:rPr sz="2600" spc="-2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order</a:t>
            </a:r>
            <a:r>
              <a:rPr sz="2600" spc="-2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to</a:t>
            </a:r>
            <a:r>
              <a:rPr sz="2600" spc="-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get</a:t>
            </a:r>
            <a:r>
              <a:rPr sz="2600" spc="-25" dirty="0">
                <a:solidFill>
                  <a:srgbClr val="9B2C1F"/>
                </a:solidFill>
              </a:rPr>
              <a:t> </a:t>
            </a:r>
            <a:r>
              <a:rPr sz="2600" spc="-50" dirty="0">
                <a:solidFill>
                  <a:srgbClr val="9B2C1F"/>
                </a:solidFill>
              </a:rPr>
              <a:t>a </a:t>
            </a:r>
            <a:r>
              <a:rPr sz="2600" dirty="0">
                <a:solidFill>
                  <a:srgbClr val="9B2C1F"/>
                </a:solidFill>
              </a:rPr>
              <a:t>better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understanding</a:t>
            </a:r>
            <a:r>
              <a:rPr sz="2600" spc="-6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of</a:t>
            </a:r>
            <a:r>
              <a:rPr sz="2600" spc="-2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human</a:t>
            </a:r>
            <a:r>
              <a:rPr sz="2600" spc="-5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health,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or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we</a:t>
            </a:r>
            <a:r>
              <a:rPr sz="2600" spc="-15" dirty="0">
                <a:solidFill>
                  <a:srgbClr val="9B2C1F"/>
                </a:solidFill>
              </a:rPr>
              <a:t> </a:t>
            </a:r>
            <a:r>
              <a:rPr sz="2600" spc="-10" dirty="0">
                <a:solidFill>
                  <a:srgbClr val="9B2C1F"/>
                </a:solidFill>
              </a:rPr>
              <a:t>might </a:t>
            </a:r>
            <a:r>
              <a:rPr sz="2600" dirty="0">
                <a:solidFill>
                  <a:srgbClr val="9B2C1F"/>
                </a:solidFill>
              </a:rPr>
              <a:t>study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records</a:t>
            </a:r>
            <a:r>
              <a:rPr sz="2600" spc="-2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from</a:t>
            </a:r>
            <a:r>
              <a:rPr sz="2600" spc="-2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people</a:t>
            </a:r>
            <a:r>
              <a:rPr sz="2600" spc="-2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born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in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2008</a:t>
            </a:r>
            <a:r>
              <a:rPr sz="2600" spc="-1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in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order</a:t>
            </a:r>
            <a:r>
              <a:rPr sz="2600" spc="-10" dirty="0">
                <a:solidFill>
                  <a:srgbClr val="9B2C1F"/>
                </a:solidFill>
              </a:rPr>
              <a:t> </a:t>
            </a:r>
            <a:r>
              <a:rPr sz="2600" spc="-25" dirty="0">
                <a:solidFill>
                  <a:srgbClr val="9B2C1F"/>
                </a:solidFill>
              </a:rPr>
              <a:t>to </a:t>
            </a:r>
            <a:r>
              <a:rPr sz="2600" dirty="0">
                <a:solidFill>
                  <a:srgbClr val="9B2C1F"/>
                </a:solidFill>
              </a:rPr>
              <a:t>make</a:t>
            </a:r>
            <a:r>
              <a:rPr sz="2600" spc="-4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predictions</a:t>
            </a:r>
            <a:r>
              <a:rPr sz="2600" spc="-4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about</a:t>
            </a:r>
            <a:r>
              <a:rPr sz="2600" spc="-5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people</a:t>
            </a:r>
            <a:r>
              <a:rPr sz="2600" spc="-40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born</a:t>
            </a:r>
            <a:r>
              <a:rPr sz="2600" spc="-35" dirty="0">
                <a:solidFill>
                  <a:srgbClr val="9B2C1F"/>
                </a:solidFill>
              </a:rPr>
              <a:t> </a:t>
            </a:r>
            <a:r>
              <a:rPr sz="2600" dirty="0">
                <a:solidFill>
                  <a:srgbClr val="9B2C1F"/>
                </a:solidFill>
              </a:rPr>
              <a:t>in</a:t>
            </a:r>
            <a:r>
              <a:rPr sz="2600" spc="-30" dirty="0">
                <a:solidFill>
                  <a:srgbClr val="9B2C1F"/>
                </a:solidFill>
              </a:rPr>
              <a:t> </a:t>
            </a:r>
            <a:r>
              <a:rPr sz="2600" spc="-10" dirty="0">
                <a:solidFill>
                  <a:srgbClr val="9B2C1F"/>
                </a:solidFill>
              </a:rPr>
              <a:t>2009.</a:t>
            </a:r>
            <a:endParaRPr sz="26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14</a:t>
            </a:fld>
            <a:endParaRPr spc="-2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5095"/>
            <a:ext cx="410908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dirty="0">
                <a:solidFill>
                  <a:srgbClr val="008000"/>
                </a:solidFill>
              </a:rPr>
              <a:t>SAMPLING</a:t>
            </a:r>
            <a:r>
              <a:rPr sz="3500" spc="-35" dirty="0">
                <a:solidFill>
                  <a:srgbClr val="008000"/>
                </a:solidFill>
              </a:rPr>
              <a:t> </a:t>
            </a:r>
            <a:r>
              <a:rPr sz="3500" spc="-10" dirty="0">
                <a:solidFill>
                  <a:srgbClr val="008000"/>
                </a:solidFill>
              </a:rPr>
              <a:t>FRAME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9740" y="819658"/>
            <a:ext cx="7904480" cy="515366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5115" marR="5080" indent="-273050">
              <a:lnSpc>
                <a:spcPct val="90000"/>
              </a:lnSpc>
              <a:spcBef>
                <a:spcPts val="38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most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straightforward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case,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such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the </a:t>
            </a:r>
            <a:r>
              <a:rPr sz="2400" dirty="0">
                <a:latin typeface="Comic Sans MS"/>
                <a:cs typeface="Comic Sans MS"/>
              </a:rPr>
              <a:t>sentencing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batch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material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from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production </a:t>
            </a:r>
            <a:r>
              <a:rPr sz="2400" dirty="0">
                <a:latin typeface="Comic Sans MS"/>
                <a:cs typeface="Comic Sans MS"/>
              </a:rPr>
              <a:t>(acceptance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sampling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by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lots),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it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possible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to </a:t>
            </a:r>
            <a:r>
              <a:rPr sz="2400" dirty="0">
                <a:latin typeface="Comic Sans MS"/>
                <a:cs typeface="Comic Sans MS"/>
              </a:rPr>
              <a:t>identify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measure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every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single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item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25" dirty="0">
                <a:latin typeface="Comic Sans MS"/>
                <a:cs typeface="Comic Sans MS"/>
              </a:rPr>
              <a:t> the </a:t>
            </a:r>
            <a:r>
              <a:rPr sz="2400" dirty="0">
                <a:latin typeface="Comic Sans MS"/>
                <a:cs typeface="Comic Sans MS"/>
              </a:rPr>
              <a:t>population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include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any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one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them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our </a:t>
            </a:r>
            <a:r>
              <a:rPr sz="2400" dirty="0">
                <a:latin typeface="Comic Sans MS"/>
                <a:cs typeface="Comic Sans MS"/>
              </a:rPr>
              <a:t>sample.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However,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more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general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case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this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not </a:t>
            </a:r>
            <a:r>
              <a:rPr sz="2400" dirty="0">
                <a:latin typeface="Comic Sans MS"/>
                <a:cs typeface="Comic Sans MS"/>
              </a:rPr>
              <a:t>possible.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There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no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way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identify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all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rats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25" dirty="0">
                <a:latin typeface="Comic Sans MS"/>
                <a:cs typeface="Comic Sans MS"/>
              </a:rPr>
              <a:t> the </a:t>
            </a:r>
            <a:r>
              <a:rPr sz="2400" dirty="0">
                <a:latin typeface="Comic Sans MS"/>
                <a:cs typeface="Comic Sans MS"/>
              </a:rPr>
              <a:t>set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all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rats.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Where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voting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not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compulsory,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there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no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way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identify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which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people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will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actually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vote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at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forthcoming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election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(in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advance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election)</a:t>
            </a:r>
            <a:endParaRPr sz="2400">
              <a:latin typeface="Comic Sans MS"/>
              <a:cs typeface="Comic Sans MS"/>
            </a:endParaRPr>
          </a:p>
          <a:p>
            <a:pPr marL="285115" marR="40005" indent="-273050">
              <a:lnSpc>
                <a:spcPts val="2590"/>
              </a:lnSpc>
              <a:spcBef>
                <a:spcPts val="64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As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remedy,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we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seek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i="1" dirty="0">
                <a:latin typeface="Comic Sans MS"/>
                <a:cs typeface="Comic Sans MS"/>
              </a:rPr>
              <a:t>sampling</a:t>
            </a:r>
            <a:r>
              <a:rPr sz="2400" i="1" spc="-5" dirty="0">
                <a:latin typeface="Comic Sans MS"/>
                <a:cs typeface="Comic Sans MS"/>
              </a:rPr>
              <a:t> </a:t>
            </a:r>
            <a:r>
              <a:rPr sz="2400" i="1" dirty="0">
                <a:latin typeface="Comic Sans MS"/>
                <a:cs typeface="Comic Sans MS"/>
              </a:rPr>
              <a:t>frame</a:t>
            </a:r>
            <a:r>
              <a:rPr sz="2400" i="1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which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has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the </a:t>
            </a:r>
            <a:r>
              <a:rPr sz="2400" dirty="0">
                <a:latin typeface="Comic Sans MS"/>
                <a:cs typeface="Comic Sans MS"/>
              </a:rPr>
              <a:t>property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that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can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identify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every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single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element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include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any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our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50" dirty="0"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 marL="285115" marR="428625" indent="-273050">
              <a:lnSpc>
                <a:spcPts val="2590"/>
              </a:lnSpc>
              <a:spcBef>
                <a:spcPts val="61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sampling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frame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must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representative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the </a:t>
            </a:r>
            <a:r>
              <a:rPr sz="2400" spc="-10" dirty="0">
                <a:latin typeface="Comic Sans MS"/>
                <a:cs typeface="Comic Sans MS"/>
              </a:rPr>
              <a:t>population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8000"/>
                </a:solidFill>
              </a:rPr>
              <a:t>PROBABILITY</a:t>
            </a:r>
            <a:r>
              <a:rPr sz="4000" spc="-235" dirty="0">
                <a:solidFill>
                  <a:srgbClr val="008000"/>
                </a:solidFill>
              </a:rPr>
              <a:t> </a:t>
            </a:r>
            <a:r>
              <a:rPr sz="4000" spc="-10" dirty="0">
                <a:solidFill>
                  <a:srgbClr val="008000"/>
                </a:solidFill>
              </a:rPr>
              <a:t>SAMPLING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481073"/>
            <a:ext cx="8015605" cy="3893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b="1" dirty="0">
                <a:latin typeface="Comic Sans MS"/>
                <a:cs typeface="Comic Sans MS"/>
              </a:rPr>
              <a:t>probability</a:t>
            </a:r>
            <a:r>
              <a:rPr sz="2400" b="1" spc="-30" dirty="0">
                <a:latin typeface="Comic Sans MS"/>
                <a:cs typeface="Comic Sans MS"/>
              </a:rPr>
              <a:t> </a:t>
            </a:r>
            <a:r>
              <a:rPr sz="2400" b="1" spc="-10" dirty="0">
                <a:latin typeface="Comic Sans MS"/>
                <a:cs typeface="Comic Sans MS"/>
              </a:rPr>
              <a:t>sampling</a:t>
            </a:r>
            <a:r>
              <a:rPr sz="2400" b="1" spc="-31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scheme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one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which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every </a:t>
            </a:r>
            <a:r>
              <a:rPr sz="2400" dirty="0">
                <a:latin typeface="Comic Sans MS"/>
                <a:cs typeface="Comic Sans MS"/>
              </a:rPr>
              <a:t>unit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population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has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chance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(greater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than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zero)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being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selected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sample,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this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probability </a:t>
            </a:r>
            <a:r>
              <a:rPr sz="2400" dirty="0">
                <a:latin typeface="Comic Sans MS"/>
                <a:cs typeface="Comic Sans MS"/>
              </a:rPr>
              <a:t>can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accurately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determined.</a:t>
            </a:r>
            <a:endParaRPr sz="24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740"/>
              </a:spcBef>
              <a:buClr>
                <a:srgbClr val="D24717"/>
              </a:buClr>
              <a:buFont typeface="DejaVu Sans"/>
              <a:buChar char="⚫"/>
            </a:pPr>
            <a:endParaRPr sz="2400">
              <a:latin typeface="Comic Sans MS"/>
              <a:cs typeface="Comic Sans MS"/>
            </a:endParaRPr>
          </a:p>
          <a:p>
            <a:pPr marL="285115" marR="144780" indent="-273050">
              <a:lnSpc>
                <a:spcPct val="99800"/>
              </a:lnSpc>
              <a:spcBef>
                <a:spcPts val="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.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When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every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element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population</a:t>
            </a:r>
            <a:r>
              <a:rPr sz="2400" spc="-5" dirty="0">
                <a:latin typeface="Comic Sans MS"/>
                <a:cs typeface="Comic Sans MS"/>
              </a:rPr>
              <a:t> </a:t>
            </a:r>
            <a:r>
              <a:rPr sz="2400" i="1" dirty="0">
                <a:latin typeface="Comic Sans MS"/>
                <a:cs typeface="Comic Sans MS"/>
              </a:rPr>
              <a:t>does</a:t>
            </a:r>
            <a:r>
              <a:rPr sz="2400" i="1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have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the </a:t>
            </a:r>
            <a:r>
              <a:rPr sz="2400" dirty="0">
                <a:latin typeface="Comic Sans MS"/>
                <a:cs typeface="Comic Sans MS"/>
              </a:rPr>
              <a:t>same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probability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selection,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this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known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as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an </a:t>
            </a:r>
            <a:r>
              <a:rPr sz="2400" dirty="0">
                <a:latin typeface="Comic Sans MS"/>
                <a:cs typeface="Comic Sans MS"/>
              </a:rPr>
              <a:t>'equal</a:t>
            </a:r>
            <a:r>
              <a:rPr sz="2400" spc="-8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probability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selection'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(EPS)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design.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spc="-20" dirty="0">
                <a:latin typeface="Comic Sans MS"/>
                <a:cs typeface="Comic Sans MS"/>
              </a:rPr>
              <a:t>Such </a:t>
            </a:r>
            <a:r>
              <a:rPr sz="2400" dirty="0">
                <a:latin typeface="Comic Sans MS"/>
                <a:cs typeface="Comic Sans MS"/>
              </a:rPr>
              <a:t>designs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are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also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referred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as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'self-weighting' </a:t>
            </a:r>
            <a:r>
              <a:rPr sz="2400" dirty="0">
                <a:latin typeface="Comic Sans MS"/>
                <a:cs typeface="Comic Sans MS"/>
              </a:rPr>
              <a:t>because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all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sampled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units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are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given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weight</a:t>
            </a:r>
            <a:r>
              <a:rPr sz="2800" spc="-10" dirty="0">
                <a:latin typeface="Comic Sans MS"/>
                <a:cs typeface="Comic Sans MS"/>
              </a:rPr>
              <a:t>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16</a:t>
            </a:fld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438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008000"/>
                </a:solidFill>
              </a:rPr>
              <a:t>PROBABILITY</a:t>
            </a:r>
            <a:r>
              <a:rPr sz="3000" spc="-160" dirty="0">
                <a:solidFill>
                  <a:srgbClr val="008000"/>
                </a:solidFill>
              </a:rPr>
              <a:t> </a:t>
            </a:r>
            <a:r>
              <a:rPr sz="3000" spc="-10" dirty="0">
                <a:solidFill>
                  <a:srgbClr val="008000"/>
                </a:solidFill>
              </a:rPr>
              <a:t>SAMPLING…….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555978"/>
            <a:ext cx="4787265" cy="33337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Probability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includes: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Simple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Random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Sampling,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Systematic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Sampling,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Stratified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Random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Sampling,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Cluster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Multistage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Sampling.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Multiphase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17</a:t>
            </a:fld>
            <a:endParaRPr spc="-2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180543"/>
            <a:ext cx="58521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008000"/>
                </a:solidFill>
              </a:rPr>
              <a:t>NON</a:t>
            </a:r>
            <a:r>
              <a:rPr sz="3000" spc="-80" dirty="0">
                <a:solidFill>
                  <a:srgbClr val="008000"/>
                </a:solidFill>
              </a:rPr>
              <a:t> </a:t>
            </a:r>
            <a:r>
              <a:rPr sz="3000" dirty="0">
                <a:solidFill>
                  <a:srgbClr val="008000"/>
                </a:solidFill>
              </a:rPr>
              <a:t>PROBABILITY</a:t>
            </a:r>
            <a:r>
              <a:rPr sz="3000" spc="-100" dirty="0">
                <a:solidFill>
                  <a:srgbClr val="008000"/>
                </a:solidFill>
              </a:rPr>
              <a:t> </a:t>
            </a:r>
            <a:r>
              <a:rPr sz="3000" spc="-10" dirty="0">
                <a:solidFill>
                  <a:srgbClr val="008000"/>
                </a:solidFill>
              </a:rPr>
              <a:t>SAMPLING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2140" y="876045"/>
            <a:ext cx="7244080" cy="488505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85115" marR="237490" indent="-273050">
              <a:lnSpc>
                <a:spcPts val="1920"/>
              </a:lnSpc>
              <a:spcBef>
                <a:spcPts val="565"/>
              </a:spcBef>
              <a:buClr>
                <a:srgbClr val="D24717"/>
              </a:buClr>
              <a:buSzPct val="85000"/>
              <a:buFont typeface="DejaVu Sans"/>
              <a:buChar char="⚫"/>
              <a:tabLst>
                <a:tab pos="285115" algn="l"/>
              </a:tabLst>
            </a:pP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Any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sampling method</a:t>
            </a:r>
            <a:r>
              <a:rPr sz="20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where some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elements</a:t>
            </a:r>
            <a:r>
              <a:rPr sz="2000" spc="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population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have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no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chance</a:t>
            </a:r>
            <a:r>
              <a:rPr sz="20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selection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(these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are</a:t>
            </a:r>
            <a:r>
              <a:rPr sz="20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sometimes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referred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0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as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'out</a:t>
            </a:r>
            <a:r>
              <a:rPr sz="20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coverage'/'undercovered'),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or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where</a:t>
            </a:r>
            <a:r>
              <a:rPr sz="20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probability</a:t>
            </a:r>
            <a:r>
              <a:rPr sz="20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selection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can't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0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accurately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determined.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It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involves the</a:t>
            </a:r>
            <a:r>
              <a:rPr sz="20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selection</a:t>
            </a:r>
            <a:r>
              <a:rPr sz="20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elements</a:t>
            </a:r>
            <a:r>
              <a:rPr sz="20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based</a:t>
            </a:r>
            <a:endParaRPr sz="2000">
              <a:latin typeface="Comic Sans MS"/>
              <a:cs typeface="Comic Sans MS"/>
            </a:endParaRPr>
          </a:p>
          <a:p>
            <a:pPr marL="285115" marR="5080">
              <a:lnSpc>
                <a:spcPts val="1920"/>
              </a:lnSpc>
              <a:spcBef>
                <a:spcPts val="5"/>
              </a:spcBef>
            </a:pP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on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assumptions</a:t>
            </a:r>
            <a:r>
              <a:rPr sz="20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regarding</a:t>
            </a:r>
            <a:r>
              <a:rPr sz="2000" spc="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0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interest,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which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forms</a:t>
            </a:r>
            <a:r>
              <a:rPr sz="20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criteria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for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selection.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Hence, because</a:t>
            </a:r>
            <a:r>
              <a:rPr sz="20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spc="-25" dirty="0">
                <a:solidFill>
                  <a:srgbClr val="9B2C1F"/>
                </a:solidFill>
                <a:latin typeface="Comic Sans MS"/>
                <a:cs typeface="Comic Sans MS"/>
              </a:rPr>
              <a:t>the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selection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elements</a:t>
            </a:r>
            <a:r>
              <a:rPr sz="2000" spc="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0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nonrandom,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nonprobability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not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allows</a:t>
            </a:r>
            <a:r>
              <a:rPr sz="20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0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estimation</a:t>
            </a:r>
            <a:r>
              <a:rPr sz="20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000" spc="-10" dirty="0">
                <a:solidFill>
                  <a:srgbClr val="9B2C1F"/>
                </a:solidFill>
                <a:latin typeface="Comic Sans MS"/>
                <a:cs typeface="Comic Sans MS"/>
              </a:rPr>
              <a:t> errors..</a:t>
            </a:r>
            <a:endParaRPr sz="2000">
              <a:latin typeface="Comic Sans MS"/>
              <a:cs typeface="Comic Sans MS"/>
            </a:endParaRPr>
          </a:p>
          <a:p>
            <a:pPr marL="285115" indent="-272415">
              <a:lnSpc>
                <a:spcPts val="2160"/>
              </a:lnSpc>
              <a:spcBef>
                <a:spcPts val="2655"/>
              </a:spcBef>
              <a:buClr>
                <a:srgbClr val="D24717"/>
              </a:buClr>
              <a:buSzPct val="85000"/>
              <a:buFont typeface="DejaVu Sans"/>
              <a:buChar char="⚫"/>
              <a:tabLst>
                <a:tab pos="285115" algn="l"/>
              </a:tabLst>
            </a:pP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Example: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We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visit</a:t>
            </a:r>
            <a:r>
              <a:rPr sz="2000" i="1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every household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 given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street,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and</a:t>
            </a:r>
            <a:endParaRPr sz="2000">
              <a:latin typeface="Comic Sans MS"/>
              <a:cs typeface="Comic Sans MS"/>
            </a:endParaRPr>
          </a:p>
          <a:p>
            <a:pPr marL="285115">
              <a:lnSpc>
                <a:spcPts val="1920"/>
              </a:lnSpc>
            </a:pP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interview</a:t>
            </a:r>
            <a:r>
              <a:rPr sz="2000" i="1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first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person</a:t>
            </a:r>
            <a:r>
              <a:rPr sz="2000" i="1" spc="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answer</a:t>
            </a:r>
            <a:r>
              <a:rPr sz="2000" i="1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000" i="1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door.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any</a:t>
            </a:r>
            <a:endParaRPr sz="2000">
              <a:latin typeface="Comic Sans MS"/>
              <a:cs typeface="Comic Sans MS"/>
            </a:endParaRPr>
          </a:p>
          <a:p>
            <a:pPr marL="285115">
              <a:lnSpc>
                <a:spcPts val="1920"/>
              </a:lnSpc>
            </a:pP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household</a:t>
            </a:r>
            <a:r>
              <a:rPr sz="2000" i="1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with</a:t>
            </a:r>
            <a:r>
              <a:rPr sz="2000" i="1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more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than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one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occupant,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this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000" i="1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spc="-5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endParaRPr sz="2000">
              <a:latin typeface="Comic Sans MS"/>
              <a:cs typeface="Comic Sans MS"/>
            </a:endParaRPr>
          </a:p>
          <a:p>
            <a:pPr marL="285115">
              <a:lnSpc>
                <a:spcPts val="1920"/>
              </a:lnSpc>
            </a:pP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nonprobability</a:t>
            </a:r>
            <a:r>
              <a:rPr sz="2000" i="1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sample,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because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some</a:t>
            </a:r>
            <a:r>
              <a:rPr sz="2000" i="1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people are</a:t>
            </a:r>
            <a:r>
              <a:rPr sz="2000" i="1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spc="-20" dirty="0">
                <a:solidFill>
                  <a:srgbClr val="9B2C1F"/>
                </a:solidFill>
                <a:latin typeface="Comic Sans MS"/>
                <a:cs typeface="Comic Sans MS"/>
              </a:rPr>
              <a:t>more</a:t>
            </a:r>
            <a:endParaRPr sz="2000">
              <a:latin typeface="Comic Sans MS"/>
              <a:cs typeface="Comic Sans MS"/>
            </a:endParaRPr>
          </a:p>
          <a:p>
            <a:pPr marL="285115" marR="51435">
              <a:lnSpc>
                <a:spcPts val="1920"/>
              </a:lnSpc>
              <a:spcBef>
                <a:spcPts val="225"/>
              </a:spcBef>
            </a:pP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likely</a:t>
            </a:r>
            <a:r>
              <a:rPr sz="2000" i="1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answer</a:t>
            </a:r>
            <a:r>
              <a:rPr sz="2000" i="1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000" i="1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door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(e.g.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an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unemployed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person 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who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spends</a:t>
            </a:r>
            <a:r>
              <a:rPr sz="2000" i="1" spc="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most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000" i="1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their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time</a:t>
            </a:r>
            <a:r>
              <a:rPr sz="2000" i="1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at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home</a:t>
            </a:r>
            <a:r>
              <a:rPr sz="2000" i="1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more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likely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000" i="1" spc="50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answer than</a:t>
            </a:r>
            <a:r>
              <a:rPr sz="2000" i="1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an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employed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housemate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who</a:t>
            </a:r>
            <a:r>
              <a:rPr sz="2000" i="1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might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at</a:t>
            </a:r>
            <a:r>
              <a:rPr sz="2000" i="1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spc="-20" dirty="0">
                <a:solidFill>
                  <a:srgbClr val="9B2C1F"/>
                </a:solidFill>
                <a:latin typeface="Comic Sans MS"/>
                <a:cs typeface="Comic Sans MS"/>
              </a:rPr>
              <a:t>work</a:t>
            </a:r>
            <a:endParaRPr sz="2000">
              <a:latin typeface="Comic Sans MS"/>
              <a:cs typeface="Comic Sans MS"/>
            </a:endParaRPr>
          </a:p>
          <a:p>
            <a:pPr marL="285115" marR="853440">
              <a:lnSpc>
                <a:spcPct val="79700"/>
              </a:lnSpc>
              <a:spcBef>
                <a:spcPts val="25"/>
              </a:spcBef>
            </a:pP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when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000" i="1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interviewer</a:t>
            </a:r>
            <a:r>
              <a:rPr sz="2000" i="1" spc="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calls)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and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it's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not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practical</a:t>
            </a:r>
            <a:r>
              <a:rPr sz="2000" i="1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to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calculate</a:t>
            </a:r>
            <a:r>
              <a:rPr sz="2000" i="1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000" i="1" dirty="0">
                <a:solidFill>
                  <a:srgbClr val="9B2C1F"/>
                </a:solidFill>
                <a:latin typeface="Comic Sans MS"/>
                <a:cs typeface="Comic Sans MS"/>
              </a:rPr>
              <a:t>these</a:t>
            </a:r>
            <a:r>
              <a:rPr sz="2000" i="1" spc="-10" dirty="0">
                <a:solidFill>
                  <a:srgbClr val="9B2C1F"/>
                </a:solidFill>
                <a:latin typeface="Comic Sans MS"/>
                <a:cs typeface="Comic Sans MS"/>
              </a:rPr>
              <a:t> probabilities</a:t>
            </a:r>
            <a:r>
              <a:rPr sz="2100" i="1" spc="-10" dirty="0">
                <a:latin typeface="Comic Sans MS"/>
                <a:cs typeface="Comic Sans MS"/>
              </a:rPr>
              <a:t>.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18</a:t>
            </a:fld>
            <a:endParaRPr spc="-2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8127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008000"/>
                </a:solidFill>
              </a:rPr>
              <a:t>NONPROBABILITY</a:t>
            </a:r>
          </a:p>
          <a:p>
            <a:pPr marL="927100">
              <a:lnSpc>
                <a:spcPct val="100000"/>
              </a:lnSpc>
            </a:pPr>
            <a:r>
              <a:rPr spc="-10" dirty="0">
                <a:solidFill>
                  <a:srgbClr val="008000"/>
                </a:solidFill>
              </a:rPr>
              <a:t>SAMPLING…….</a:t>
            </a: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464309"/>
            <a:ext cx="7588250" cy="3196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•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Nonprobability</a:t>
            </a:r>
            <a:r>
              <a:rPr sz="2600" spc="-8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includes: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sng" spc="-1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Accidental</a:t>
            </a:r>
            <a:r>
              <a:rPr sz="2600" u="none" spc="-10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6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Sampling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,</a:t>
            </a:r>
            <a:r>
              <a:rPr sz="2600" u="none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3"/>
              </a:rPr>
              <a:t>Quota</a:t>
            </a:r>
            <a:r>
              <a:rPr sz="2600" u="sng" spc="-6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3"/>
              </a:rPr>
              <a:t> </a:t>
            </a:r>
            <a:r>
              <a:rPr sz="26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3"/>
              </a:rPr>
              <a:t>Sampling</a:t>
            </a:r>
            <a:r>
              <a:rPr sz="2600" u="none" spc="-35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and</a:t>
            </a:r>
            <a:r>
              <a:rPr sz="2600" u="none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sng" spc="-1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4"/>
              </a:rPr>
              <a:t>Purposive</a:t>
            </a:r>
            <a:r>
              <a:rPr sz="2600" u="none" spc="-10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6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4"/>
              </a:rPr>
              <a:t>Sampling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.</a:t>
            </a:r>
            <a:r>
              <a:rPr sz="2600" u="none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600" u="none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addition,</a:t>
            </a:r>
            <a:r>
              <a:rPr sz="2600" u="none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nonresponse</a:t>
            </a:r>
            <a:r>
              <a:rPr sz="2600" u="none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effects</a:t>
            </a:r>
            <a:r>
              <a:rPr sz="2600" u="none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spc="-25" dirty="0">
                <a:solidFill>
                  <a:srgbClr val="9B2C1F"/>
                </a:solidFill>
                <a:latin typeface="Comic Sans MS"/>
                <a:cs typeface="Comic Sans MS"/>
              </a:rPr>
              <a:t>may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turn</a:t>
            </a:r>
            <a:r>
              <a:rPr sz="2600" u="none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i="1" u="none" dirty="0">
                <a:solidFill>
                  <a:srgbClr val="9B2C1F"/>
                </a:solidFill>
                <a:latin typeface="Comic Sans MS"/>
                <a:cs typeface="Comic Sans MS"/>
              </a:rPr>
              <a:t>any</a:t>
            </a:r>
            <a:r>
              <a:rPr sz="2600" i="1" u="none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probability</a:t>
            </a:r>
            <a:r>
              <a:rPr sz="2600" u="none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design</a:t>
            </a:r>
            <a:r>
              <a:rPr sz="2600" u="none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into</a:t>
            </a:r>
            <a:r>
              <a:rPr sz="2600" u="none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spc="-50" dirty="0">
                <a:solidFill>
                  <a:srgbClr val="9B2C1F"/>
                </a:solidFill>
                <a:latin typeface="Comic Sans MS"/>
                <a:cs typeface="Comic Sans MS"/>
              </a:rPr>
              <a:t>a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nonprobability</a:t>
            </a:r>
            <a:r>
              <a:rPr sz="2600" u="none" spc="-7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design</a:t>
            </a:r>
            <a:r>
              <a:rPr sz="2600" u="none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if</a:t>
            </a:r>
            <a:r>
              <a:rPr sz="2600" u="none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600" u="none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characteristics</a:t>
            </a:r>
            <a:r>
              <a:rPr sz="2600" u="none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spc="-25" dirty="0">
                <a:solidFill>
                  <a:srgbClr val="9B2C1F"/>
                </a:solidFill>
                <a:latin typeface="Comic Sans MS"/>
                <a:cs typeface="Comic Sans MS"/>
              </a:rPr>
              <a:t>of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nonresponse</a:t>
            </a:r>
            <a:r>
              <a:rPr sz="2600" u="none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are</a:t>
            </a:r>
            <a:r>
              <a:rPr sz="2600" u="none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not</a:t>
            </a:r>
            <a:r>
              <a:rPr sz="2600" u="none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well</a:t>
            </a:r>
            <a:r>
              <a:rPr sz="2600" u="none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understood,</a:t>
            </a:r>
            <a:r>
              <a:rPr sz="2600" u="none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spc="-10" dirty="0">
                <a:solidFill>
                  <a:srgbClr val="9B2C1F"/>
                </a:solidFill>
                <a:latin typeface="Comic Sans MS"/>
                <a:cs typeface="Comic Sans MS"/>
              </a:rPr>
              <a:t>since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nonresponse</a:t>
            </a:r>
            <a:r>
              <a:rPr sz="2600" u="none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effectively</a:t>
            </a:r>
            <a:r>
              <a:rPr sz="2600" u="none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modifies</a:t>
            </a:r>
            <a:r>
              <a:rPr sz="2600" u="none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spc="-20" dirty="0">
                <a:solidFill>
                  <a:srgbClr val="9B2C1F"/>
                </a:solidFill>
                <a:latin typeface="Comic Sans MS"/>
                <a:cs typeface="Comic Sans MS"/>
              </a:rPr>
              <a:t>each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element's</a:t>
            </a:r>
            <a:r>
              <a:rPr sz="2600" u="none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probability</a:t>
            </a:r>
            <a:r>
              <a:rPr sz="2600" u="none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u="none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solidFill>
                  <a:srgbClr val="9B2C1F"/>
                </a:solidFill>
                <a:latin typeface="Comic Sans MS"/>
                <a:cs typeface="Comic Sans MS"/>
              </a:rPr>
              <a:t>being</a:t>
            </a:r>
            <a:r>
              <a:rPr sz="2600" u="none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u="none" spc="-10" dirty="0">
                <a:solidFill>
                  <a:srgbClr val="9B2C1F"/>
                </a:solidFill>
                <a:latin typeface="Comic Sans MS"/>
                <a:cs typeface="Comic Sans MS"/>
              </a:rPr>
              <a:t>sampled.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19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531" y="70103"/>
            <a:ext cx="9013190" cy="6690359"/>
          </a:xfrm>
          <a:custGeom>
            <a:avLst/>
            <a:gdLst/>
            <a:ahLst/>
            <a:cxnLst/>
            <a:rect l="l" t="t" r="r" b="b"/>
            <a:pathLst>
              <a:path w="9013190" h="6690359">
                <a:moveTo>
                  <a:pt x="8683117" y="0"/>
                </a:moveTo>
                <a:lnTo>
                  <a:pt x="329768" y="0"/>
                </a:lnTo>
                <a:lnTo>
                  <a:pt x="281036" y="3576"/>
                </a:lnTo>
                <a:lnTo>
                  <a:pt x="234525" y="13967"/>
                </a:lnTo>
                <a:lnTo>
                  <a:pt x="190744" y="30660"/>
                </a:lnTo>
                <a:lnTo>
                  <a:pt x="150203" y="53144"/>
                </a:lnTo>
                <a:lnTo>
                  <a:pt x="113414" y="80911"/>
                </a:lnTo>
                <a:lnTo>
                  <a:pt x="80884" y="113448"/>
                </a:lnTo>
                <a:lnTo>
                  <a:pt x="53126" y="150245"/>
                </a:lnTo>
                <a:lnTo>
                  <a:pt x="30648" y="190791"/>
                </a:lnTo>
                <a:lnTo>
                  <a:pt x="13961" y="234576"/>
                </a:lnTo>
                <a:lnTo>
                  <a:pt x="3575" y="281088"/>
                </a:lnTo>
                <a:lnTo>
                  <a:pt x="0" y="329819"/>
                </a:lnTo>
                <a:lnTo>
                  <a:pt x="0" y="6360591"/>
                </a:lnTo>
                <a:lnTo>
                  <a:pt x="3575" y="6409323"/>
                </a:lnTo>
                <a:lnTo>
                  <a:pt x="13961" y="6455834"/>
                </a:lnTo>
                <a:lnTo>
                  <a:pt x="30648" y="6499615"/>
                </a:lnTo>
                <a:lnTo>
                  <a:pt x="53126" y="6540156"/>
                </a:lnTo>
                <a:lnTo>
                  <a:pt x="80884" y="6576945"/>
                </a:lnTo>
                <a:lnTo>
                  <a:pt x="113414" y="6609475"/>
                </a:lnTo>
                <a:lnTo>
                  <a:pt x="150203" y="6637233"/>
                </a:lnTo>
                <a:lnTo>
                  <a:pt x="190744" y="6659711"/>
                </a:lnTo>
                <a:lnTo>
                  <a:pt x="234525" y="6676398"/>
                </a:lnTo>
                <a:lnTo>
                  <a:pt x="281036" y="6686784"/>
                </a:lnTo>
                <a:lnTo>
                  <a:pt x="329768" y="6690360"/>
                </a:lnTo>
                <a:lnTo>
                  <a:pt x="8683117" y="6690360"/>
                </a:lnTo>
                <a:lnTo>
                  <a:pt x="8731847" y="6686784"/>
                </a:lnTo>
                <a:lnTo>
                  <a:pt x="8778359" y="6676398"/>
                </a:lnTo>
                <a:lnTo>
                  <a:pt x="8822144" y="6659711"/>
                </a:lnTo>
                <a:lnTo>
                  <a:pt x="8862690" y="6637233"/>
                </a:lnTo>
                <a:lnTo>
                  <a:pt x="8899487" y="6609475"/>
                </a:lnTo>
                <a:lnTo>
                  <a:pt x="8932024" y="6576945"/>
                </a:lnTo>
                <a:lnTo>
                  <a:pt x="8959791" y="6540156"/>
                </a:lnTo>
                <a:lnTo>
                  <a:pt x="8982275" y="6499615"/>
                </a:lnTo>
                <a:lnTo>
                  <a:pt x="8998968" y="6455834"/>
                </a:lnTo>
                <a:lnTo>
                  <a:pt x="9009359" y="6409323"/>
                </a:lnTo>
                <a:lnTo>
                  <a:pt x="9012936" y="6360591"/>
                </a:lnTo>
                <a:lnTo>
                  <a:pt x="9012936" y="329819"/>
                </a:lnTo>
                <a:lnTo>
                  <a:pt x="9009359" y="281088"/>
                </a:lnTo>
                <a:lnTo>
                  <a:pt x="8998968" y="234576"/>
                </a:lnTo>
                <a:lnTo>
                  <a:pt x="8982275" y="190791"/>
                </a:lnTo>
                <a:lnTo>
                  <a:pt x="8959791" y="150245"/>
                </a:lnTo>
                <a:lnTo>
                  <a:pt x="8932024" y="113448"/>
                </a:lnTo>
                <a:lnTo>
                  <a:pt x="8899487" y="80911"/>
                </a:lnTo>
                <a:lnTo>
                  <a:pt x="8862690" y="53144"/>
                </a:lnTo>
                <a:lnTo>
                  <a:pt x="8822144" y="30660"/>
                </a:lnTo>
                <a:lnTo>
                  <a:pt x="8778359" y="13967"/>
                </a:lnTo>
                <a:lnTo>
                  <a:pt x="8731847" y="3576"/>
                </a:lnTo>
                <a:lnTo>
                  <a:pt x="8683117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2356" y="66928"/>
            <a:ext cx="9020810" cy="6696709"/>
            <a:chOff x="62356" y="66928"/>
            <a:chExt cx="9020810" cy="6696709"/>
          </a:xfrm>
        </p:grpSpPr>
        <p:sp>
          <p:nvSpPr>
            <p:cNvPr id="4" name="object 4"/>
            <p:cNvSpPr/>
            <p:nvPr/>
          </p:nvSpPr>
          <p:spPr>
            <a:xfrm>
              <a:off x="65531" y="70103"/>
              <a:ext cx="9013190" cy="6690359"/>
            </a:xfrm>
            <a:custGeom>
              <a:avLst/>
              <a:gdLst/>
              <a:ahLst/>
              <a:cxnLst/>
              <a:rect l="l" t="t" r="r" b="b"/>
              <a:pathLst>
                <a:path w="9013190" h="6690359">
                  <a:moveTo>
                    <a:pt x="0" y="329819"/>
                  </a:moveTo>
                  <a:lnTo>
                    <a:pt x="3575" y="281088"/>
                  </a:lnTo>
                  <a:lnTo>
                    <a:pt x="13961" y="234576"/>
                  </a:lnTo>
                  <a:lnTo>
                    <a:pt x="30648" y="190791"/>
                  </a:lnTo>
                  <a:lnTo>
                    <a:pt x="53126" y="150245"/>
                  </a:lnTo>
                  <a:lnTo>
                    <a:pt x="80884" y="113448"/>
                  </a:lnTo>
                  <a:lnTo>
                    <a:pt x="113414" y="80911"/>
                  </a:lnTo>
                  <a:lnTo>
                    <a:pt x="150203" y="53144"/>
                  </a:lnTo>
                  <a:lnTo>
                    <a:pt x="190744" y="30660"/>
                  </a:lnTo>
                  <a:lnTo>
                    <a:pt x="234525" y="13967"/>
                  </a:lnTo>
                  <a:lnTo>
                    <a:pt x="281036" y="3576"/>
                  </a:lnTo>
                  <a:lnTo>
                    <a:pt x="329768" y="0"/>
                  </a:lnTo>
                  <a:lnTo>
                    <a:pt x="8683117" y="0"/>
                  </a:lnTo>
                  <a:lnTo>
                    <a:pt x="8731847" y="3576"/>
                  </a:lnTo>
                  <a:lnTo>
                    <a:pt x="8778359" y="13967"/>
                  </a:lnTo>
                  <a:lnTo>
                    <a:pt x="8822144" y="30660"/>
                  </a:lnTo>
                  <a:lnTo>
                    <a:pt x="8862690" y="53144"/>
                  </a:lnTo>
                  <a:lnTo>
                    <a:pt x="8899487" y="80911"/>
                  </a:lnTo>
                  <a:lnTo>
                    <a:pt x="8932024" y="113448"/>
                  </a:lnTo>
                  <a:lnTo>
                    <a:pt x="8959791" y="150245"/>
                  </a:lnTo>
                  <a:lnTo>
                    <a:pt x="8982275" y="190791"/>
                  </a:lnTo>
                  <a:lnTo>
                    <a:pt x="8998968" y="234576"/>
                  </a:lnTo>
                  <a:lnTo>
                    <a:pt x="9009359" y="281088"/>
                  </a:lnTo>
                  <a:lnTo>
                    <a:pt x="9012936" y="329819"/>
                  </a:lnTo>
                  <a:lnTo>
                    <a:pt x="9012936" y="6360591"/>
                  </a:lnTo>
                  <a:lnTo>
                    <a:pt x="9009359" y="6409323"/>
                  </a:lnTo>
                  <a:lnTo>
                    <a:pt x="8998968" y="6455834"/>
                  </a:lnTo>
                  <a:lnTo>
                    <a:pt x="8982275" y="6499615"/>
                  </a:lnTo>
                  <a:lnTo>
                    <a:pt x="8959791" y="6540156"/>
                  </a:lnTo>
                  <a:lnTo>
                    <a:pt x="8932024" y="6576945"/>
                  </a:lnTo>
                  <a:lnTo>
                    <a:pt x="8899487" y="6609475"/>
                  </a:lnTo>
                  <a:lnTo>
                    <a:pt x="8862690" y="6637233"/>
                  </a:lnTo>
                  <a:lnTo>
                    <a:pt x="8822144" y="6659711"/>
                  </a:lnTo>
                  <a:lnTo>
                    <a:pt x="8778359" y="6676398"/>
                  </a:lnTo>
                  <a:lnTo>
                    <a:pt x="8731847" y="6686784"/>
                  </a:lnTo>
                  <a:lnTo>
                    <a:pt x="8683117" y="6690360"/>
                  </a:lnTo>
                  <a:lnTo>
                    <a:pt x="329768" y="6690360"/>
                  </a:lnTo>
                  <a:lnTo>
                    <a:pt x="281036" y="6686784"/>
                  </a:lnTo>
                  <a:lnTo>
                    <a:pt x="234525" y="6676398"/>
                  </a:lnTo>
                  <a:lnTo>
                    <a:pt x="190744" y="6659711"/>
                  </a:lnTo>
                  <a:lnTo>
                    <a:pt x="150203" y="6637233"/>
                  </a:lnTo>
                  <a:lnTo>
                    <a:pt x="113414" y="6609475"/>
                  </a:lnTo>
                  <a:lnTo>
                    <a:pt x="80884" y="6576945"/>
                  </a:lnTo>
                  <a:lnTo>
                    <a:pt x="53126" y="6540156"/>
                  </a:lnTo>
                  <a:lnTo>
                    <a:pt x="30648" y="6499615"/>
                  </a:lnTo>
                  <a:lnTo>
                    <a:pt x="13961" y="6455834"/>
                  </a:lnTo>
                  <a:lnTo>
                    <a:pt x="3575" y="6409323"/>
                  </a:lnTo>
                  <a:lnTo>
                    <a:pt x="0" y="6360591"/>
                  </a:lnTo>
                  <a:lnTo>
                    <a:pt x="0" y="329819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4007" y="1397507"/>
              <a:ext cx="9019540" cy="120650"/>
            </a:xfrm>
            <a:custGeom>
              <a:avLst/>
              <a:gdLst/>
              <a:ahLst/>
              <a:cxnLst/>
              <a:rect l="l" t="t" r="r" b="b"/>
              <a:pathLst>
                <a:path w="9019540" h="120650">
                  <a:moveTo>
                    <a:pt x="9019032" y="0"/>
                  </a:moveTo>
                  <a:lnTo>
                    <a:pt x="0" y="0"/>
                  </a:lnTo>
                  <a:lnTo>
                    <a:pt x="0" y="120396"/>
                  </a:lnTo>
                  <a:lnTo>
                    <a:pt x="9019032" y="120396"/>
                  </a:lnTo>
                  <a:lnTo>
                    <a:pt x="9019032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7" y="2976371"/>
              <a:ext cx="9019540" cy="111760"/>
            </a:xfrm>
            <a:custGeom>
              <a:avLst/>
              <a:gdLst/>
              <a:ahLst/>
              <a:cxnLst/>
              <a:rect l="l" t="t" r="r" b="b"/>
              <a:pathLst>
                <a:path w="9019540" h="111760">
                  <a:moveTo>
                    <a:pt x="9019032" y="0"/>
                  </a:moveTo>
                  <a:lnTo>
                    <a:pt x="0" y="0"/>
                  </a:lnTo>
                  <a:lnTo>
                    <a:pt x="0" y="111251"/>
                  </a:lnTo>
                  <a:lnTo>
                    <a:pt x="9019032" y="111251"/>
                  </a:lnTo>
                  <a:lnTo>
                    <a:pt x="9019032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145844" y="4021607"/>
            <a:ext cx="4140835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100"/>
              </a:spcBef>
            </a:pPr>
            <a:r>
              <a:rPr sz="2800" b="1" spc="-75" dirty="0">
                <a:solidFill>
                  <a:srgbClr val="D24717"/>
                </a:solidFill>
                <a:latin typeface="Times New Roman"/>
                <a:cs typeface="Times New Roman"/>
              </a:rPr>
              <a:t>D</a:t>
            </a:r>
            <a:r>
              <a:rPr sz="2800" b="1" spc="-254" dirty="0">
                <a:solidFill>
                  <a:srgbClr val="D24717"/>
                </a:solidFill>
                <a:latin typeface="Times New Roman"/>
                <a:cs typeface="Times New Roman"/>
              </a:rPr>
              <a:t>r</a:t>
            </a:r>
            <a:r>
              <a:rPr sz="2800" b="1" spc="70" dirty="0">
                <a:solidFill>
                  <a:srgbClr val="D24717"/>
                </a:solidFill>
                <a:latin typeface="Times New Roman"/>
                <a:cs typeface="Times New Roman"/>
              </a:rPr>
              <a:t>.</a:t>
            </a:r>
            <a:r>
              <a:rPr sz="2800" b="1" spc="-430" dirty="0">
                <a:solidFill>
                  <a:srgbClr val="D24717"/>
                </a:solidFill>
                <a:latin typeface="Times New Roman"/>
                <a:cs typeface="Times New Roman"/>
              </a:rPr>
              <a:t>V</a:t>
            </a:r>
            <a:r>
              <a:rPr sz="2800" b="1" spc="-75" dirty="0">
                <a:solidFill>
                  <a:srgbClr val="D24717"/>
                </a:solidFill>
                <a:latin typeface="Times New Roman"/>
                <a:cs typeface="Times New Roman"/>
              </a:rPr>
              <a:t>andana</a:t>
            </a:r>
            <a:r>
              <a:rPr sz="2800" b="1" spc="-10" dirty="0">
                <a:solidFill>
                  <a:srgbClr val="D24717"/>
                </a:solidFill>
                <a:latin typeface="Times New Roman"/>
                <a:cs typeface="Times New Roman"/>
              </a:rPr>
              <a:t> Pandey </a:t>
            </a:r>
            <a:r>
              <a:rPr sz="2800" b="1" spc="-20" dirty="0">
                <a:solidFill>
                  <a:srgbClr val="D24717"/>
                </a:solidFill>
                <a:latin typeface="Times New Roman"/>
                <a:cs typeface="Times New Roman"/>
              </a:rPr>
              <a:t>Associate</a:t>
            </a:r>
            <a:r>
              <a:rPr sz="2800" b="1" spc="-105" dirty="0">
                <a:solidFill>
                  <a:srgbClr val="D2471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D24717"/>
                </a:solidFill>
                <a:latin typeface="Times New Roman"/>
                <a:cs typeface="Times New Roman"/>
              </a:rPr>
              <a:t>Professor </a:t>
            </a:r>
            <a:r>
              <a:rPr sz="2800" b="1" dirty="0">
                <a:solidFill>
                  <a:srgbClr val="D24717"/>
                </a:solidFill>
                <a:latin typeface="Times New Roman"/>
                <a:cs typeface="Times New Roman"/>
              </a:rPr>
              <a:t>Department</a:t>
            </a:r>
            <a:r>
              <a:rPr sz="2800" b="1" spc="-80" dirty="0">
                <a:solidFill>
                  <a:srgbClr val="D24717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D24717"/>
                </a:solidFill>
                <a:latin typeface="Times New Roman"/>
                <a:cs typeface="Times New Roman"/>
              </a:rPr>
              <a:t>of</a:t>
            </a:r>
            <a:r>
              <a:rPr sz="2800" b="1" spc="-90" dirty="0">
                <a:solidFill>
                  <a:srgbClr val="D24717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D24717"/>
                </a:solidFill>
                <a:latin typeface="Times New Roman"/>
                <a:cs typeface="Times New Roman"/>
              </a:rPr>
              <a:t>Commerce </a:t>
            </a:r>
            <a:r>
              <a:rPr sz="2800" b="1" spc="-229" dirty="0">
                <a:solidFill>
                  <a:srgbClr val="D24717"/>
                </a:solidFill>
                <a:latin typeface="Times New Roman"/>
                <a:cs typeface="Times New Roman"/>
              </a:rPr>
              <a:t>HCPG</a:t>
            </a:r>
            <a:r>
              <a:rPr sz="2800" b="1" spc="-35" dirty="0">
                <a:solidFill>
                  <a:srgbClr val="D24717"/>
                </a:solidFill>
                <a:latin typeface="Times New Roman"/>
                <a:cs typeface="Times New Roman"/>
              </a:rPr>
              <a:t> </a:t>
            </a:r>
            <a:r>
              <a:rPr sz="2800" b="1" spc="-380" dirty="0">
                <a:solidFill>
                  <a:srgbClr val="D24717"/>
                </a:solidFill>
                <a:latin typeface="Times New Roman"/>
                <a:cs typeface="Times New Roman"/>
              </a:rPr>
              <a:t>COLLEGE</a:t>
            </a:r>
            <a:r>
              <a:rPr sz="2800" b="1" spc="-400" dirty="0">
                <a:solidFill>
                  <a:srgbClr val="D24717"/>
                </a:solidFill>
                <a:latin typeface="Times New Roman"/>
                <a:cs typeface="Times New Roman"/>
              </a:rPr>
              <a:t> </a:t>
            </a:r>
            <a:r>
              <a:rPr sz="2800" b="1" spc="-225" dirty="0">
                <a:solidFill>
                  <a:srgbClr val="D24717"/>
                </a:solidFill>
                <a:latin typeface="Times New Roman"/>
                <a:cs typeface="Times New Roman"/>
              </a:rPr>
              <a:t>VARANASI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4007" y="1517903"/>
            <a:ext cx="9019540" cy="1826782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163195" rIns="0" bIns="0" rtlCol="0">
            <a:spAutoFit/>
          </a:bodyPr>
          <a:lstStyle/>
          <a:p>
            <a:pPr marL="2483485" marR="4538980" indent="-9525" algn="ctr">
              <a:lnSpc>
                <a:spcPct val="100000"/>
              </a:lnSpc>
              <a:spcBef>
                <a:spcPts val="1285"/>
              </a:spcBef>
            </a:pPr>
            <a:r>
              <a:rPr lang="en-US" spc="-355" dirty="0" smtClean="0">
                <a:solidFill>
                  <a:srgbClr val="FFFFFF"/>
                </a:solidFill>
                <a:latin typeface="Times New Roman"/>
                <a:cs typeface="Times New Roman"/>
              </a:rPr>
              <a:t/>
            </a:r>
            <a:br>
              <a:rPr lang="en-US" spc="-355" dirty="0" smtClean="0">
                <a:solidFill>
                  <a:srgbClr val="FFFFFF"/>
                </a:solidFill>
                <a:latin typeface="Times New Roman"/>
                <a:cs typeface="Times New Roman"/>
              </a:rPr>
            </a:br>
            <a:r>
              <a:rPr spc="-35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SAMPLING </a:t>
            </a:r>
            <a:r>
              <a:rPr spc="-280" dirty="0">
                <a:solidFill>
                  <a:srgbClr val="FFFFFF"/>
                </a:solidFill>
                <a:latin typeface="Times New Roman"/>
                <a:cs typeface="Times New Roman"/>
              </a:rPr>
              <a:t>METHODS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2</a:t>
            </a:fld>
            <a:endParaRPr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09702"/>
            <a:ext cx="55060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008000"/>
                </a:solidFill>
              </a:rPr>
              <a:t>SIMPLE</a:t>
            </a:r>
            <a:r>
              <a:rPr sz="3000" spc="-80" dirty="0">
                <a:solidFill>
                  <a:srgbClr val="008000"/>
                </a:solidFill>
              </a:rPr>
              <a:t> </a:t>
            </a:r>
            <a:r>
              <a:rPr sz="3000" dirty="0">
                <a:solidFill>
                  <a:srgbClr val="008000"/>
                </a:solidFill>
              </a:rPr>
              <a:t>RANDOM</a:t>
            </a:r>
            <a:r>
              <a:rPr sz="3000" spc="-60" dirty="0">
                <a:solidFill>
                  <a:srgbClr val="008000"/>
                </a:solidFill>
              </a:rPr>
              <a:t> </a:t>
            </a:r>
            <a:r>
              <a:rPr sz="3000" spc="-10" dirty="0">
                <a:solidFill>
                  <a:srgbClr val="008000"/>
                </a:solidFill>
              </a:rPr>
              <a:t>SAMPLING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540" y="1007109"/>
            <a:ext cx="8482965" cy="4218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362585" indent="-27305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Arial"/>
              <a:buChar char="•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Applicable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when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small,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homogeneous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&amp;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readily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available</a:t>
            </a:r>
            <a:endParaRPr sz="2600">
              <a:latin typeface="Comic Sans MS"/>
              <a:cs typeface="Comic Sans MS"/>
            </a:endParaRPr>
          </a:p>
          <a:p>
            <a:pPr marL="285115" marR="356235" indent="-273050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Arial"/>
              <a:buChar char="•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All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subsets</a:t>
            </a:r>
            <a:r>
              <a:rPr sz="26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frame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are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given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an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equal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probability.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Each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element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frame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thus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has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an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equal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probability</a:t>
            </a:r>
            <a:r>
              <a:rPr sz="26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selection.</a:t>
            </a:r>
            <a:endParaRPr sz="2600">
              <a:latin typeface="Comic Sans MS"/>
              <a:cs typeface="Comic Sans MS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Arial"/>
              <a:buChar char="•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It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provides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for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greatest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number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possible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samples.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This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done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by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assigning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number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each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unit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the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600" spc="-7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frame.</a:t>
            </a:r>
            <a:endParaRPr sz="2600">
              <a:latin typeface="Comic Sans MS"/>
              <a:cs typeface="Comic Sans MS"/>
            </a:endParaRPr>
          </a:p>
          <a:p>
            <a:pPr marL="285115" marR="205740" indent="-27305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Arial"/>
              <a:buChar char="•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table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random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number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or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lottery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system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used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determine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which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units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are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selected.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20</a:t>
            </a:fld>
            <a:endParaRPr spc="-2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403605"/>
            <a:ext cx="82689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8000"/>
                </a:solidFill>
              </a:rPr>
              <a:t>SIMPLE</a:t>
            </a:r>
            <a:r>
              <a:rPr sz="4000" spc="-145" dirty="0">
                <a:solidFill>
                  <a:srgbClr val="008000"/>
                </a:solidFill>
              </a:rPr>
              <a:t> </a:t>
            </a:r>
            <a:r>
              <a:rPr sz="4000" dirty="0">
                <a:solidFill>
                  <a:srgbClr val="008000"/>
                </a:solidFill>
              </a:rPr>
              <a:t>RANDOM</a:t>
            </a:r>
            <a:r>
              <a:rPr sz="4000" spc="-150" dirty="0">
                <a:solidFill>
                  <a:srgbClr val="008000"/>
                </a:solidFill>
              </a:rPr>
              <a:t> </a:t>
            </a:r>
            <a:r>
              <a:rPr sz="4000" spc="-10" dirty="0">
                <a:solidFill>
                  <a:srgbClr val="008000"/>
                </a:solidFill>
              </a:rPr>
              <a:t>SAMPLING……..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138259"/>
            <a:ext cx="7616190" cy="288099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56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Estimates</a:t>
            </a:r>
            <a:r>
              <a:rPr sz="21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are</a:t>
            </a:r>
            <a:r>
              <a:rPr sz="21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easy</a:t>
            </a:r>
            <a:r>
              <a:rPr sz="21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calculate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.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ts val="2395"/>
              </a:lnSpc>
              <a:spcBef>
                <a:spcPts val="36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Simple</a:t>
            </a:r>
            <a:r>
              <a:rPr sz="21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random</a:t>
            </a:r>
            <a:r>
              <a:rPr sz="21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1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always</a:t>
            </a:r>
            <a:r>
              <a:rPr sz="21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an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EPS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design,</a:t>
            </a:r>
            <a:r>
              <a:rPr sz="21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but</a:t>
            </a:r>
            <a:r>
              <a:rPr sz="21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not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all</a:t>
            </a:r>
            <a:endParaRPr sz="2100">
              <a:latin typeface="Comic Sans MS"/>
              <a:cs typeface="Comic Sans MS"/>
            </a:endParaRPr>
          </a:p>
          <a:p>
            <a:pPr marL="285115">
              <a:lnSpc>
                <a:spcPts val="2395"/>
              </a:lnSpc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EPS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designs</a:t>
            </a:r>
            <a:r>
              <a:rPr sz="21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are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simple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random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sampling.</a:t>
            </a:r>
            <a:endParaRPr sz="21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90"/>
              </a:spcBef>
            </a:pP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b="1" spc="-10" dirty="0">
                <a:solidFill>
                  <a:srgbClr val="9B2C1F"/>
                </a:solidFill>
                <a:latin typeface="Comic Sans MS"/>
                <a:cs typeface="Comic Sans MS"/>
              </a:rPr>
              <a:t>Disadvantages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34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If</a:t>
            </a:r>
            <a:r>
              <a:rPr sz="21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1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frame</a:t>
            </a:r>
            <a:r>
              <a:rPr sz="21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large,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this</a:t>
            </a:r>
            <a:r>
              <a:rPr sz="21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method</a:t>
            </a:r>
            <a:r>
              <a:rPr sz="21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impracticable.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ts val="2395"/>
              </a:lnSpc>
              <a:spcBef>
                <a:spcPts val="350"/>
              </a:spcBef>
              <a:buClr>
                <a:srgbClr val="D24717"/>
              </a:buClr>
              <a:buSzPct val="85714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Minority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subgroups</a:t>
            </a:r>
            <a:r>
              <a:rPr sz="21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1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interest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may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not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be</a:t>
            </a:r>
            <a:endParaRPr sz="2100">
              <a:latin typeface="Comic Sans MS"/>
              <a:cs typeface="Comic Sans MS"/>
            </a:endParaRPr>
          </a:p>
          <a:p>
            <a:pPr marL="285115">
              <a:lnSpc>
                <a:spcPts val="2395"/>
              </a:lnSpc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present</a:t>
            </a:r>
            <a:r>
              <a:rPr sz="21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1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sample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sufficient</a:t>
            </a:r>
            <a:r>
              <a:rPr sz="2100" spc="-7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numbers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for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study.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21</a:t>
            </a:fld>
            <a:endParaRPr spc="-25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490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>
                <a:solidFill>
                  <a:srgbClr val="008000"/>
                </a:solidFill>
              </a:rPr>
              <a:t>REPLACEMENT</a:t>
            </a:r>
            <a:r>
              <a:rPr sz="3500" spc="-55" dirty="0">
                <a:solidFill>
                  <a:srgbClr val="008000"/>
                </a:solidFill>
              </a:rPr>
              <a:t> </a:t>
            </a:r>
            <a:r>
              <a:rPr sz="3500" dirty="0">
                <a:solidFill>
                  <a:srgbClr val="008000"/>
                </a:solidFill>
              </a:rPr>
              <a:t>OF</a:t>
            </a:r>
            <a:r>
              <a:rPr sz="3500" spc="-30" dirty="0">
                <a:solidFill>
                  <a:srgbClr val="008000"/>
                </a:solidFill>
              </a:rPr>
              <a:t> </a:t>
            </a:r>
            <a:r>
              <a:rPr sz="3500" dirty="0">
                <a:solidFill>
                  <a:srgbClr val="008000"/>
                </a:solidFill>
              </a:rPr>
              <a:t>SELECTED</a:t>
            </a:r>
            <a:r>
              <a:rPr sz="3500" spc="-25" dirty="0">
                <a:solidFill>
                  <a:srgbClr val="008000"/>
                </a:solidFill>
              </a:rPr>
              <a:t> </a:t>
            </a:r>
            <a:r>
              <a:rPr sz="3500" spc="-10" dirty="0">
                <a:solidFill>
                  <a:srgbClr val="008000"/>
                </a:solidFill>
              </a:rPr>
              <a:t>UNITS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479550"/>
            <a:ext cx="8435975" cy="4858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Sampling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schemes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may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i="1" dirty="0">
                <a:latin typeface="Comic Sans MS"/>
                <a:cs typeface="Comic Sans MS"/>
              </a:rPr>
              <a:t>without</a:t>
            </a:r>
            <a:r>
              <a:rPr sz="2600" i="1" spc="-25" dirty="0">
                <a:latin typeface="Comic Sans MS"/>
                <a:cs typeface="Comic Sans MS"/>
              </a:rPr>
              <a:t> </a:t>
            </a:r>
            <a:r>
              <a:rPr sz="2600" i="1" spc="-10" dirty="0">
                <a:latin typeface="Comic Sans MS"/>
                <a:cs typeface="Comic Sans MS"/>
              </a:rPr>
              <a:t>replacement </a:t>
            </a:r>
            <a:r>
              <a:rPr sz="2600" dirty="0">
                <a:latin typeface="Comic Sans MS"/>
                <a:cs typeface="Comic Sans MS"/>
              </a:rPr>
              <a:t>('WOR'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-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no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element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can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selected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more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than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spc="-20" dirty="0">
                <a:latin typeface="Comic Sans MS"/>
                <a:cs typeface="Comic Sans MS"/>
              </a:rPr>
              <a:t>once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sample)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or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i="1" dirty="0">
                <a:latin typeface="Comic Sans MS"/>
                <a:cs typeface="Comic Sans MS"/>
              </a:rPr>
              <a:t>with</a:t>
            </a:r>
            <a:r>
              <a:rPr sz="2600" i="1" spc="-35" dirty="0">
                <a:latin typeface="Comic Sans MS"/>
                <a:cs typeface="Comic Sans MS"/>
              </a:rPr>
              <a:t> </a:t>
            </a:r>
            <a:r>
              <a:rPr sz="2600" i="1" dirty="0">
                <a:latin typeface="Comic Sans MS"/>
                <a:cs typeface="Comic Sans MS"/>
              </a:rPr>
              <a:t>replacement</a:t>
            </a:r>
            <a:r>
              <a:rPr sz="2600" i="1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('WR'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-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an </a:t>
            </a:r>
            <a:r>
              <a:rPr sz="2600" dirty="0">
                <a:latin typeface="Comic Sans MS"/>
                <a:cs typeface="Comic Sans MS"/>
              </a:rPr>
              <a:t>element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may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appear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multiple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times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one </a:t>
            </a:r>
            <a:r>
              <a:rPr sz="2600" spc="-10" dirty="0">
                <a:latin typeface="Comic Sans MS"/>
                <a:cs typeface="Comic Sans MS"/>
              </a:rPr>
              <a:t>sample).</a:t>
            </a:r>
            <a:endParaRPr sz="2600">
              <a:latin typeface="Comic Sans MS"/>
              <a:cs typeface="Comic Sans MS"/>
            </a:endParaRPr>
          </a:p>
          <a:p>
            <a:pPr marL="285115" marR="12700" indent="-27305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For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example,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if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catch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fish,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measure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them, </a:t>
            </a:r>
            <a:r>
              <a:rPr sz="2600" spc="-25" dirty="0">
                <a:latin typeface="Comic Sans MS"/>
                <a:cs typeface="Comic Sans MS"/>
              </a:rPr>
              <a:t>and </a:t>
            </a:r>
            <a:r>
              <a:rPr sz="2600" dirty="0">
                <a:latin typeface="Comic Sans MS"/>
                <a:cs typeface="Comic Sans MS"/>
              </a:rPr>
              <a:t>immediately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return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them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water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before </a:t>
            </a:r>
            <a:r>
              <a:rPr sz="2600" dirty="0">
                <a:latin typeface="Comic Sans MS"/>
                <a:cs typeface="Comic Sans MS"/>
              </a:rPr>
              <a:t>continuing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with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sample,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this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WR </a:t>
            </a:r>
            <a:r>
              <a:rPr sz="2600" spc="-10" dirty="0">
                <a:latin typeface="Comic Sans MS"/>
                <a:cs typeface="Comic Sans MS"/>
              </a:rPr>
              <a:t>design, </a:t>
            </a:r>
            <a:r>
              <a:rPr sz="2600" dirty="0">
                <a:latin typeface="Comic Sans MS"/>
                <a:cs typeface="Comic Sans MS"/>
              </a:rPr>
              <a:t>because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might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end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up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catching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and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measuring</a:t>
            </a:r>
            <a:r>
              <a:rPr sz="2600" spc="-6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the </a:t>
            </a:r>
            <a:r>
              <a:rPr sz="2600" dirty="0">
                <a:latin typeface="Comic Sans MS"/>
                <a:cs typeface="Comic Sans MS"/>
              </a:rPr>
              <a:t>same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fish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more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than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once.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However,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if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do </a:t>
            </a:r>
            <a:r>
              <a:rPr sz="2600" spc="-25" dirty="0">
                <a:latin typeface="Comic Sans MS"/>
                <a:cs typeface="Comic Sans MS"/>
              </a:rPr>
              <a:t>not </a:t>
            </a:r>
            <a:r>
              <a:rPr sz="2600" dirty="0">
                <a:latin typeface="Comic Sans MS"/>
                <a:cs typeface="Comic Sans MS"/>
              </a:rPr>
              <a:t>return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fish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water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(e.g.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if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eat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fish), </a:t>
            </a:r>
            <a:r>
              <a:rPr sz="2600" dirty="0">
                <a:latin typeface="Comic Sans MS"/>
                <a:cs typeface="Comic Sans MS"/>
              </a:rPr>
              <a:t>this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becomes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WOR</a:t>
            </a:r>
            <a:r>
              <a:rPr sz="2600" spc="-10" dirty="0">
                <a:latin typeface="Comic Sans MS"/>
                <a:cs typeface="Comic Sans MS"/>
              </a:rPr>
              <a:t> design.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664"/>
              </a:lnSpc>
            </a:pPr>
            <a:fld id="{81D60167-4931-47E6-BA6A-407CBD079E47}" type="slidenum">
              <a:rPr spc="-25" dirty="0"/>
              <a:pPr marL="40640">
                <a:lnSpc>
                  <a:spcPts val="1664"/>
                </a:lnSpc>
              </a:pPr>
              <a:t>22</a:t>
            </a:fld>
            <a:endParaRPr spc="-2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5249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8000"/>
                </a:solidFill>
              </a:rPr>
              <a:t>SYSTEMATIC</a:t>
            </a:r>
            <a:r>
              <a:rPr sz="4000" spc="-245" dirty="0">
                <a:solidFill>
                  <a:srgbClr val="008000"/>
                </a:solidFill>
              </a:rPr>
              <a:t> </a:t>
            </a:r>
            <a:r>
              <a:rPr sz="4000" spc="-10" dirty="0">
                <a:solidFill>
                  <a:srgbClr val="008000"/>
                </a:solidFill>
              </a:rPr>
              <a:t>SAMPLING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9740" y="1407921"/>
            <a:ext cx="8143875" cy="471741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85115" marR="5080" indent="-273050">
              <a:lnSpc>
                <a:spcPts val="2300"/>
              </a:lnSpc>
              <a:spcBef>
                <a:spcPts val="66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b="1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Systematic</a:t>
            </a:r>
            <a:r>
              <a:rPr sz="2400" b="1" u="sng" spc="-6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 </a:t>
            </a:r>
            <a:r>
              <a:rPr sz="2400" b="1" u="sng" spc="-2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sampling</a:t>
            </a:r>
            <a:r>
              <a:rPr sz="2400" b="1" u="none" spc="-320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relies</a:t>
            </a:r>
            <a:r>
              <a:rPr sz="2400" u="none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on</a:t>
            </a:r>
            <a:r>
              <a:rPr sz="2400" u="none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arranging</a:t>
            </a:r>
            <a:r>
              <a:rPr sz="2400" u="none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u="none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spc="-10" dirty="0">
                <a:solidFill>
                  <a:srgbClr val="9B2C1F"/>
                </a:solidFill>
                <a:latin typeface="Comic Sans MS"/>
                <a:cs typeface="Comic Sans MS"/>
              </a:rPr>
              <a:t>target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r>
              <a:rPr sz="2400" u="none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according</a:t>
            </a:r>
            <a:r>
              <a:rPr sz="2400" u="none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400" u="none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some</a:t>
            </a:r>
            <a:r>
              <a:rPr sz="2400" u="none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ordering</a:t>
            </a:r>
            <a:r>
              <a:rPr sz="2400" u="none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scheme</a:t>
            </a:r>
            <a:r>
              <a:rPr sz="2400" u="none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solidFill>
                  <a:srgbClr val="9B2C1F"/>
                </a:solidFill>
                <a:latin typeface="Comic Sans MS"/>
                <a:cs typeface="Comic Sans MS"/>
              </a:rPr>
              <a:t>and</a:t>
            </a:r>
            <a:r>
              <a:rPr sz="2400" u="none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u="none" spc="-20" dirty="0">
                <a:solidFill>
                  <a:srgbClr val="9B2C1F"/>
                </a:solidFill>
                <a:latin typeface="Comic Sans MS"/>
                <a:cs typeface="Comic Sans MS"/>
              </a:rPr>
              <a:t>then</a:t>
            </a:r>
            <a:endParaRPr sz="2400">
              <a:latin typeface="Comic Sans MS"/>
              <a:cs typeface="Comic Sans MS"/>
            </a:endParaRPr>
          </a:p>
          <a:p>
            <a:pPr marL="285115" marR="466090">
              <a:lnSpc>
                <a:spcPts val="2300"/>
              </a:lnSpc>
              <a:spcBef>
                <a:spcPts val="10"/>
              </a:spcBef>
            </a:pP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selecting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elements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at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regular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intervals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through</a:t>
            </a:r>
            <a:r>
              <a:rPr sz="24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that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ordered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10" dirty="0">
                <a:solidFill>
                  <a:srgbClr val="9B2C1F"/>
                </a:solidFill>
                <a:latin typeface="Comic Sans MS"/>
                <a:cs typeface="Comic Sans MS"/>
              </a:rPr>
              <a:t>list.</a:t>
            </a:r>
            <a:endParaRPr sz="2400">
              <a:latin typeface="Comic Sans MS"/>
              <a:cs typeface="Comic Sans MS"/>
            </a:endParaRPr>
          </a:p>
          <a:p>
            <a:pPr marL="285115" marR="60325" indent="-273050">
              <a:lnSpc>
                <a:spcPct val="80000"/>
              </a:lnSpc>
              <a:spcBef>
                <a:spcPts val="62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Systematic</a:t>
            </a:r>
            <a:r>
              <a:rPr sz="24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involves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4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random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start</a:t>
            </a:r>
            <a:r>
              <a:rPr sz="24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and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then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proceeds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with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selection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every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i="1" dirty="0">
                <a:solidFill>
                  <a:srgbClr val="9B2C1F"/>
                </a:solidFill>
                <a:latin typeface="Comic Sans MS"/>
                <a:cs typeface="Comic Sans MS"/>
              </a:rPr>
              <a:t>k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element</a:t>
            </a:r>
            <a:r>
              <a:rPr sz="24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from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then</a:t>
            </a:r>
            <a:r>
              <a:rPr sz="24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onwards.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this</a:t>
            </a:r>
            <a:r>
              <a:rPr sz="24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case,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i="1" dirty="0">
                <a:solidFill>
                  <a:srgbClr val="9B2C1F"/>
                </a:solidFill>
                <a:latin typeface="Comic Sans MS"/>
                <a:cs typeface="Comic Sans MS"/>
              </a:rPr>
              <a:t>k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=(population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10" dirty="0">
                <a:solidFill>
                  <a:srgbClr val="9B2C1F"/>
                </a:solidFill>
                <a:latin typeface="Comic Sans MS"/>
                <a:cs typeface="Comic Sans MS"/>
              </a:rPr>
              <a:t>size/sample size).</a:t>
            </a:r>
            <a:endParaRPr sz="2400">
              <a:latin typeface="Comic Sans MS"/>
              <a:cs typeface="Comic Sans MS"/>
            </a:endParaRPr>
          </a:p>
          <a:p>
            <a:pPr marL="285115" marR="881380" indent="-273050">
              <a:lnSpc>
                <a:spcPts val="2300"/>
              </a:lnSpc>
              <a:spcBef>
                <a:spcPts val="58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It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4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important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that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starting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point</a:t>
            </a:r>
            <a:r>
              <a:rPr sz="24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25" dirty="0">
                <a:solidFill>
                  <a:srgbClr val="9B2C1F"/>
                </a:solidFill>
                <a:latin typeface="Comic Sans MS"/>
                <a:cs typeface="Comic Sans MS"/>
              </a:rPr>
              <a:t>not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automatically</a:t>
            </a:r>
            <a:r>
              <a:rPr sz="24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first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list,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but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10" dirty="0">
                <a:solidFill>
                  <a:srgbClr val="9B2C1F"/>
                </a:solidFill>
                <a:latin typeface="Comic Sans MS"/>
                <a:cs typeface="Comic Sans MS"/>
              </a:rPr>
              <a:t>instead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randomly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chosen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from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within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first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i="1" spc="-25" dirty="0">
                <a:solidFill>
                  <a:srgbClr val="9B2C1F"/>
                </a:solidFill>
                <a:latin typeface="Comic Sans MS"/>
                <a:cs typeface="Comic Sans MS"/>
              </a:rPr>
              <a:t>k</a:t>
            </a:r>
            <a:r>
              <a:rPr sz="2400" spc="-25" dirty="0">
                <a:solidFill>
                  <a:srgbClr val="9B2C1F"/>
                </a:solidFill>
                <a:latin typeface="Comic Sans MS"/>
                <a:cs typeface="Comic Sans MS"/>
              </a:rPr>
              <a:t>th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element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4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10" dirty="0">
                <a:solidFill>
                  <a:srgbClr val="9B2C1F"/>
                </a:solidFill>
                <a:latin typeface="Comic Sans MS"/>
                <a:cs typeface="Comic Sans MS"/>
              </a:rPr>
              <a:t>list.</a:t>
            </a:r>
            <a:endParaRPr sz="2400">
              <a:latin typeface="Comic Sans MS"/>
              <a:cs typeface="Comic Sans MS"/>
            </a:endParaRPr>
          </a:p>
          <a:p>
            <a:pPr marL="285115" indent="-272415">
              <a:lnSpc>
                <a:spcPts val="2590"/>
              </a:lnSpc>
              <a:spcBef>
                <a:spcPts val="6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simple</a:t>
            </a:r>
            <a:r>
              <a:rPr sz="24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example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would</a:t>
            </a:r>
            <a:r>
              <a:rPr sz="24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4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select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every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10th</a:t>
            </a:r>
            <a:r>
              <a:rPr sz="24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name</a:t>
            </a:r>
            <a:endParaRPr sz="2400">
              <a:latin typeface="Comic Sans MS"/>
              <a:cs typeface="Comic Sans MS"/>
            </a:endParaRPr>
          </a:p>
          <a:p>
            <a:pPr marL="285115" marR="170815">
              <a:lnSpc>
                <a:spcPct val="80000"/>
              </a:lnSpc>
              <a:spcBef>
                <a:spcPts val="290"/>
              </a:spcBef>
            </a:pP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from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telephone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directory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(an</a:t>
            </a:r>
            <a:r>
              <a:rPr sz="24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'every</a:t>
            </a:r>
            <a:r>
              <a:rPr sz="24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10th'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10" dirty="0">
                <a:solidFill>
                  <a:srgbClr val="9B2C1F"/>
                </a:solidFill>
                <a:latin typeface="Comic Sans MS"/>
                <a:cs typeface="Comic Sans MS"/>
              </a:rPr>
              <a:t>sample,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also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referred</a:t>
            </a:r>
            <a:r>
              <a:rPr sz="24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as</a:t>
            </a:r>
            <a:r>
              <a:rPr sz="24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'sampling</a:t>
            </a:r>
            <a:r>
              <a:rPr sz="24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with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4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skip</a:t>
            </a:r>
            <a:r>
              <a:rPr sz="24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4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400" spc="-10" dirty="0">
                <a:solidFill>
                  <a:srgbClr val="9B2C1F"/>
                </a:solidFill>
                <a:latin typeface="Comic Sans MS"/>
                <a:cs typeface="Comic Sans MS"/>
              </a:rPr>
              <a:t>10').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23</a:t>
            </a:fld>
            <a:endParaRPr spc="-2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93929"/>
            <a:ext cx="70446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8000"/>
                </a:solidFill>
              </a:rPr>
              <a:t>SYSTEMATIC</a:t>
            </a:r>
            <a:r>
              <a:rPr sz="4000" spc="-245" dirty="0">
                <a:solidFill>
                  <a:srgbClr val="008000"/>
                </a:solidFill>
              </a:rPr>
              <a:t> </a:t>
            </a:r>
            <a:r>
              <a:rPr sz="4000" spc="-10" dirty="0">
                <a:solidFill>
                  <a:srgbClr val="008000"/>
                </a:solidFill>
              </a:rPr>
              <a:t>SAMPLING……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146304" y="3962400"/>
            <a:ext cx="8007350" cy="2705100"/>
            <a:chOff x="146304" y="3962400"/>
            <a:chExt cx="8007350" cy="2705100"/>
          </a:xfrm>
        </p:grpSpPr>
        <p:sp>
          <p:nvSpPr>
            <p:cNvPr id="4" name="object 4"/>
            <p:cNvSpPr/>
            <p:nvPr/>
          </p:nvSpPr>
          <p:spPr>
            <a:xfrm>
              <a:off x="146304" y="621030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228600" y="0"/>
                  </a:moveTo>
                  <a:lnTo>
                    <a:pt x="182529" y="4644"/>
                  </a:lnTo>
                  <a:lnTo>
                    <a:pt x="139619" y="17964"/>
                  </a:lnTo>
                  <a:lnTo>
                    <a:pt x="100788" y="39041"/>
                  </a:lnTo>
                  <a:lnTo>
                    <a:pt x="66955" y="66955"/>
                  </a:lnTo>
                  <a:lnTo>
                    <a:pt x="39041" y="100788"/>
                  </a:lnTo>
                  <a:lnTo>
                    <a:pt x="17964" y="139619"/>
                  </a:lnTo>
                  <a:lnTo>
                    <a:pt x="4644" y="182529"/>
                  </a:lnTo>
                  <a:lnTo>
                    <a:pt x="0" y="228600"/>
                  </a:lnTo>
                  <a:lnTo>
                    <a:pt x="4644" y="274670"/>
                  </a:lnTo>
                  <a:lnTo>
                    <a:pt x="17964" y="317580"/>
                  </a:lnTo>
                  <a:lnTo>
                    <a:pt x="39041" y="356411"/>
                  </a:lnTo>
                  <a:lnTo>
                    <a:pt x="66955" y="390244"/>
                  </a:lnTo>
                  <a:lnTo>
                    <a:pt x="100788" y="418158"/>
                  </a:lnTo>
                  <a:lnTo>
                    <a:pt x="139619" y="439235"/>
                  </a:lnTo>
                  <a:lnTo>
                    <a:pt x="182529" y="452555"/>
                  </a:lnTo>
                  <a:lnTo>
                    <a:pt x="228600" y="457200"/>
                  </a:lnTo>
                  <a:lnTo>
                    <a:pt x="274670" y="452555"/>
                  </a:lnTo>
                  <a:lnTo>
                    <a:pt x="317580" y="439235"/>
                  </a:lnTo>
                  <a:lnTo>
                    <a:pt x="356411" y="418158"/>
                  </a:lnTo>
                  <a:lnTo>
                    <a:pt x="390244" y="390244"/>
                  </a:lnTo>
                  <a:lnTo>
                    <a:pt x="418158" y="356411"/>
                  </a:lnTo>
                  <a:lnTo>
                    <a:pt x="439235" y="317580"/>
                  </a:lnTo>
                  <a:lnTo>
                    <a:pt x="452555" y="274670"/>
                  </a:lnTo>
                  <a:lnTo>
                    <a:pt x="457200" y="228600"/>
                  </a:lnTo>
                  <a:lnTo>
                    <a:pt x="452555" y="182529"/>
                  </a:lnTo>
                  <a:lnTo>
                    <a:pt x="439235" y="139619"/>
                  </a:lnTo>
                  <a:lnTo>
                    <a:pt x="418158" y="100788"/>
                  </a:lnTo>
                  <a:lnTo>
                    <a:pt x="390244" y="66955"/>
                  </a:lnTo>
                  <a:lnTo>
                    <a:pt x="356411" y="39041"/>
                  </a:lnTo>
                  <a:lnTo>
                    <a:pt x="317580" y="17964"/>
                  </a:lnTo>
                  <a:lnTo>
                    <a:pt x="274670" y="4644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200" y="3962400"/>
              <a:ext cx="7696200" cy="2220468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12140" y="1240281"/>
            <a:ext cx="7965440" cy="2052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As</a:t>
            </a:r>
            <a:r>
              <a:rPr sz="19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described</a:t>
            </a:r>
            <a:r>
              <a:rPr sz="19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above,</a:t>
            </a:r>
            <a:r>
              <a:rPr sz="19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systematic</a:t>
            </a:r>
            <a:r>
              <a:rPr sz="19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19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19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an</a:t>
            </a:r>
            <a:r>
              <a:rPr sz="19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EPS</a:t>
            </a:r>
            <a:r>
              <a:rPr sz="19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method,</a:t>
            </a:r>
            <a:r>
              <a:rPr sz="19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because</a:t>
            </a:r>
            <a:r>
              <a:rPr sz="19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spc="-25" dirty="0">
                <a:solidFill>
                  <a:srgbClr val="9B2C1F"/>
                </a:solidFill>
                <a:latin typeface="Comic Sans MS"/>
                <a:cs typeface="Comic Sans MS"/>
              </a:rPr>
              <a:t>all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elements</a:t>
            </a:r>
            <a:r>
              <a:rPr sz="19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have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same</a:t>
            </a:r>
            <a:r>
              <a:rPr sz="19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probability</a:t>
            </a:r>
            <a:r>
              <a:rPr sz="19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19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selection</a:t>
            </a:r>
            <a:r>
              <a:rPr sz="19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(in</a:t>
            </a:r>
            <a:r>
              <a:rPr sz="19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spc="-10" dirty="0">
                <a:solidFill>
                  <a:srgbClr val="9B2C1F"/>
                </a:solidFill>
                <a:latin typeface="Comic Sans MS"/>
                <a:cs typeface="Comic Sans MS"/>
              </a:rPr>
              <a:t>example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given,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one</a:t>
            </a:r>
            <a:r>
              <a:rPr sz="19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ten).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It</a:t>
            </a:r>
            <a:r>
              <a:rPr sz="19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1900" spc="-8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i="1" dirty="0">
                <a:solidFill>
                  <a:srgbClr val="9B2C1F"/>
                </a:solidFill>
                <a:latin typeface="Comic Sans MS"/>
                <a:cs typeface="Comic Sans MS"/>
              </a:rPr>
              <a:t>not</a:t>
            </a:r>
            <a:r>
              <a:rPr sz="1900" i="1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'simple</a:t>
            </a:r>
            <a:r>
              <a:rPr sz="19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random</a:t>
            </a:r>
            <a:r>
              <a:rPr sz="19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sampling'</a:t>
            </a:r>
            <a:r>
              <a:rPr sz="19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spc="-10" dirty="0">
                <a:solidFill>
                  <a:srgbClr val="9B2C1F"/>
                </a:solidFill>
                <a:latin typeface="Comic Sans MS"/>
                <a:cs typeface="Comic Sans MS"/>
              </a:rPr>
              <a:t>because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different</a:t>
            </a:r>
            <a:r>
              <a:rPr sz="19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subsets</a:t>
            </a:r>
            <a:r>
              <a:rPr sz="19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19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same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size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have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different</a:t>
            </a:r>
            <a:r>
              <a:rPr sz="19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spc="-10" dirty="0">
                <a:solidFill>
                  <a:srgbClr val="9B2C1F"/>
                </a:solidFill>
                <a:latin typeface="Comic Sans MS"/>
                <a:cs typeface="Comic Sans MS"/>
              </a:rPr>
              <a:t>selection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probabilities</a:t>
            </a:r>
            <a:r>
              <a:rPr sz="19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-</a:t>
            </a:r>
            <a:r>
              <a:rPr sz="19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e.g.</a:t>
            </a:r>
            <a:r>
              <a:rPr sz="19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19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set</a:t>
            </a:r>
            <a:r>
              <a:rPr sz="19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spc="-10" dirty="0">
                <a:solidFill>
                  <a:srgbClr val="9B2C1F"/>
                </a:solidFill>
                <a:latin typeface="Comic Sans MS"/>
                <a:cs typeface="Comic Sans MS"/>
              </a:rPr>
              <a:t>{4,14,24,...,994}</a:t>
            </a:r>
            <a:r>
              <a:rPr sz="1900" spc="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has</a:t>
            </a:r>
            <a:r>
              <a:rPr sz="19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19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spc="-10" dirty="0">
                <a:solidFill>
                  <a:srgbClr val="9B2C1F"/>
                </a:solidFill>
                <a:latin typeface="Comic Sans MS"/>
                <a:cs typeface="Comic Sans MS"/>
              </a:rPr>
              <a:t>one-in-</a:t>
            </a:r>
            <a:r>
              <a:rPr sz="1900" spc="-25" dirty="0">
                <a:solidFill>
                  <a:srgbClr val="9B2C1F"/>
                </a:solidFill>
                <a:latin typeface="Comic Sans MS"/>
                <a:cs typeface="Comic Sans MS"/>
              </a:rPr>
              <a:t>ten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probability</a:t>
            </a:r>
            <a:r>
              <a:rPr sz="19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19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selection,</a:t>
            </a:r>
            <a:r>
              <a:rPr sz="19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but</a:t>
            </a:r>
            <a:r>
              <a:rPr sz="19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19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set</a:t>
            </a:r>
            <a:r>
              <a:rPr sz="19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{4,13,24,34,...} has</a:t>
            </a:r>
            <a:r>
              <a:rPr sz="19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spc="-20" dirty="0">
                <a:solidFill>
                  <a:srgbClr val="9B2C1F"/>
                </a:solidFill>
                <a:latin typeface="Comic Sans MS"/>
                <a:cs typeface="Comic Sans MS"/>
              </a:rPr>
              <a:t>zero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probability</a:t>
            </a:r>
            <a:r>
              <a:rPr sz="19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19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1900" spc="-10" dirty="0">
                <a:solidFill>
                  <a:srgbClr val="9B2C1F"/>
                </a:solidFill>
                <a:latin typeface="Comic Sans MS"/>
                <a:cs typeface="Comic Sans MS"/>
              </a:rPr>
              <a:t>selection.</a:t>
            </a:r>
            <a:endParaRPr sz="19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24</a:t>
            </a:fld>
            <a:endParaRPr spc="-2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73176"/>
            <a:ext cx="617156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dirty="0">
                <a:solidFill>
                  <a:srgbClr val="008000"/>
                </a:solidFill>
              </a:rPr>
              <a:t>SYSTEMATIC</a:t>
            </a:r>
            <a:r>
              <a:rPr sz="3500" spc="-45" dirty="0">
                <a:solidFill>
                  <a:srgbClr val="008000"/>
                </a:solidFill>
              </a:rPr>
              <a:t> </a:t>
            </a:r>
            <a:r>
              <a:rPr sz="3500" spc="-10" dirty="0">
                <a:solidFill>
                  <a:srgbClr val="008000"/>
                </a:solidFill>
              </a:rPr>
              <a:t>SAMPLING……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40739" y="1315349"/>
            <a:ext cx="7478395" cy="311975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69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b="1" spc="-10" dirty="0">
                <a:solidFill>
                  <a:srgbClr val="9B2C1F"/>
                </a:solidFill>
                <a:latin typeface="Comic Sans MS"/>
                <a:cs typeface="Comic Sans MS"/>
              </a:rPr>
              <a:t>ADVANTAGES: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Sample</a:t>
            </a:r>
            <a:r>
              <a:rPr sz="21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easy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 select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Suitable</a:t>
            </a:r>
            <a:r>
              <a:rPr sz="21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frame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can</a:t>
            </a:r>
            <a:r>
              <a:rPr sz="21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identified</a:t>
            </a:r>
            <a:r>
              <a:rPr sz="21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easily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Sample</a:t>
            </a:r>
            <a:r>
              <a:rPr sz="21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evenly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spread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over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entire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reference</a:t>
            </a:r>
            <a:r>
              <a:rPr sz="21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b="1" spc="-10" dirty="0">
                <a:solidFill>
                  <a:srgbClr val="9B2C1F"/>
                </a:solidFill>
                <a:latin typeface="Comic Sans MS"/>
                <a:cs typeface="Comic Sans MS"/>
              </a:rPr>
              <a:t>DISADVANTAGES: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714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Sample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may</a:t>
            </a:r>
            <a:r>
              <a:rPr sz="21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1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biased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if</a:t>
            </a:r>
            <a:r>
              <a:rPr sz="21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hidden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periodicity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endParaRPr sz="2100">
              <a:latin typeface="Comic Sans MS"/>
              <a:cs typeface="Comic Sans MS"/>
            </a:endParaRPr>
          </a:p>
          <a:p>
            <a:pPr marL="285750">
              <a:lnSpc>
                <a:spcPct val="100000"/>
              </a:lnSpc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coincides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with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that</a:t>
            </a:r>
            <a:r>
              <a:rPr sz="21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selection.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Difficult</a:t>
            </a:r>
            <a:r>
              <a:rPr sz="21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assess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precision</a:t>
            </a:r>
            <a:r>
              <a:rPr sz="21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estimate</a:t>
            </a:r>
            <a:r>
              <a:rPr sz="21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from</a:t>
            </a:r>
            <a:r>
              <a:rPr sz="21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dirty="0">
                <a:solidFill>
                  <a:srgbClr val="9B2C1F"/>
                </a:solidFill>
                <a:latin typeface="Comic Sans MS"/>
                <a:cs typeface="Comic Sans MS"/>
              </a:rPr>
              <a:t>one</a:t>
            </a:r>
            <a:r>
              <a:rPr sz="21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100" spc="-10" dirty="0">
                <a:solidFill>
                  <a:srgbClr val="9B2C1F"/>
                </a:solidFill>
                <a:latin typeface="Comic Sans MS"/>
                <a:cs typeface="Comic Sans MS"/>
              </a:rPr>
              <a:t>survey.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25</a:t>
            </a:fld>
            <a:endParaRPr spc="-25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32943"/>
            <a:ext cx="466344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008000"/>
                </a:solidFill>
              </a:rPr>
              <a:t>STRATIFIED</a:t>
            </a:r>
            <a:r>
              <a:rPr sz="3000" spc="-10" dirty="0">
                <a:solidFill>
                  <a:srgbClr val="008000"/>
                </a:solidFill>
              </a:rPr>
              <a:t> SAMPLING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007109"/>
            <a:ext cx="8479790" cy="50107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5080" indent="120014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Where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embraces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number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distinct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categories,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frame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can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organized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into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separate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"strata."</a:t>
            </a:r>
            <a:r>
              <a:rPr sz="26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Each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stratum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then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sampled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as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an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independent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sub-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population,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out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which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individual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elements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can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randomly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selected.</a:t>
            </a:r>
            <a:endParaRPr sz="2600">
              <a:latin typeface="Comic Sans MS"/>
              <a:cs typeface="Comic Sans MS"/>
            </a:endParaRPr>
          </a:p>
          <a:p>
            <a:pPr marL="285115" marR="671830" indent="-273050">
              <a:lnSpc>
                <a:spcPts val="2940"/>
              </a:lnSpc>
              <a:spcBef>
                <a:spcPts val="85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Every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unit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stratum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has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chance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being selected</a:t>
            </a:r>
            <a:r>
              <a:rPr sz="2600" spc="-10" dirty="0">
                <a:solidFill>
                  <a:srgbClr val="9B2C1F"/>
                </a:solidFill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L="285115" marR="332105" indent="-273050" algn="just">
              <a:lnSpc>
                <a:spcPct val="100000"/>
              </a:lnSpc>
              <a:spcBef>
                <a:spcPts val="71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Using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same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fraction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for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all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strata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ensures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proportionate</a:t>
            </a:r>
            <a:r>
              <a:rPr sz="2600" spc="-7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representation</a:t>
            </a:r>
            <a:r>
              <a:rPr sz="26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sample.</a:t>
            </a:r>
            <a:endParaRPr sz="2600">
              <a:latin typeface="Comic Sans MS"/>
              <a:cs typeface="Comic Sans MS"/>
            </a:endParaRPr>
          </a:p>
          <a:p>
            <a:pPr marL="285115" marR="366395" indent="-27305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Adequate</a:t>
            </a:r>
            <a:r>
              <a:rPr sz="2600" spc="-6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representation</a:t>
            </a:r>
            <a:r>
              <a:rPr sz="2600" spc="-8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minority</a:t>
            </a:r>
            <a:r>
              <a:rPr sz="2600" spc="-7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subgroups</a:t>
            </a:r>
            <a:r>
              <a:rPr sz="26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of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interest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can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ensured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by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stratification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&amp;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varying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600" spc="-7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fraction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between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strata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as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required.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26</a:t>
            </a:fld>
            <a:endParaRPr spc="-25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7217" y="206197"/>
            <a:ext cx="603694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dirty="0">
                <a:solidFill>
                  <a:srgbClr val="008000"/>
                </a:solidFill>
              </a:rPr>
              <a:t>STRATIFIED</a:t>
            </a:r>
            <a:r>
              <a:rPr sz="3500" spc="-40" dirty="0">
                <a:solidFill>
                  <a:srgbClr val="008000"/>
                </a:solidFill>
              </a:rPr>
              <a:t> </a:t>
            </a:r>
            <a:r>
              <a:rPr sz="3500" spc="-10" dirty="0">
                <a:solidFill>
                  <a:srgbClr val="008000"/>
                </a:solidFill>
              </a:rPr>
              <a:t>SAMPLING……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2140" y="778509"/>
            <a:ext cx="7861300" cy="5559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indent="-272415">
              <a:lnSpc>
                <a:spcPts val="281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Finally,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since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each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stratum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is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treated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as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an</a:t>
            </a:r>
            <a:endParaRPr sz="2600">
              <a:latin typeface="Comic Sans MS"/>
              <a:cs typeface="Comic Sans MS"/>
            </a:endParaRPr>
          </a:p>
          <a:p>
            <a:pPr marL="285115" marR="424815">
              <a:lnSpc>
                <a:spcPts val="2500"/>
              </a:lnSpc>
              <a:spcBef>
                <a:spcPts val="285"/>
              </a:spcBef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independent</a:t>
            </a:r>
            <a:r>
              <a:rPr sz="26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population,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different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sampling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approaches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can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applied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different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strata.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ts val="3110"/>
              </a:lnSpc>
              <a:spcBef>
                <a:spcPts val="309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b="1" dirty="0">
                <a:solidFill>
                  <a:srgbClr val="9B2C1F"/>
                </a:solidFill>
                <a:latin typeface="Comic Sans MS"/>
                <a:cs typeface="Comic Sans MS"/>
              </a:rPr>
              <a:t>Drawbacks</a:t>
            </a:r>
            <a:r>
              <a:rPr sz="2600" b="1" spc="-409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using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stratified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sampling.</a:t>
            </a:r>
            <a:endParaRPr sz="2600">
              <a:latin typeface="Comic Sans MS"/>
              <a:cs typeface="Comic Sans MS"/>
            </a:endParaRPr>
          </a:p>
          <a:p>
            <a:pPr marL="285115" marR="13970" indent="-273050">
              <a:lnSpc>
                <a:spcPct val="80000"/>
              </a:lnSpc>
              <a:spcBef>
                <a:spcPts val="615"/>
              </a:spcBef>
              <a:buChar char="⚫"/>
              <a:tabLst>
                <a:tab pos="285115" algn="l"/>
                <a:tab pos="384175" algn="l"/>
              </a:tabLst>
            </a:pPr>
            <a:r>
              <a:rPr sz="220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First,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6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frame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entire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population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has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to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prepared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separately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for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each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stratum</a:t>
            </a:r>
            <a:endParaRPr sz="2600">
              <a:latin typeface="Comic Sans MS"/>
              <a:cs typeface="Comic Sans MS"/>
            </a:endParaRPr>
          </a:p>
          <a:p>
            <a:pPr marL="285115" marR="5080" indent="-273050">
              <a:lnSpc>
                <a:spcPts val="2500"/>
              </a:lnSpc>
              <a:spcBef>
                <a:spcPts val="57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Second,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when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examining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multiple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criteria,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stratifying</a:t>
            </a:r>
            <a:r>
              <a:rPr sz="2600" spc="-5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variables</a:t>
            </a:r>
            <a:r>
              <a:rPr sz="2600" spc="-4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may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be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related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some,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but</a:t>
            </a:r>
            <a:endParaRPr sz="2600">
              <a:latin typeface="Comic Sans MS"/>
              <a:cs typeface="Comic Sans MS"/>
            </a:endParaRPr>
          </a:p>
          <a:p>
            <a:pPr marL="285115" marR="13335">
              <a:lnSpc>
                <a:spcPct val="80000"/>
              </a:lnSpc>
              <a:spcBef>
                <a:spcPts val="20"/>
              </a:spcBef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not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to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others,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further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complicating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design,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and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potentially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reducing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utility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the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strata.</a:t>
            </a:r>
            <a:endParaRPr sz="2600">
              <a:latin typeface="Comic Sans MS"/>
              <a:cs typeface="Comic Sans MS"/>
            </a:endParaRPr>
          </a:p>
          <a:p>
            <a:pPr marL="285115" marR="13970" indent="-273050">
              <a:lnSpc>
                <a:spcPts val="2500"/>
              </a:lnSpc>
              <a:spcBef>
                <a:spcPts val="575"/>
              </a:spcBef>
              <a:buChar char="⚫"/>
              <a:tabLst>
                <a:tab pos="285115" algn="l"/>
                <a:tab pos="384175" algn="l"/>
              </a:tabLst>
            </a:pPr>
            <a:r>
              <a:rPr sz="220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Finally,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in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some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cases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(such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as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designs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with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50" dirty="0">
                <a:solidFill>
                  <a:srgbClr val="9B2C1F"/>
                </a:solidFill>
                <a:latin typeface="Comic Sans MS"/>
                <a:cs typeface="Comic Sans MS"/>
              </a:rPr>
              <a:t>a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large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number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of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strata,</a:t>
            </a:r>
            <a:r>
              <a:rPr sz="2600" spc="-2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or those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with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specified</a:t>
            </a:r>
            <a:endParaRPr sz="2600">
              <a:latin typeface="Comic Sans MS"/>
              <a:cs typeface="Comic Sans MS"/>
            </a:endParaRPr>
          </a:p>
          <a:p>
            <a:pPr marL="285115">
              <a:lnSpc>
                <a:spcPts val="2205"/>
              </a:lnSpc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minimum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sample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size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per group),</a:t>
            </a:r>
            <a:r>
              <a:rPr sz="2600" spc="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stratified</a:t>
            </a:r>
            <a:endParaRPr sz="2600">
              <a:latin typeface="Comic Sans MS"/>
              <a:cs typeface="Comic Sans MS"/>
            </a:endParaRPr>
          </a:p>
          <a:p>
            <a:pPr marL="285115" marR="284480">
              <a:lnSpc>
                <a:spcPct val="80000"/>
              </a:lnSpc>
              <a:spcBef>
                <a:spcPts val="310"/>
              </a:spcBef>
            </a:pP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sampling</a:t>
            </a:r>
            <a:r>
              <a:rPr sz="2600" spc="-6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can</a:t>
            </a:r>
            <a:r>
              <a:rPr sz="2600" spc="-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potentially</a:t>
            </a:r>
            <a:r>
              <a:rPr sz="2600" spc="-4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require</a:t>
            </a:r>
            <a:r>
              <a:rPr sz="2600" spc="-2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a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larger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 sample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than</a:t>
            </a:r>
            <a:r>
              <a:rPr sz="2600" spc="-30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would</a:t>
            </a:r>
            <a:r>
              <a:rPr sz="2600" spc="-3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dirty="0">
                <a:solidFill>
                  <a:srgbClr val="9B2C1F"/>
                </a:solidFill>
                <a:latin typeface="Comic Sans MS"/>
                <a:cs typeface="Comic Sans MS"/>
              </a:rPr>
              <a:t>other</a:t>
            </a:r>
            <a:r>
              <a:rPr sz="2600" spc="-15" dirty="0">
                <a:solidFill>
                  <a:srgbClr val="9B2C1F"/>
                </a:solidFill>
                <a:latin typeface="Comic Sans MS"/>
                <a:cs typeface="Comic Sans MS"/>
              </a:rPr>
              <a:t> </a:t>
            </a:r>
            <a:r>
              <a:rPr sz="2600" spc="-10" dirty="0">
                <a:solidFill>
                  <a:srgbClr val="9B2C1F"/>
                </a:solidFill>
                <a:latin typeface="Comic Sans MS"/>
                <a:cs typeface="Comic Sans MS"/>
              </a:rPr>
              <a:t>methods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27</a:t>
            </a:fld>
            <a:endParaRPr spc="-2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dirty="0"/>
              <a:t>STRATIFIED</a:t>
            </a:r>
            <a:r>
              <a:rPr sz="3100" spc="-155" dirty="0"/>
              <a:t> </a:t>
            </a:r>
            <a:r>
              <a:rPr sz="3100" spc="-10" dirty="0"/>
              <a:t>SAMPLING…….</a:t>
            </a:r>
            <a:endParaRPr sz="3100"/>
          </a:p>
        </p:txBody>
      </p:sp>
      <p:grpSp>
        <p:nvGrpSpPr>
          <p:cNvPr id="3" name="object 3"/>
          <p:cNvGrpSpPr/>
          <p:nvPr/>
        </p:nvGrpSpPr>
        <p:grpSpPr>
          <a:xfrm>
            <a:off x="146304" y="2656332"/>
            <a:ext cx="8197850" cy="4011295"/>
            <a:chOff x="146304" y="2656332"/>
            <a:chExt cx="8197850" cy="4011295"/>
          </a:xfrm>
        </p:grpSpPr>
        <p:sp>
          <p:nvSpPr>
            <p:cNvPr id="4" name="object 4"/>
            <p:cNvSpPr/>
            <p:nvPr/>
          </p:nvSpPr>
          <p:spPr>
            <a:xfrm>
              <a:off x="146304" y="6210300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228600" y="0"/>
                  </a:moveTo>
                  <a:lnTo>
                    <a:pt x="182529" y="4644"/>
                  </a:lnTo>
                  <a:lnTo>
                    <a:pt x="139619" y="17964"/>
                  </a:lnTo>
                  <a:lnTo>
                    <a:pt x="100788" y="39041"/>
                  </a:lnTo>
                  <a:lnTo>
                    <a:pt x="66955" y="66955"/>
                  </a:lnTo>
                  <a:lnTo>
                    <a:pt x="39041" y="100788"/>
                  </a:lnTo>
                  <a:lnTo>
                    <a:pt x="17964" y="139619"/>
                  </a:lnTo>
                  <a:lnTo>
                    <a:pt x="4644" y="182529"/>
                  </a:lnTo>
                  <a:lnTo>
                    <a:pt x="0" y="228600"/>
                  </a:lnTo>
                  <a:lnTo>
                    <a:pt x="4644" y="274670"/>
                  </a:lnTo>
                  <a:lnTo>
                    <a:pt x="17964" y="317580"/>
                  </a:lnTo>
                  <a:lnTo>
                    <a:pt x="39041" y="356411"/>
                  </a:lnTo>
                  <a:lnTo>
                    <a:pt x="66955" y="390244"/>
                  </a:lnTo>
                  <a:lnTo>
                    <a:pt x="100788" y="418158"/>
                  </a:lnTo>
                  <a:lnTo>
                    <a:pt x="139619" y="439235"/>
                  </a:lnTo>
                  <a:lnTo>
                    <a:pt x="182529" y="452555"/>
                  </a:lnTo>
                  <a:lnTo>
                    <a:pt x="228600" y="457200"/>
                  </a:lnTo>
                  <a:lnTo>
                    <a:pt x="274670" y="452555"/>
                  </a:lnTo>
                  <a:lnTo>
                    <a:pt x="317580" y="439235"/>
                  </a:lnTo>
                  <a:lnTo>
                    <a:pt x="356411" y="418158"/>
                  </a:lnTo>
                  <a:lnTo>
                    <a:pt x="390244" y="390244"/>
                  </a:lnTo>
                  <a:lnTo>
                    <a:pt x="418158" y="356411"/>
                  </a:lnTo>
                  <a:lnTo>
                    <a:pt x="439235" y="317580"/>
                  </a:lnTo>
                  <a:lnTo>
                    <a:pt x="452555" y="274670"/>
                  </a:lnTo>
                  <a:lnTo>
                    <a:pt x="457200" y="228600"/>
                  </a:lnTo>
                  <a:lnTo>
                    <a:pt x="452555" y="182529"/>
                  </a:lnTo>
                  <a:lnTo>
                    <a:pt x="439235" y="139619"/>
                  </a:lnTo>
                  <a:lnTo>
                    <a:pt x="418158" y="100788"/>
                  </a:lnTo>
                  <a:lnTo>
                    <a:pt x="390244" y="66955"/>
                  </a:lnTo>
                  <a:lnTo>
                    <a:pt x="356411" y="39041"/>
                  </a:lnTo>
                  <a:lnTo>
                    <a:pt x="317580" y="17964"/>
                  </a:lnTo>
                  <a:lnTo>
                    <a:pt x="274670" y="4644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57300" y="2656332"/>
              <a:ext cx="7086600" cy="215493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517394" y="2000453"/>
            <a:ext cx="40157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omic Sans MS"/>
                <a:cs typeface="Comic Sans MS"/>
              </a:rPr>
              <a:t>Draw</a:t>
            </a:r>
            <a:r>
              <a:rPr sz="2000" spc="-30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a</a:t>
            </a:r>
            <a:r>
              <a:rPr sz="2000" spc="-20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sample</a:t>
            </a:r>
            <a:r>
              <a:rPr sz="2000" spc="-10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from</a:t>
            </a:r>
            <a:r>
              <a:rPr sz="2000" spc="-20" dirty="0">
                <a:latin typeface="Comic Sans MS"/>
                <a:cs typeface="Comic Sans MS"/>
              </a:rPr>
              <a:t> </a:t>
            </a:r>
            <a:r>
              <a:rPr sz="2000" dirty="0">
                <a:latin typeface="Comic Sans MS"/>
                <a:cs typeface="Comic Sans MS"/>
              </a:rPr>
              <a:t>each</a:t>
            </a:r>
            <a:r>
              <a:rPr sz="2000" spc="-20" dirty="0">
                <a:latin typeface="Comic Sans MS"/>
                <a:cs typeface="Comic Sans MS"/>
              </a:rPr>
              <a:t> </a:t>
            </a:r>
            <a:r>
              <a:rPr sz="2000" spc="-10" dirty="0">
                <a:latin typeface="Comic Sans MS"/>
                <a:cs typeface="Comic Sans MS"/>
              </a:rPr>
              <a:t>stratum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28</a:t>
            </a:fld>
            <a:endParaRPr spc="-25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56743"/>
            <a:ext cx="458343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/>
              <a:t>POSTSTRATIFICATION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6039" y="1022350"/>
            <a:ext cx="8725535" cy="5650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7815" indent="-272415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97815" algn="l"/>
              </a:tabLst>
            </a:pPr>
            <a:r>
              <a:rPr sz="2600" dirty="0">
                <a:latin typeface="Comic Sans MS"/>
                <a:cs typeface="Comic Sans MS"/>
              </a:rPr>
              <a:t>Stratification</a:t>
            </a:r>
            <a:r>
              <a:rPr sz="2600" spc="-6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sometimes</a:t>
            </a:r>
            <a:r>
              <a:rPr sz="2600" spc="-6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introduced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after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the</a:t>
            </a:r>
            <a:endParaRPr sz="2600">
              <a:latin typeface="Comic Sans MS"/>
              <a:cs typeface="Comic Sans MS"/>
            </a:endParaRPr>
          </a:p>
          <a:p>
            <a:pPr marL="297815">
              <a:lnSpc>
                <a:spcPct val="100000"/>
              </a:lnSpc>
            </a:pPr>
            <a:r>
              <a:rPr sz="2600" dirty="0">
                <a:latin typeface="Comic Sans MS"/>
                <a:cs typeface="Comic Sans MS"/>
              </a:rPr>
              <a:t>sampling</a:t>
            </a:r>
            <a:r>
              <a:rPr sz="2600" spc="-7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phase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process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called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"poststratification“.</a:t>
            </a:r>
            <a:endParaRPr sz="2600">
              <a:latin typeface="Comic Sans MS"/>
              <a:cs typeface="Comic Sans MS"/>
            </a:endParaRPr>
          </a:p>
          <a:p>
            <a:pPr marL="297815" marR="17780" indent="-273050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97815" algn="l"/>
              </a:tabLst>
            </a:pPr>
            <a:r>
              <a:rPr sz="2600" dirty="0">
                <a:latin typeface="Comic Sans MS"/>
                <a:cs typeface="Comic Sans MS"/>
              </a:rPr>
              <a:t>This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approach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typically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implemented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due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lack</a:t>
            </a:r>
            <a:r>
              <a:rPr sz="2600" spc="-25" dirty="0">
                <a:latin typeface="Comic Sans MS"/>
                <a:cs typeface="Comic Sans MS"/>
              </a:rPr>
              <a:t> of </a:t>
            </a:r>
            <a:r>
              <a:rPr sz="2600" dirty="0">
                <a:latin typeface="Comic Sans MS"/>
                <a:cs typeface="Comic Sans MS"/>
              </a:rPr>
              <a:t>prior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knowledge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appropriate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stratifying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variable </a:t>
            </a:r>
            <a:r>
              <a:rPr sz="2600" dirty="0">
                <a:latin typeface="Comic Sans MS"/>
                <a:cs typeface="Comic Sans MS"/>
              </a:rPr>
              <a:t>or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when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experimenter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lacks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necessary </a:t>
            </a:r>
            <a:r>
              <a:rPr sz="2600" dirty="0">
                <a:latin typeface="Comic Sans MS"/>
                <a:cs typeface="Comic Sans MS"/>
              </a:rPr>
              <a:t>information</a:t>
            </a:r>
            <a:r>
              <a:rPr sz="2600" spc="-7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create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stratifying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variable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during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the </a:t>
            </a:r>
            <a:r>
              <a:rPr sz="2600" dirty="0">
                <a:latin typeface="Comic Sans MS"/>
                <a:cs typeface="Comic Sans MS"/>
              </a:rPr>
              <a:t>sampling</a:t>
            </a:r>
            <a:r>
              <a:rPr sz="2600" spc="-8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phase.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Although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method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susceptible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to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pitfalls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post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hoc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approaches,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it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can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provide </a:t>
            </a:r>
            <a:r>
              <a:rPr sz="2600" dirty="0">
                <a:latin typeface="Comic Sans MS"/>
                <a:cs typeface="Comic Sans MS"/>
              </a:rPr>
              <a:t>several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benefits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right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situation.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Implementation </a:t>
            </a:r>
            <a:r>
              <a:rPr sz="2600" dirty="0">
                <a:latin typeface="Comic Sans MS"/>
                <a:cs typeface="Comic Sans MS"/>
              </a:rPr>
              <a:t>usually</a:t>
            </a:r>
            <a:r>
              <a:rPr sz="2600" spc="-6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follows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simple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random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sample.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addition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to </a:t>
            </a:r>
            <a:r>
              <a:rPr sz="2600" dirty="0">
                <a:latin typeface="Comic Sans MS"/>
                <a:cs typeface="Comic Sans MS"/>
              </a:rPr>
              <a:t>allowing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for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stratification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on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ancillary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variable, </a:t>
            </a:r>
            <a:r>
              <a:rPr sz="2600" dirty="0">
                <a:latin typeface="Comic Sans MS"/>
                <a:cs typeface="Comic Sans MS"/>
              </a:rPr>
              <a:t>poststratification</a:t>
            </a:r>
            <a:r>
              <a:rPr sz="2600" spc="-7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can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used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implement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weighting, </a:t>
            </a:r>
            <a:r>
              <a:rPr sz="2600" dirty="0">
                <a:latin typeface="Comic Sans MS"/>
                <a:cs typeface="Comic Sans MS"/>
              </a:rPr>
              <a:t>which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can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improve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precision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sample's</a:t>
            </a:r>
            <a:endParaRPr sz="2600">
              <a:latin typeface="Comic Sans MS"/>
              <a:cs typeface="Comic Sans MS"/>
            </a:endParaRPr>
          </a:p>
          <a:p>
            <a:pPr marL="201930">
              <a:lnSpc>
                <a:spcPct val="100000"/>
              </a:lnSpc>
              <a:spcBef>
                <a:spcPts val="10"/>
              </a:spcBef>
            </a:pPr>
            <a:r>
              <a:rPr sz="2100" spc="-60" baseline="27777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2600" spc="-1325" dirty="0">
                <a:latin typeface="Comic Sans MS"/>
                <a:cs typeface="Comic Sans MS"/>
              </a:rPr>
              <a:t>e</a:t>
            </a:r>
            <a:r>
              <a:rPr sz="2100" spc="44" baseline="27777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2100" spc="209" baseline="2777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stimates.</a:t>
            </a:r>
            <a:endParaRPr sz="2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7992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008000"/>
                </a:solidFill>
                <a:latin typeface="Arial"/>
                <a:cs typeface="Arial"/>
              </a:rPr>
              <a:t>LEARNING</a:t>
            </a:r>
            <a:r>
              <a:rPr sz="3000" spc="-15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008000"/>
                </a:solidFill>
                <a:latin typeface="Arial"/>
                <a:cs typeface="Arial"/>
              </a:rPr>
              <a:t>OBJECTIVES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395730"/>
            <a:ext cx="8101330" cy="444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  <a:tab pos="1369060" algn="l"/>
              </a:tabLst>
            </a:pP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Learn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	the</a:t>
            </a:r>
            <a:r>
              <a:rPr sz="2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reasons</a:t>
            </a:r>
            <a:r>
              <a:rPr sz="26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for</a:t>
            </a:r>
            <a:r>
              <a:rPr sz="2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sampling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30"/>
              </a:spcBef>
              <a:buClr>
                <a:srgbClr val="D24717"/>
              </a:buClr>
              <a:buFont typeface="DejaVu Sans"/>
              <a:buChar char="⚫"/>
            </a:pPr>
            <a:endParaRPr sz="2600">
              <a:latin typeface="Arial"/>
              <a:cs typeface="Arial"/>
            </a:endParaRPr>
          </a:p>
          <a:p>
            <a:pPr marL="285115" marR="1254125" indent="-273050">
              <a:lnSpc>
                <a:spcPct val="100000"/>
              </a:lnSpc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Develop</a:t>
            </a:r>
            <a:r>
              <a:rPr sz="2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an understanding</a:t>
            </a:r>
            <a:r>
              <a:rPr sz="26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about</a:t>
            </a:r>
            <a:r>
              <a:rPr sz="26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different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sampling</a:t>
            </a:r>
            <a:r>
              <a:rPr sz="26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methods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30"/>
              </a:spcBef>
              <a:buClr>
                <a:srgbClr val="D24717"/>
              </a:buClr>
              <a:buFont typeface="DejaVu Sans"/>
              <a:buChar char="⚫"/>
            </a:pPr>
            <a:endParaRPr sz="2600">
              <a:latin typeface="Arial"/>
              <a:cs typeface="Arial"/>
            </a:endParaRPr>
          </a:p>
          <a:p>
            <a:pPr marL="285115" marR="5080" indent="-273050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Distinguish</a:t>
            </a:r>
            <a:r>
              <a:rPr sz="26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between</a:t>
            </a:r>
            <a:r>
              <a:rPr sz="2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probability</a:t>
            </a:r>
            <a:r>
              <a:rPr sz="26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&amp;</a:t>
            </a:r>
            <a:r>
              <a:rPr sz="2600" b="1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non</a:t>
            </a:r>
            <a:r>
              <a:rPr sz="26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probability sampling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25"/>
              </a:spcBef>
              <a:buClr>
                <a:srgbClr val="D24717"/>
              </a:buClr>
              <a:buFont typeface="DejaVu Sans"/>
              <a:buChar char="⚫"/>
            </a:pPr>
            <a:endParaRPr sz="2600">
              <a:latin typeface="Arial"/>
              <a:cs typeface="Arial"/>
            </a:endParaRPr>
          </a:p>
          <a:p>
            <a:pPr marL="285115" marR="67945" indent="-273050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Discuss</a:t>
            </a:r>
            <a:r>
              <a:rPr sz="26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6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relative</a:t>
            </a:r>
            <a:r>
              <a:rPr sz="26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advantages</a:t>
            </a:r>
            <a:r>
              <a:rPr sz="26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&amp;</a:t>
            </a:r>
            <a:r>
              <a:rPr sz="26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disadvantages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6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each</a:t>
            </a:r>
            <a:r>
              <a:rPr sz="2600" b="1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sampling</a:t>
            </a:r>
            <a:r>
              <a:rPr sz="2600" b="1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spc="-10" dirty="0">
                <a:solidFill>
                  <a:srgbClr val="001F5F"/>
                </a:solidFill>
                <a:latin typeface="Arial"/>
                <a:cs typeface="Arial"/>
              </a:rPr>
              <a:t>methods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3</a:t>
            </a:fld>
            <a:endParaRPr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2124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OVERSAMPLING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780997"/>
            <a:ext cx="7462520" cy="391096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85115" marR="68580" indent="-273050">
              <a:lnSpc>
                <a:spcPts val="2500"/>
              </a:lnSpc>
              <a:spcBef>
                <a:spcPts val="7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spc="-10" dirty="0">
                <a:latin typeface="Comic Sans MS"/>
                <a:cs typeface="Comic Sans MS"/>
              </a:rPr>
              <a:t>Choice-</a:t>
            </a:r>
            <a:r>
              <a:rPr sz="2600" dirty="0">
                <a:latin typeface="Comic Sans MS"/>
                <a:cs typeface="Comic Sans MS"/>
              </a:rPr>
              <a:t>based</a:t>
            </a:r>
            <a:r>
              <a:rPr sz="2600" spc="-6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sampling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one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 the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stratified </a:t>
            </a:r>
            <a:r>
              <a:rPr sz="2600" dirty="0">
                <a:latin typeface="Comic Sans MS"/>
                <a:cs typeface="Comic Sans MS"/>
              </a:rPr>
              <a:t>sampling</a:t>
            </a:r>
            <a:r>
              <a:rPr sz="2600" spc="-7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strategies.</a:t>
            </a:r>
            <a:r>
              <a:rPr sz="2600" spc="-6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this,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data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are</a:t>
            </a:r>
            <a:endParaRPr sz="2600">
              <a:latin typeface="Comic Sans MS"/>
              <a:cs typeface="Comic Sans MS"/>
            </a:endParaRPr>
          </a:p>
          <a:p>
            <a:pPr marL="285115">
              <a:lnSpc>
                <a:spcPts val="2205"/>
              </a:lnSpc>
            </a:pPr>
            <a:r>
              <a:rPr sz="2600" dirty="0">
                <a:latin typeface="Comic Sans MS"/>
                <a:cs typeface="Comic Sans MS"/>
              </a:rPr>
              <a:t>stratified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target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and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taken</a:t>
            </a:r>
            <a:endParaRPr sz="2600">
              <a:latin typeface="Comic Sans MS"/>
              <a:cs typeface="Comic Sans MS"/>
            </a:endParaRPr>
          </a:p>
          <a:p>
            <a:pPr marL="285115" marR="5080">
              <a:lnSpc>
                <a:spcPts val="2500"/>
              </a:lnSpc>
              <a:spcBef>
                <a:spcPts val="290"/>
              </a:spcBef>
            </a:pPr>
            <a:r>
              <a:rPr sz="2600" dirty="0">
                <a:latin typeface="Comic Sans MS"/>
                <a:cs typeface="Comic Sans MS"/>
              </a:rPr>
              <a:t>from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each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strata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so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that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rare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target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class </a:t>
            </a:r>
            <a:r>
              <a:rPr sz="2600" dirty="0">
                <a:latin typeface="Comic Sans MS"/>
                <a:cs typeface="Comic Sans MS"/>
              </a:rPr>
              <a:t>will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more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represented</a:t>
            </a:r>
            <a:r>
              <a:rPr sz="2600" spc="-6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sample.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The </a:t>
            </a:r>
            <a:r>
              <a:rPr sz="2600" dirty="0">
                <a:latin typeface="Comic Sans MS"/>
                <a:cs typeface="Comic Sans MS"/>
              </a:rPr>
              <a:t>model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then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built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on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this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biased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sample.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The</a:t>
            </a:r>
            <a:endParaRPr sz="2600">
              <a:latin typeface="Comic Sans MS"/>
              <a:cs typeface="Comic Sans MS"/>
            </a:endParaRPr>
          </a:p>
          <a:p>
            <a:pPr marL="285115">
              <a:lnSpc>
                <a:spcPts val="2200"/>
              </a:lnSpc>
            </a:pPr>
            <a:r>
              <a:rPr sz="2600" dirty="0">
                <a:latin typeface="Comic Sans MS"/>
                <a:cs typeface="Comic Sans MS"/>
              </a:rPr>
              <a:t>effects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input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variables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on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target</a:t>
            </a:r>
            <a:endParaRPr sz="2600">
              <a:latin typeface="Comic Sans MS"/>
              <a:cs typeface="Comic Sans MS"/>
            </a:endParaRPr>
          </a:p>
          <a:p>
            <a:pPr marL="285115">
              <a:lnSpc>
                <a:spcPts val="2495"/>
              </a:lnSpc>
            </a:pPr>
            <a:r>
              <a:rPr sz="2600" dirty="0">
                <a:latin typeface="Comic Sans MS"/>
                <a:cs typeface="Comic Sans MS"/>
              </a:rPr>
              <a:t>are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often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estimated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with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more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precision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spc="-20" dirty="0">
                <a:latin typeface="Comic Sans MS"/>
                <a:cs typeface="Comic Sans MS"/>
              </a:rPr>
              <a:t>with</a:t>
            </a:r>
            <a:endParaRPr sz="2600">
              <a:latin typeface="Comic Sans MS"/>
              <a:cs typeface="Comic Sans MS"/>
            </a:endParaRPr>
          </a:p>
          <a:p>
            <a:pPr marL="285115" marR="256540">
              <a:lnSpc>
                <a:spcPts val="2500"/>
              </a:lnSpc>
              <a:spcBef>
                <a:spcPts val="285"/>
              </a:spcBef>
            </a:pP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choice-</a:t>
            </a:r>
            <a:r>
              <a:rPr sz="2600" dirty="0">
                <a:latin typeface="Comic Sans MS"/>
                <a:cs typeface="Comic Sans MS"/>
              </a:rPr>
              <a:t>based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even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when</a:t>
            </a:r>
            <a:r>
              <a:rPr sz="2600" spc="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smaller </a:t>
            </a:r>
            <a:r>
              <a:rPr sz="2600" dirty="0">
                <a:latin typeface="Comic Sans MS"/>
                <a:cs typeface="Comic Sans MS"/>
              </a:rPr>
              <a:t>overall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size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taken,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compared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spc="-50" dirty="0">
                <a:latin typeface="Comic Sans MS"/>
                <a:cs typeface="Comic Sans MS"/>
              </a:rPr>
              <a:t>a</a:t>
            </a:r>
            <a:endParaRPr sz="2600">
              <a:latin typeface="Comic Sans MS"/>
              <a:cs typeface="Comic Sans MS"/>
            </a:endParaRPr>
          </a:p>
          <a:p>
            <a:pPr marL="285115" marR="519430">
              <a:lnSpc>
                <a:spcPct val="80100"/>
              </a:lnSpc>
              <a:spcBef>
                <a:spcPts val="15"/>
              </a:spcBef>
            </a:pPr>
            <a:r>
              <a:rPr sz="2600" dirty="0">
                <a:latin typeface="Comic Sans MS"/>
                <a:cs typeface="Comic Sans MS"/>
              </a:rPr>
              <a:t>random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sample.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results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usually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must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spc="-35" dirty="0">
                <a:latin typeface="Comic Sans MS"/>
                <a:cs typeface="Comic Sans MS"/>
              </a:rPr>
              <a:t>be </a:t>
            </a:r>
            <a:r>
              <a:rPr sz="2600" dirty="0">
                <a:latin typeface="Comic Sans MS"/>
                <a:cs typeface="Comic Sans MS"/>
              </a:rPr>
              <a:t>adjusted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correct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for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10" dirty="0">
                <a:latin typeface="Comic Sans MS"/>
                <a:cs typeface="Comic Sans MS"/>
              </a:rPr>
              <a:t> oversampling.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30</a:t>
            </a:fld>
            <a:endParaRPr spc="-25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32943"/>
            <a:ext cx="392176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CLUSTER</a:t>
            </a:r>
            <a:r>
              <a:rPr sz="3000" spc="-35" dirty="0"/>
              <a:t> </a:t>
            </a:r>
            <a:r>
              <a:rPr sz="3000" spc="-10" dirty="0"/>
              <a:t>SAMPLING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1140" y="853186"/>
            <a:ext cx="8492490" cy="475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115" marR="818515" indent="-273050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Cluster</a:t>
            </a:r>
            <a:r>
              <a:rPr sz="2800" u="sng" spc="-5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 </a:t>
            </a:r>
            <a:r>
              <a:rPr sz="28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sampling</a:t>
            </a:r>
            <a:r>
              <a:rPr sz="2800" u="none" spc="-25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is</a:t>
            </a:r>
            <a:r>
              <a:rPr sz="2800" u="none" spc="-60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an</a:t>
            </a:r>
            <a:r>
              <a:rPr sz="2800" u="none" spc="-65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example</a:t>
            </a:r>
            <a:r>
              <a:rPr sz="2800" u="none" spc="-60" dirty="0">
                <a:latin typeface="Comic Sans MS"/>
                <a:cs typeface="Comic Sans MS"/>
              </a:rPr>
              <a:t> </a:t>
            </a:r>
            <a:r>
              <a:rPr sz="2800" u="none" dirty="0">
                <a:latin typeface="Comic Sans MS"/>
                <a:cs typeface="Comic Sans MS"/>
              </a:rPr>
              <a:t>of</a:t>
            </a:r>
            <a:r>
              <a:rPr sz="2800" u="none" spc="-55" dirty="0">
                <a:latin typeface="Comic Sans MS"/>
                <a:cs typeface="Comic Sans MS"/>
              </a:rPr>
              <a:t> </a:t>
            </a:r>
            <a:r>
              <a:rPr sz="2800" u="none" spc="-10" dirty="0">
                <a:latin typeface="Comic Sans MS"/>
                <a:cs typeface="Comic Sans MS"/>
              </a:rPr>
              <a:t>'two-stage </a:t>
            </a:r>
            <a:r>
              <a:rPr sz="2800" u="none" dirty="0">
                <a:latin typeface="Comic Sans MS"/>
                <a:cs typeface="Comic Sans MS"/>
              </a:rPr>
              <a:t>sampling'</a:t>
            </a:r>
            <a:r>
              <a:rPr sz="2800" u="none" spc="-140" dirty="0">
                <a:latin typeface="Comic Sans MS"/>
                <a:cs typeface="Comic Sans MS"/>
              </a:rPr>
              <a:t> </a:t>
            </a:r>
            <a:r>
              <a:rPr sz="2800" u="none" spc="-50" dirty="0">
                <a:latin typeface="Comic Sans MS"/>
                <a:cs typeface="Comic Sans MS"/>
              </a:rPr>
              <a:t>.</a:t>
            </a:r>
            <a:endParaRPr sz="2800">
              <a:latin typeface="Comic Sans MS"/>
              <a:cs typeface="Comic Sans MS"/>
            </a:endParaRPr>
          </a:p>
          <a:p>
            <a:pPr marL="391795" indent="-37909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391795" algn="l"/>
              </a:tabLst>
            </a:pPr>
            <a:r>
              <a:rPr sz="2800" dirty="0">
                <a:latin typeface="Comic Sans MS"/>
                <a:cs typeface="Comic Sans MS"/>
              </a:rPr>
              <a:t>First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stage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sample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areas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is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chosen;</a:t>
            </a:r>
            <a:endParaRPr sz="2800">
              <a:latin typeface="Comic Sans MS"/>
              <a:cs typeface="Comic Sans MS"/>
            </a:endParaRPr>
          </a:p>
          <a:p>
            <a:pPr marL="391795" indent="-37909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391795" algn="l"/>
              </a:tabLst>
            </a:pPr>
            <a:r>
              <a:rPr sz="2800" dirty="0">
                <a:latin typeface="Comic Sans MS"/>
                <a:cs typeface="Comic Sans MS"/>
              </a:rPr>
              <a:t>Second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stage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sample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respondents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i="1" spc="-10" dirty="0">
                <a:latin typeface="Comic Sans MS"/>
                <a:cs typeface="Comic Sans MS"/>
              </a:rPr>
              <a:t>within</a:t>
            </a:r>
            <a:endParaRPr sz="2800">
              <a:latin typeface="Comic Sans MS"/>
              <a:cs typeface="Comic Sans MS"/>
            </a:endParaRPr>
          </a:p>
          <a:p>
            <a:pPr marL="28511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those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areas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is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selected.</a:t>
            </a:r>
            <a:endParaRPr sz="2800">
              <a:latin typeface="Comic Sans MS"/>
              <a:cs typeface="Comic Sans MS"/>
            </a:endParaRPr>
          </a:p>
          <a:p>
            <a:pPr marL="285115" marR="177165" indent="-273050">
              <a:lnSpc>
                <a:spcPct val="100000"/>
              </a:lnSpc>
              <a:spcBef>
                <a:spcPts val="600"/>
              </a:spcBef>
              <a:buChar char="⚫"/>
              <a:tabLst>
                <a:tab pos="285115" algn="l"/>
                <a:tab pos="391795" algn="l"/>
              </a:tabLst>
            </a:pPr>
            <a:r>
              <a:rPr sz="235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sz="2800" dirty="0">
                <a:latin typeface="Comic Sans MS"/>
                <a:cs typeface="Comic Sans MS"/>
              </a:rPr>
              <a:t>Population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divided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into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clusters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homogeneous </a:t>
            </a:r>
            <a:r>
              <a:rPr sz="2800" dirty="0">
                <a:latin typeface="Comic Sans MS"/>
                <a:cs typeface="Comic Sans MS"/>
              </a:rPr>
              <a:t>units,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usually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based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on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geographical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contiguity.</a:t>
            </a:r>
            <a:endParaRPr sz="28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dirty="0">
                <a:latin typeface="Comic Sans MS"/>
                <a:cs typeface="Comic Sans MS"/>
              </a:rPr>
              <a:t>Sampling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units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groups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rather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than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individuals.</a:t>
            </a:r>
            <a:endParaRPr sz="28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sample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such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clusters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is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then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selected.</a:t>
            </a:r>
            <a:endParaRPr sz="28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dirty="0">
                <a:latin typeface="Comic Sans MS"/>
                <a:cs typeface="Comic Sans MS"/>
              </a:rPr>
              <a:t>All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units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from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the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selected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clusters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studied.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31</a:t>
            </a:fld>
            <a:endParaRPr spc="-25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2642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105"/>
              </a:spcBef>
            </a:pPr>
            <a:r>
              <a:rPr sz="3500" dirty="0"/>
              <a:t>CLUSTER</a:t>
            </a:r>
            <a:r>
              <a:rPr sz="3500" spc="-45" dirty="0"/>
              <a:t> </a:t>
            </a:r>
            <a:r>
              <a:rPr sz="3500" spc="-10" dirty="0"/>
              <a:t>SAMPLING…….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389057"/>
            <a:ext cx="7467600" cy="3735704"/>
          </a:xfrm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284480" indent="-271780">
              <a:lnSpc>
                <a:spcPct val="100000"/>
              </a:lnSpc>
              <a:spcBef>
                <a:spcPts val="384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4480" algn="l"/>
              </a:tabLst>
            </a:pPr>
            <a:r>
              <a:rPr sz="2600" dirty="0">
                <a:latin typeface="Comic Sans MS"/>
                <a:cs typeface="Comic Sans MS"/>
              </a:rPr>
              <a:t>Advantages</a:t>
            </a:r>
            <a:r>
              <a:rPr sz="2600" spc="-85" dirty="0">
                <a:latin typeface="Comic Sans MS"/>
                <a:cs typeface="Comic Sans MS"/>
              </a:rPr>
              <a:t> </a:t>
            </a:r>
            <a:r>
              <a:rPr sz="2600" spc="-50" dirty="0">
                <a:latin typeface="Comic Sans MS"/>
                <a:cs typeface="Comic Sans MS"/>
              </a:rPr>
              <a:t>:</a:t>
            </a:r>
            <a:endParaRPr sz="2600">
              <a:latin typeface="Comic Sans MS"/>
              <a:cs typeface="Comic Sans MS"/>
            </a:endParaRPr>
          </a:p>
          <a:p>
            <a:pPr marL="285115" marR="136525" indent="-273050">
              <a:lnSpc>
                <a:spcPts val="2810"/>
              </a:lnSpc>
              <a:spcBef>
                <a:spcPts val="64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Cuts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down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cost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preparing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sampling frame.</a:t>
            </a:r>
            <a:endParaRPr sz="2600">
              <a:latin typeface="Comic Sans MS"/>
              <a:cs typeface="Comic Sans MS"/>
            </a:endParaRPr>
          </a:p>
          <a:p>
            <a:pPr marL="283845" marR="2138680" indent="-271780">
              <a:lnSpc>
                <a:spcPts val="281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This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can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reduce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travel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and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other 	</a:t>
            </a:r>
            <a:r>
              <a:rPr sz="2600" dirty="0">
                <a:latin typeface="Comic Sans MS"/>
                <a:cs typeface="Comic Sans MS"/>
              </a:rPr>
              <a:t>administrative</a:t>
            </a:r>
            <a:r>
              <a:rPr sz="2600" spc="-10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costs.</a:t>
            </a:r>
            <a:endParaRPr sz="2600">
              <a:latin typeface="Comic Sans MS"/>
              <a:cs typeface="Comic Sans MS"/>
            </a:endParaRPr>
          </a:p>
          <a:p>
            <a:pPr marL="285115" marR="258445" indent="-273050">
              <a:lnSpc>
                <a:spcPts val="281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Disadvantages:</a:t>
            </a:r>
            <a:r>
              <a:rPr sz="2600" spc="-7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sampling</a:t>
            </a:r>
            <a:r>
              <a:rPr sz="2600" spc="-6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error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higher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for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50" dirty="0">
                <a:latin typeface="Comic Sans MS"/>
                <a:cs typeface="Comic Sans MS"/>
              </a:rPr>
              <a:t>a </a:t>
            </a:r>
            <a:r>
              <a:rPr sz="2600" dirty="0">
                <a:latin typeface="Comic Sans MS"/>
                <a:cs typeface="Comic Sans MS"/>
              </a:rPr>
              <a:t>simple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random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size.</a:t>
            </a:r>
            <a:endParaRPr sz="2600">
              <a:latin typeface="Comic Sans MS"/>
              <a:cs typeface="Comic Sans MS"/>
            </a:endParaRPr>
          </a:p>
          <a:p>
            <a:pPr marL="284480" indent="-271780">
              <a:lnSpc>
                <a:spcPct val="100000"/>
              </a:lnSpc>
              <a:spcBef>
                <a:spcPts val="24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4480" algn="l"/>
              </a:tabLst>
            </a:pPr>
            <a:r>
              <a:rPr sz="2600" dirty="0">
                <a:latin typeface="Comic Sans MS"/>
                <a:cs typeface="Comic Sans MS"/>
              </a:rPr>
              <a:t>Often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used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evaluate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vaccination</a:t>
            </a:r>
            <a:r>
              <a:rPr sz="2600" spc="-6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coverage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in</a:t>
            </a:r>
            <a:endParaRPr sz="2600">
              <a:latin typeface="Comic Sans MS"/>
              <a:cs typeface="Comic Sans MS"/>
            </a:endParaRPr>
          </a:p>
          <a:p>
            <a:pPr marL="285115">
              <a:lnSpc>
                <a:spcPct val="100000"/>
              </a:lnSpc>
              <a:spcBef>
                <a:spcPts val="625"/>
              </a:spcBef>
            </a:pPr>
            <a:r>
              <a:rPr sz="2600" spc="-25" dirty="0">
                <a:latin typeface="Comic Sans MS"/>
                <a:cs typeface="Comic Sans MS"/>
              </a:rPr>
              <a:t>EPI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32</a:t>
            </a:fld>
            <a:endParaRPr spc="-25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8247"/>
            <a:ext cx="60255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CLUSTER</a:t>
            </a:r>
            <a:r>
              <a:rPr sz="4000" spc="-195" dirty="0"/>
              <a:t> </a:t>
            </a:r>
            <a:r>
              <a:rPr sz="4000" spc="-10" dirty="0"/>
              <a:t>SAMPLING…….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8440" y="799151"/>
            <a:ext cx="8564880" cy="444182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97815" indent="-272415">
              <a:lnSpc>
                <a:spcPct val="100000"/>
              </a:lnSpc>
              <a:spcBef>
                <a:spcPts val="540"/>
              </a:spcBef>
              <a:buClr>
                <a:srgbClr val="D24717"/>
              </a:buClr>
              <a:buSzPct val="84615"/>
              <a:buFont typeface="Arial"/>
              <a:buChar char="•"/>
              <a:tabLst>
                <a:tab pos="297815" algn="l"/>
              </a:tabLst>
            </a:pPr>
            <a:r>
              <a:rPr sz="2600" b="1" dirty="0">
                <a:latin typeface="Comic Sans MS"/>
                <a:cs typeface="Comic Sans MS"/>
              </a:rPr>
              <a:t>Identification</a:t>
            </a:r>
            <a:r>
              <a:rPr sz="2600" b="1" spc="-75" dirty="0">
                <a:latin typeface="Comic Sans MS"/>
                <a:cs typeface="Comic Sans MS"/>
              </a:rPr>
              <a:t> </a:t>
            </a:r>
            <a:r>
              <a:rPr sz="2600" b="1" dirty="0">
                <a:latin typeface="Comic Sans MS"/>
                <a:cs typeface="Comic Sans MS"/>
              </a:rPr>
              <a:t>of</a:t>
            </a:r>
            <a:r>
              <a:rPr sz="2600" b="1" spc="-35" dirty="0">
                <a:latin typeface="Comic Sans MS"/>
                <a:cs typeface="Comic Sans MS"/>
              </a:rPr>
              <a:t> </a:t>
            </a:r>
            <a:r>
              <a:rPr sz="2600" b="1" spc="-10" dirty="0">
                <a:latin typeface="Comic Sans MS"/>
                <a:cs typeface="Comic Sans MS"/>
              </a:rPr>
              <a:t>clusters</a:t>
            </a:r>
            <a:endParaRPr sz="2600">
              <a:latin typeface="Comic Sans MS"/>
              <a:cs typeface="Comic Sans MS"/>
            </a:endParaRPr>
          </a:p>
          <a:p>
            <a:pPr marL="574040" marR="739140" lvl="1" indent="-228600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5416"/>
              <a:buFont typeface="Arial"/>
              <a:buChar char="–"/>
              <a:tabLst>
                <a:tab pos="574040" algn="l"/>
              </a:tabLst>
            </a:pPr>
            <a:r>
              <a:rPr sz="2400" dirty="0">
                <a:latin typeface="Comic Sans MS"/>
                <a:cs typeface="Comic Sans MS"/>
              </a:rPr>
              <a:t>List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all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cities,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towns,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villages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&amp;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wards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cities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20" dirty="0">
                <a:latin typeface="Comic Sans MS"/>
                <a:cs typeface="Comic Sans MS"/>
              </a:rPr>
              <a:t>with </a:t>
            </a:r>
            <a:r>
              <a:rPr sz="2400" dirty="0">
                <a:latin typeface="Comic Sans MS"/>
                <a:cs typeface="Comic Sans MS"/>
              </a:rPr>
              <a:t>their</a:t>
            </a:r>
            <a:r>
              <a:rPr sz="2400" spc="-8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population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falling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target</a:t>
            </a:r>
            <a:r>
              <a:rPr sz="2400" spc="-8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area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under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study.</a:t>
            </a:r>
            <a:endParaRPr sz="2400">
              <a:latin typeface="Comic Sans MS"/>
              <a:cs typeface="Comic Sans MS"/>
            </a:endParaRPr>
          </a:p>
          <a:p>
            <a:pPr marL="574040" marR="738505" lvl="1" indent="-228600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Arial"/>
              <a:buChar char="–"/>
              <a:tabLst>
                <a:tab pos="574040" algn="l"/>
              </a:tabLst>
            </a:pPr>
            <a:r>
              <a:rPr sz="2400" dirty="0">
                <a:latin typeface="Comic Sans MS"/>
                <a:cs typeface="Comic Sans MS"/>
              </a:rPr>
              <a:t>Calculate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cumulative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population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&amp;</a:t>
            </a:r>
            <a:r>
              <a:rPr sz="2400" spc="-8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divide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by</a:t>
            </a:r>
            <a:r>
              <a:rPr sz="2400" spc="-8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30,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spc="-20" dirty="0">
                <a:latin typeface="Comic Sans MS"/>
                <a:cs typeface="Comic Sans MS"/>
              </a:rPr>
              <a:t>this </a:t>
            </a:r>
            <a:r>
              <a:rPr sz="2400" dirty="0">
                <a:latin typeface="Comic Sans MS"/>
                <a:cs typeface="Comic Sans MS"/>
              </a:rPr>
              <a:t>gives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sampling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interval.</a:t>
            </a:r>
            <a:endParaRPr sz="2400">
              <a:latin typeface="Comic Sans MS"/>
              <a:cs typeface="Comic Sans MS"/>
            </a:endParaRPr>
          </a:p>
          <a:p>
            <a:pPr marL="574040" marR="17780" lvl="1" indent="-228600">
              <a:lnSpc>
                <a:spcPct val="100000"/>
              </a:lnSpc>
              <a:spcBef>
                <a:spcPts val="405"/>
              </a:spcBef>
              <a:buClr>
                <a:srgbClr val="9B2C1F"/>
              </a:buClr>
              <a:buSzPct val="85416"/>
              <a:buFont typeface="Arial"/>
              <a:buChar char="–"/>
              <a:tabLst>
                <a:tab pos="574040" algn="l"/>
              </a:tabLst>
            </a:pPr>
            <a:r>
              <a:rPr sz="2400" dirty="0">
                <a:latin typeface="Comic Sans MS"/>
                <a:cs typeface="Comic Sans MS"/>
              </a:rPr>
              <a:t>Select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random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no.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less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than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or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equal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sampling </a:t>
            </a:r>
            <a:r>
              <a:rPr sz="2400" dirty="0">
                <a:latin typeface="Comic Sans MS"/>
                <a:cs typeface="Comic Sans MS"/>
              </a:rPr>
              <a:t>interval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having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same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no.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digits.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This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forms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1</a:t>
            </a:r>
            <a:r>
              <a:rPr sz="2400" baseline="24305" dirty="0">
                <a:latin typeface="Comic Sans MS"/>
                <a:cs typeface="Comic Sans MS"/>
              </a:rPr>
              <a:t>st</a:t>
            </a:r>
            <a:r>
              <a:rPr sz="2400" spc="292" baseline="2430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cluster.</a:t>
            </a:r>
            <a:endParaRPr sz="2400">
              <a:latin typeface="Comic Sans MS"/>
              <a:cs typeface="Comic Sans MS"/>
            </a:endParaRPr>
          </a:p>
          <a:p>
            <a:pPr marL="574040" marR="1117600" lvl="1" indent="-228600">
              <a:lnSpc>
                <a:spcPct val="100000"/>
              </a:lnSpc>
              <a:spcBef>
                <a:spcPts val="400"/>
              </a:spcBef>
              <a:buClr>
                <a:srgbClr val="9B2C1F"/>
              </a:buClr>
              <a:buSzPct val="85416"/>
              <a:buFont typeface="Arial"/>
              <a:buChar char="–"/>
              <a:tabLst>
                <a:tab pos="574040" algn="l"/>
              </a:tabLst>
            </a:pPr>
            <a:r>
              <a:rPr sz="2400" dirty="0">
                <a:latin typeface="Comic Sans MS"/>
                <a:cs typeface="Comic Sans MS"/>
              </a:rPr>
              <a:t>Random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no.+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sampling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interval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=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population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2</a:t>
            </a:r>
            <a:r>
              <a:rPr sz="2400" spc="-37" baseline="24305" dirty="0">
                <a:latin typeface="Comic Sans MS"/>
                <a:cs typeface="Comic Sans MS"/>
              </a:rPr>
              <a:t>nd </a:t>
            </a:r>
            <a:r>
              <a:rPr sz="2400" spc="-10" dirty="0">
                <a:latin typeface="Comic Sans MS"/>
                <a:cs typeface="Comic Sans MS"/>
              </a:rPr>
              <a:t>cluster.</a:t>
            </a:r>
            <a:endParaRPr sz="2400">
              <a:latin typeface="Comic Sans MS"/>
              <a:cs typeface="Comic Sans MS"/>
            </a:endParaRPr>
          </a:p>
          <a:p>
            <a:pPr marL="574040" lvl="1" indent="-228600">
              <a:lnSpc>
                <a:spcPct val="100000"/>
              </a:lnSpc>
              <a:spcBef>
                <a:spcPts val="395"/>
              </a:spcBef>
              <a:buClr>
                <a:srgbClr val="9B2C1F"/>
              </a:buClr>
              <a:buSzPct val="85416"/>
              <a:buFont typeface="Arial"/>
              <a:buChar char="–"/>
              <a:tabLst>
                <a:tab pos="574040" algn="l"/>
              </a:tabLst>
            </a:pPr>
            <a:r>
              <a:rPr sz="2400" dirty="0">
                <a:latin typeface="Comic Sans MS"/>
                <a:cs typeface="Comic Sans MS"/>
              </a:rPr>
              <a:t>Second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cluster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+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sampling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interval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=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4</a:t>
            </a:r>
            <a:r>
              <a:rPr sz="2400" baseline="24305" dirty="0">
                <a:latin typeface="Comic Sans MS"/>
                <a:cs typeface="Comic Sans MS"/>
              </a:rPr>
              <a:t>th</a:t>
            </a:r>
            <a:r>
              <a:rPr sz="2400" spc="277" baseline="2430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cluster.</a:t>
            </a:r>
            <a:endParaRPr sz="2400">
              <a:latin typeface="Comic Sans MS"/>
              <a:cs typeface="Comic Sans MS"/>
            </a:endParaRPr>
          </a:p>
          <a:p>
            <a:pPr marL="574040" lvl="1" indent="-228600">
              <a:lnSpc>
                <a:spcPct val="100000"/>
              </a:lnSpc>
              <a:spcBef>
                <a:spcPts val="409"/>
              </a:spcBef>
              <a:buClr>
                <a:srgbClr val="9B2C1F"/>
              </a:buClr>
              <a:buSzPct val="85416"/>
              <a:buFont typeface="Arial"/>
              <a:buChar char="–"/>
              <a:tabLst>
                <a:tab pos="574040" algn="l"/>
              </a:tabLst>
            </a:pPr>
            <a:r>
              <a:rPr sz="2400" dirty="0">
                <a:latin typeface="Comic Sans MS"/>
                <a:cs typeface="Comic Sans MS"/>
              </a:rPr>
              <a:t>Last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or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30</a:t>
            </a:r>
            <a:r>
              <a:rPr sz="2400" baseline="24305" dirty="0">
                <a:latin typeface="Comic Sans MS"/>
                <a:cs typeface="Comic Sans MS"/>
              </a:rPr>
              <a:t>th</a:t>
            </a:r>
            <a:r>
              <a:rPr sz="2400" spc="307" baseline="2430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cluster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=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29</a:t>
            </a:r>
            <a:r>
              <a:rPr sz="2400" baseline="24305" dirty="0">
                <a:latin typeface="Comic Sans MS"/>
                <a:cs typeface="Comic Sans MS"/>
              </a:rPr>
              <a:t>th</a:t>
            </a:r>
            <a:r>
              <a:rPr sz="2400" spc="315" baseline="2430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cluster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+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sampling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interval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33</a:t>
            </a:fld>
            <a:endParaRPr spc="-25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2124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CLUSTER</a:t>
            </a:r>
            <a:r>
              <a:rPr sz="4000" spc="-165" dirty="0"/>
              <a:t> </a:t>
            </a:r>
            <a:r>
              <a:rPr sz="4000" spc="-10" dirty="0"/>
              <a:t>SAMPLING…….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389093"/>
            <a:ext cx="7487920" cy="263207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600" dirty="0">
                <a:latin typeface="Comic Sans MS"/>
                <a:cs typeface="Comic Sans MS"/>
              </a:rPr>
              <a:t>Two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types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cluster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sampling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methods.</a:t>
            </a:r>
            <a:endParaRPr sz="2600">
              <a:latin typeface="Comic Sans MS"/>
              <a:cs typeface="Comic Sans MS"/>
            </a:endParaRPr>
          </a:p>
          <a:p>
            <a:pPr marL="285115" marR="159385" indent="-273050">
              <a:lnSpc>
                <a:spcPct val="100000"/>
              </a:lnSpc>
              <a:spcBef>
                <a:spcPts val="600"/>
              </a:spcBef>
            </a:pPr>
            <a:r>
              <a:rPr sz="2600" b="1" spc="-10" dirty="0">
                <a:latin typeface="Comic Sans MS"/>
                <a:cs typeface="Comic Sans MS"/>
              </a:rPr>
              <a:t>One-</a:t>
            </a:r>
            <a:r>
              <a:rPr sz="2600" b="1" dirty="0">
                <a:latin typeface="Comic Sans MS"/>
                <a:cs typeface="Comic Sans MS"/>
              </a:rPr>
              <a:t>stage</a:t>
            </a:r>
            <a:r>
              <a:rPr sz="2600" b="1" spc="-45" dirty="0">
                <a:latin typeface="Comic Sans MS"/>
                <a:cs typeface="Comic Sans MS"/>
              </a:rPr>
              <a:t> </a:t>
            </a:r>
            <a:r>
              <a:rPr sz="2600" b="1" dirty="0">
                <a:latin typeface="Comic Sans MS"/>
                <a:cs typeface="Comic Sans MS"/>
              </a:rPr>
              <a:t>sampling</a:t>
            </a:r>
            <a:r>
              <a:rPr sz="2600" dirty="0">
                <a:latin typeface="Comic Sans MS"/>
                <a:cs typeface="Comic Sans MS"/>
              </a:rPr>
              <a:t>.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All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elements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within </a:t>
            </a:r>
            <a:r>
              <a:rPr sz="2600" dirty="0">
                <a:latin typeface="Comic Sans MS"/>
                <a:cs typeface="Comic Sans MS"/>
              </a:rPr>
              <a:t>selected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clusters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are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included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sample.</a:t>
            </a:r>
            <a:endParaRPr sz="2600">
              <a:latin typeface="Comic Sans MS"/>
              <a:cs typeface="Comic Sans MS"/>
            </a:endParaRPr>
          </a:p>
          <a:p>
            <a:pPr marL="285115" marR="5080" indent="-273050">
              <a:lnSpc>
                <a:spcPct val="100000"/>
              </a:lnSpc>
              <a:spcBef>
                <a:spcPts val="605"/>
              </a:spcBef>
            </a:pPr>
            <a:r>
              <a:rPr sz="2600" b="1" spc="-10" dirty="0">
                <a:latin typeface="Comic Sans MS"/>
                <a:cs typeface="Comic Sans MS"/>
              </a:rPr>
              <a:t>Two-</a:t>
            </a:r>
            <a:r>
              <a:rPr sz="2600" b="1" dirty="0">
                <a:latin typeface="Comic Sans MS"/>
                <a:cs typeface="Comic Sans MS"/>
              </a:rPr>
              <a:t>stage</a:t>
            </a:r>
            <a:r>
              <a:rPr sz="2600" b="1" spc="-25" dirty="0">
                <a:latin typeface="Comic Sans MS"/>
                <a:cs typeface="Comic Sans MS"/>
              </a:rPr>
              <a:t> </a:t>
            </a:r>
            <a:r>
              <a:rPr sz="2600" b="1" dirty="0">
                <a:latin typeface="Comic Sans MS"/>
                <a:cs typeface="Comic Sans MS"/>
              </a:rPr>
              <a:t>sampling</a:t>
            </a:r>
            <a:r>
              <a:rPr sz="2600" dirty="0">
                <a:latin typeface="Comic Sans MS"/>
                <a:cs typeface="Comic Sans MS"/>
              </a:rPr>
              <a:t>.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 subset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elements </a:t>
            </a:r>
            <a:r>
              <a:rPr sz="2600" dirty="0">
                <a:latin typeface="Comic Sans MS"/>
                <a:cs typeface="Comic Sans MS"/>
              </a:rPr>
              <a:t>within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selected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clusters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are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randomly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selected </a:t>
            </a:r>
            <a:r>
              <a:rPr sz="2600" dirty="0">
                <a:latin typeface="Comic Sans MS"/>
                <a:cs typeface="Comic Sans MS"/>
              </a:rPr>
              <a:t>for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inclusion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sample.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34</a:t>
            </a:fld>
            <a:endParaRPr spc="-25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6572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CLUSTER</a:t>
            </a:r>
            <a:r>
              <a:rPr sz="4000" spc="-165" dirty="0"/>
              <a:t> </a:t>
            </a:r>
            <a:r>
              <a:rPr sz="4000" spc="-10" dirty="0"/>
              <a:t>SAMPLING…….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16890" y="1718127"/>
          <a:ext cx="2523490" cy="725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755"/>
                <a:gridCol w="879475"/>
                <a:gridCol w="689609"/>
                <a:gridCol w="678180"/>
              </a:tblGrid>
              <a:tr h="239395">
                <a:tc>
                  <a:txBody>
                    <a:bodyPr/>
                    <a:lstStyle/>
                    <a:p>
                      <a:pPr marR="67310" algn="ctr">
                        <a:lnSpc>
                          <a:spcPts val="1580"/>
                        </a:lnSpc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ts val="163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Freq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1630"/>
                        </a:lnSpc>
                      </a:pPr>
                      <a:r>
                        <a:rPr sz="1600" spc="-10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630"/>
                        </a:lnSpc>
                      </a:pP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cluster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6379">
                <a:tc>
                  <a:txBody>
                    <a:bodyPr/>
                    <a:lstStyle/>
                    <a:p>
                      <a:pPr marR="6731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156845" algn="r">
                        <a:lnSpc>
                          <a:spcPts val="1685"/>
                        </a:lnSpc>
                        <a:tabLst>
                          <a:tab pos="234950" algn="l"/>
                        </a:tabLst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2000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0">
                        <a:lnSpc>
                          <a:spcPts val="168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2000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ts val="1685"/>
                        </a:lnSpc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9395">
                <a:tc>
                  <a:txBody>
                    <a:bodyPr/>
                    <a:lstStyle/>
                    <a:p>
                      <a:pPr marR="6731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151130" algn="r">
                        <a:lnSpc>
                          <a:spcPts val="1685"/>
                        </a:lnSpc>
                        <a:tabLst>
                          <a:tab pos="241300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II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3000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ts val="168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5000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685"/>
                        </a:lnSpc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35</a:t>
            </a:fld>
            <a:endParaRPr spc="-25"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16890" y="2458791"/>
          <a:ext cx="2396490" cy="971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755"/>
                <a:gridCol w="879475"/>
                <a:gridCol w="789305"/>
                <a:gridCol w="452119"/>
              </a:tblGrid>
              <a:tr h="239395">
                <a:tc gridSpan="2">
                  <a:txBody>
                    <a:bodyPr/>
                    <a:lstStyle/>
                    <a:p>
                      <a:pPr marL="305435" indent="-273685">
                        <a:lnSpc>
                          <a:spcPts val="1630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III</a:t>
                      </a:r>
                      <a:r>
                        <a:rPr sz="16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1500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ts val="163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6500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6379">
                <a:tc gridSpan="2">
                  <a:txBody>
                    <a:bodyPr/>
                    <a:lstStyle/>
                    <a:p>
                      <a:pPr marL="305435" indent="-273685">
                        <a:lnSpc>
                          <a:spcPts val="1685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IV</a:t>
                      </a:r>
                      <a:r>
                        <a:rPr sz="16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4000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68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10500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5"/>
                        </a:lnSpc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9395">
                <a:tc gridSpan="2">
                  <a:txBody>
                    <a:bodyPr/>
                    <a:lstStyle/>
                    <a:p>
                      <a:pPr marL="305435" indent="-273685">
                        <a:lnSpc>
                          <a:spcPts val="1685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  <a:tab pos="564515" algn="l"/>
                        </a:tabLst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5000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168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15500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4,</a:t>
                      </a:r>
                      <a:r>
                        <a:rPr sz="16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637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8890" marB="0"/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745"/>
                        </a:lnSpc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VI</a:t>
                      </a:r>
                      <a:r>
                        <a:rPr sz="16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2500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ts val="174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18000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ts val="1745"/>
                        </a:lnSpc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16890" y="3446597"/>
          <a:ext cx="2317115" cy="478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3640"/>
                <a:gridCol w="766445"/>
                <a:gridCol w="291464"/>
              </a:tblGrid>
              <a:tr h="239395">
                <a:tc>
                  <a:txBody>
                    <a:bodyPr/>
                    <a:lstStyle/>
                    <a:p>
                      <a:pPr marL="305435" indent="-273685">
                        <a:lnSpc>
                          <a:spcPts val="1630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80" dirty="0">
                          <a:latin typeface="Times New Roman"/>
                          <a:cs typeface="Times New Roman"/>
                        </a:rPr>
                        <a:t>VII</a:t>
                      </a:r>
                      <a:r>
                        <a:rPr sz="16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2000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ts val="163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20000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ts val="1630"/>
                        </a:lnSpc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9395">
                <a:tc>
                  <a:txBody>
                    <a:bodyPr/>
                    <a:lstStyle/>
                    <a:p>
                      <a:pPr marL="305435" indent="-273685">
                        <a:lnSpc>
                          <a:spcPts val="1685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VIII</a:t>
                      </a:r>
                      <a:r>
                        <a:rPr sz="16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3000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ts val="168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23000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85"/>
                        </a:lnSpc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724527" y="1687194"/>
            <a:ext cx="5981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4375"/>
              <a:buFont typeface="Arial"/>
              <a:buChar char="•"/>
              <a:tabLst>
                <a:tab pos="286385" algn="l"/>
              </a:tabLst>
            </a:pPr>
            <a:r>
              <a:rPr sz="1600" spc="-150" dirty="0">
                <a:latin typeface="Times New Roman"/>
                <a:cs typeface="Times New Roman"/>
              </a:rPr>
              <a:t>XVI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81850" y="1687194"/>
            <a:ext cx="16046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8025" algn="l"/>
                <a:tab pos="1405255" algn="l"/>
              </a:tabLst>
            </a:pPr>
            <a:r>
              <a:rPr sz="1600" spc="-20" dirty="0">
                <a:latin typeface="Times New Roman"/>
                <a:cs typeface="Times New Roman"/>
              </a:rPr>
              <a:t>3500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52500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0" dirty="0">
                <a:latin typeface="Times New Roman"/>
                <a:cs typeface="Times New Roman"/>
              </a:rPr>
              <a:t>17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705477" y="2007687"/>
          <a:ext cx="2865755" cy="10452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4700"/>
                <a:gridCol w="601980"/>
                <a:gridCol w="760094"/>
                <a:gridCol w="652780"/>
              </a:tblGrid>
              <a:tr h="251460">
                <a:tc>
                  <a:txBody>
                    <a:bodyPr/>
                    <a:lstStyle/>
                    <a:p>
                      <a:pPr marL="305435" indent="-273685">
                        <a:lnSpc>
                          <a:spcPts val="1630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XVII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63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4000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ts val="163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56500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9230">
                        <a:lnSpc>
                          <a:spcPts val="163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18,19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1145">
                <a:tc>
                  <a:txBody>
                    <a:bodyPr/>
                    <a:lstStyle/>
                    <a:p>
                      <a:pPr marL="305435" indent="-273685">
                        <a:lnSpc>
                          <a:spcPts val="1780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XVIII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ts val="178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4500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ts val="178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61000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5580">
                        <a:lnSpc>
                          <a:spcPts val="1780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1145">
                <a:tc>
                  <a:txBody>
                    <a:bodyPr/>
                    <a:lstStyle/>
                    <a:p>
                      <a:pPr marL="305435" indent="-273685">
                        <a:lnSpc>
                          <a:spcPts val="1785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XIX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178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4000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78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65000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178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21,22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1460">
                <a:tc>
                  <a:txBody>
                    <a:bodyPr/>
                    <a:lstStyle/>
                    <a:p>
                      <a:pPr marL="305435" indent="-273685">
                        <a:lnSpc>
                          <a:spcPts val="1785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XX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178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4000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1130">
                        <a:lnSpc>
                          <a:spcPts val="178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69000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ts val="1785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23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705477" y="3093029"/>
          <a:ext cx="2723515" cy="774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755"/>
                <a:gridCol w="607060"/>
                <a:gridCol w="615315"/>
                <a:gridCol w="792480"/>
                <a:gridCol w="433069"/>
              </a:tblGrid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ts val="1580"/>
                        </a:lnSpc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0" algn="ctr">
                        <a:lnSpc>
                          <a:spcPts val="1630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XXI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1760" algn="r">
                        <a:lnSpc>
                          <a:spcPts val="163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2000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63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71000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ts val="1630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11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R="29845" algn="ctr">
                        <a:lnSpc>
                          <a:spcPts val="178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XXII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78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2000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8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73000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14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ts val="178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XXIII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ts val="178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3000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78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76000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780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25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516890" y="3906845"/>
          <a:ext cx="7265034" cy="2129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755"/>
                <a:gridCol w="353060"/>
                <a:gridCol w="659129"/>
                <a:gridCol w="743584"/>
                <a:gridCol w="1419860"/>
                <a:gridCol w="1012189"/>
                <a:gridCol w="619760"/>
                <a:gridCol w="603250"/>
                <a:gridCol w="792479"/>
                <a:gridCol w="786130"/>
              </a:tblGrid>
              <a:tr h="267970">
                <a:tc gridSpan="2">
                  <a:txBody>
                    <a:bodyPr/>
                    <a:lstStyle/>
                    <a:p>
                      <a:pPr marL="305435" indent="-273685">
                        <a:lnSpc>
                          <a:spcPts val="1889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IX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6370" algn="r">
                        <a:lnSpc>
                          <a:spcPts val="1889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3500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889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26500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1889"/>
                        </a:lnSpc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18870" indent="-274320">
                        <a:lnSpc>
                          <a:spcPts val="1630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1118870" algn="l"/>
                        </a:tabLst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XXIV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163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3000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63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79000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ts val="1630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26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1460">
                <a:tc gridSpan="2">
                  <a:txBody>
                    <a:bodyPr/>
                    <a:lstStyle/>
                    <a:p>
                      <a:pPr marL="305435" indent="-273685">
                        <a:lnSpc>
                          <a:spcPts val="1725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X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0" algn="r">
                        <a:lnSpc>
                          <a:spcPts val="172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4500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1450" algn="r">
                        <a:lnSpc>
                          <a:spcPts val="172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31000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8760">
                        <a:lnSpc>
                          <a:spcPts val="1725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18870" indent="-274320">
                        <a:lnSpc>
                          <a:spcPts val="1650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1118870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XXV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ts val="1650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5000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>
                        <a:lnSpc>
                          <a:spcPts val="165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84000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ts val="165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27,28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4635">
                <a:tc gridSpan="2">
                  <a:txBody>
                    <a:bodyPr/>
                    <a:lstStyle/>
                    <a:p>
                      <a:pPr marL="305435" indent="-273685">
                        <a:lnSpc>
                          <a:spcPts val="1685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305435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XI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8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4000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68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35000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685"/>
                        </a:lnSpc>
                      </a:pP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11,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12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18870" indent="-274320">
                        <a:lnSpc>
                          <a:spcPts val="1805"/>
                        </a:lnSpc>
                        <a:buClr>
                          <a:srgbClr val="D24717"/>
                        </a:buClr>
                        <a:buSzPct val="84375"/>
                        <a:buFont typeface="Arial"/>
                        <a:buChar char="•"/>
                        <a:tabLst>
                          <a:tab pos="1118870" algn="l"/>
                        </a:tabLst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XXVI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180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2000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80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86000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5420">
                        <a:lnSpc>
                          <a:spcPts val="1805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29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58445">
                <a:tc>
                  <a:txBody>
                    <a:bodyPr/>
                    <a:lstStyle/>
                    <a:p>
                      <a:pPr marL="31750">
                        <a:lnSpc>
                          <a:spcPts val="1580"/>
                        </a:lnSpc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6680">
                        <a:lnSpc>
                          <a:spcPts val="1630"/>
                        </a:lnSpc>
                      </a:pP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XII</a:t>
                      </a:r>
                      <a:r>
                        <a:rPr sz="16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4000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8750" algn="r">
                        <a:lnSpc>
                          <a:spcPts val="163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39000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ts val="1630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13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 gridSpan="4"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720090" algn="l"/>
                          <a:tab pos="1370330" algn="l"/>
                        </a:tabLst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XXVII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1000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87000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845185">
                <a:tc>
                  <a:txBody>
                    <a:bodyPr/>
                    <a:lstStyle/>
                    <a:p>
                      <a:pPr marL="31750">
                        <a:lnSpc>
                          <a:spcPts val="1480"/>
                        </a:lnSpc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6680">
                        <a:lnSpc>
                          <a:spcPts val="1530"/>
                        </a:lnSpc>
                        <a:tabLst>
                          <a:tab pos="526415" algn="l"/>
                        </a:tabLst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XIII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3500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42290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XIV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2000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668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581660" algn="l"/>
                        </a:tabLst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XV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3000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ts val="153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44000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333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46000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733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49000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46125" algn="ctr">
                        <a:lnSpc>
                          <a:spcPts val="153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14,15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694690" algn="ctr">
                        <a:lnSpc>
                          <a:spcPct val="100000"/>
                        </a:lnSpc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R="99060" algn="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R="99060" algn="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B="0"/>
                </a:tc>
                <a:tc gridSpan="4">
                  <a:txBody>
                    <a:bodyPr/>
                    <a:lstStyle/>
                    <a:p>
                      <a:pPr marL="771525" indent="-664845">
                        <a:lnSpc>
                          <a:spcPct val="100000"/>
                        </a:lnSpc>
                        <a:spcBef>
                          <a:spcPts val="110"/>
                        </a:spcBef>
                        <a:buAutoNum type="romanUcPeriod" startAt="28"/>
                        <a:tabLst>
                          <a:tab pos="771525" algn="l"/>
                          <a:tab pos="1376045" algn="l"/>
                        </a:tabLst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1000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88000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63905" indent="-657225">
                        <a:lnSpc>
                          <a:spcPct val="100000"/>
                        </a:lnSpc>
                        <a:spcBef>
                          <a:spcPts val="219"/>
                        </a:spcBef>
                        <a:buAutoNum type="romanUcPeriod" startAt="28"/>
                        <a:tabLst>
                          <a:tab pos="763905" algn="l"/>
                          <a:tab pos="1368425" algn="l"/>
                          <a:tab pos="2249805" algn="l"/>
                        </a:tabLst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1000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89000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58190" indent="-651510">
                        <a:lnSpc>
                          <a:spcPct val="100000"/>
                        </a:lnSpc>
                        <a:spcBef>
                          <a:spcPts val="215"/>
                        </a:spcBef>
                        <a:buAutoNum type="romanUcPeriod" startAt="28"/>
                        <a:tabLst>
                          <a:tab pos="758190" algn="l"/>
                          <a:tab pos="1407795" algn="l"/>
                        </a:tabLst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1000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90000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14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350" spc="-50" dirty="0">
                          <a:solidFill>
                            <a:srgbClr val="D24717"/>
                          </a:solidFill>
                          <a:latin typeface="Arial"/>
                          <a:cs typeface="Arial"/>
                        </a:rPr>
                        <a:t>•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3970" marB="0"/>
                </a:tc>
                <a:tc gridSpan="4">
                  <a:txBody>
                    <a:bodyPr/>
                    <a:lstStyle/>
                    <a:p>
                      <a:pPr marL="106680">
                        <a:lnSpc>
                          <a:spcPts val="1785"/>
                        </a:lnSpc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90000/30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16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3000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10" dirty="0">
                          <a:latin typeface="Times New Roman"/>
                          <a:cs typeface="Times New Roman"/>
                        </a:rPr>
                        <a:t>sampling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interval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2642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105"/>
              </a:spcBef>
            </a:pPr>
            <a:r>
              <a:rPr sz="3500" dirty="0"/>
              <a:t>Difference</a:t>
            </a:r>
            <a:r>
              <a:rPr sz="3500" spc="-50" dirty="0"/>
              <a:t> </a:t>
            </a:r>
            <a:r>
              <a:rPr sz="3500" dirty="0"/>
              <a:t>Between</a:t>
            </a:r>
            <a:r>
              <a:rPr sz="3500" spc="-20" dirty="0"/>
              <a:t> </a:t>
            </a:r>
            <a:r>
              <a:rPr sz="3500" dirty="0"/>
              <a:t>Strata</a:t>
            </a:r>
            <a:r>
              <a:rPr sz="3500" spc="-20" dirty="0"/>
              <a:t> </a:t>
            </a:r>
            <a:r>
              <a:rPr sz="3500" dirty="0"/>
              <a:t>and</a:t>
            </a:r>
            <a:r>
              <a:rPr sz="3500" spc="-25" dirty="0"/>
              <a:t> </a:t>
            </a:r>
            <a:r>
              <a:rPr sz="3500" spc="-10" dirty="0"/>
              <a:t>Clusters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780997"/>
            <a:ext cx="7561580" cy="342900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85115" marR="655955" indent="-273050" algn="just">
              <a:lnSpc>
                <a:spcPct val="80000"/>
              </a:lnSpc>
              <a:spcBef>
                <a:spcPts val="73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Although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strata</a:t>
            </a:r>
            <a:r>
              <a:rPr sz="2600" u="none" spc="-30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and</a:t>
            </a:r>
            <a:r>
              <a:rPr sz="2600" u="none" spc="-3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clusters</a:t>
            </a:r>
            <a:r>
              <a:rPr sz="2600" u="none" spc="-4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are</a:t>
            </a:r>
            <a:r>
              <a:rPr sz="2600" u="none" spc="-3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both</a:t>
            </a:r>
            <a:r>
              <a:rPr sz="2600" u="none" spc="-45" dirty="0">
                <a:latin typeface="Comic Sans MS"/>
                <a:cs typeface="Comic Sans MS"/>
              </a:rPr>
              <a:t> </a:t>
            </a:r>
            <a:r>
              <a:rPr sz="2600" u="none" spc="-20" dirty="0">
                <a:latin typeface="Comic Sans MS"/>
                <a:cs typeface="Comic Sans MS"/>
              </a:rPr>
              <a:t>non- </a:t>
            </a:r>
            <a:r>
              <a:rPr sz="2600" u="none" dirty="0">
                <a:latin typeface="Comic Sans MS"/>
                <a:cs typeface="Comic Sans MS"/>
              </a:rPr>
              <a:t>overlapping</a:t>
            </a:r>
            <a:r>
              <a:rPr sz="2600" u="none" spc="-5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subsets</a:t>
            </a:r>
            <a:r>
              <a:rPr sz="2600" u="none" spc="-45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of</a:t>
            </a:r>
            <a:r>
              <a:rPr sz="2600" u="none" spc="-2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the</a:t>
            </a:r>
            <a:r>
              <a:rPr sz="2600" u="none" spc="-25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population,</a:t>
            </a:r>
            <a:r>
              <a:rPr sz="2600" u="none" spc="-30" dirty="0">
                <a:latin typeface="Comic Sans MS"/>
                <a:cs typeface="Comic Sans MS"/>
              </a:rPr>
              <a:t> </a:t>
            </a:r>
            <a:r>
              <a:rPr sz="2600" u="none" spc="-20" dirty="0">
                <a:latin typeface="Comic Sans MS"/>
                <a:cs typeface="Comic Sans MS"/>
              </a:rPr>
              <a:t>they </a:t>
            </a:r>
            <a:r>
              <a:rPr sz="2600" u="none" dirty="0">
                <a:latin typeface="Comic Sans MS"/>
                <a:cs typeface="Comic Sans MS"/>
              </a:rPr>
              <a:t>differ</a:t>
            </a:r>
            <a:r>
              <a:rPr sz="2600" u="none" spc="-25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in</a:t>
            </a:r>
            <a:r>
              <a:rPr sz="2600" u="none" spc="-3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several</a:t>
            </a:r>
            <a:r>
              <a:rPr sz="2600" u="none" spc="-40" dirty="0">
                <a:latin typeface="Comic Sans MS"/>
                <a:cs typeface="Comic Sans MS"/>
              </a:rPr>
              <a:t> </a:t>
            </a:r>
            <a:r>
              <a:rPr sz="2600" u="none" spc="-10" dirty="0">
                <a:latin typeface="Comic Sans MS"/>
                <a:cs typeface="Comic Sans MS"/>
              </a:rPr>
              <a:t>ways.</a:t>
            </a:r>
            <a:endParaRPr sz="2600">
              <a:latin typeface="Comic Sans MS"/>
              <a:cs typeface="Comic Sans MS"/>
            </a:endParaRPr>
          </a:p>
          <a:p>
            <a:pPr marL="283845" marR="336550" indent="-271780">
              <a:lnSpc>
                <a:spcPts val="2500"/>
              </a:lnSpc>
              <a:spcBef>
                <a:spcPts val="57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All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strata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are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represented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sample;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but 	</a:t>
            </a:r>
            <a:r>
              <a:rPr sz="2600" dirty="0">
                <a:latin typeface="Comic Sans MS"/>
                <a:cs typeface="Comic Sans MS"/>
              </a:rPr>
              <a:t>only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subset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clusters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are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 </a:t>
            </a:r>
            <a:r>
              <a:rPr sz="2600" spc="-10" dirty="0">
                <a:latin typeface="Comic Sans MS"/>
                <a:cs typeface="Comic Sans MS"/>
              </a:rPr>
              <a:t>sample.</a:t>
            </a:r>
            <a:endParaRPr sz="2600">
              <a:latin typeface="Comic Sans MS"/>
              <a:cs typeface="Comic Sans MS"/>
            </a:endParaRPr>
          </a:p>
          <a:p>
            <a:pPr marL="283845" marR="5080" indent="-271780">
              <a:lnSpc>
                <a:spcPts val="250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With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stratified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sampling,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best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survey 	</a:t>
            </a:r>
            <a:r>
              <a:rPr sz="2600" dirty="0">
                <a:latin typeface="Comic Sans MS"/>
                <a:cs typeface="Comic Sans MS"/>
              </a:rPr>
              <a:t>results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occur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when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elements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within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strata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are 	</a:t>
            </a:r>
            <a:r>
              <a:rPr sz="2600" dirty="0">
                <a:latin typeface="Comic Sans MS"/>
                <a:cs typeface="Comic Sans MS"/>
              </a:rPr>
              <a:t>internally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3"/>
              </a:rPr>
              <a:t>homogeneous</a:t>
            </a:r>
            <a:r>
              <a:rPr sz="2600" u="none" dirty="0">
                <a:latin typeface="Comic Sans MS"/>
                <a:cs typeface="Comic Sans MS"/>
              </a:rPr>
              <a:t>.</a:t>
            </a:r>
            <a:r>
              <a:rPr sz="2600" u="none" spc="-6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However,</a:t>
            </a:r>
            <a:r>
              <a:rPr sz="2600" u="none" spc="-5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with</a:t>
            </a:r>
            <a:r>
              <a:rPr sz="2600" u="none" spc="-45" dirty="0">
                <a:latin typeface="Comic Sans MS"/>
                <a:cs typeface="Comic Sans MS"/>
              </a:rPr>
              <a:t> </a:t>
            </a:r>
            <a:r>
              <a:rPr sz="2600" u="none" spc="-10" dirty="0">
                <a:latin typeface="Comic Sans MS"/>
                <a:cs typeface="Comic Sans MS"/>
              </a:rPr>
              <a:t>cluster 	</a:t>
            </a:r>
            <a:r>
              <a:rPr sz="2600" u="none" dirty="0">
                <a:latin typeface="Comic Sans MS"/>
                <a:cs typeface="Comic Sans MS"/>
              </a:rPr>
              <a:t>sampling,</a:t>
            </a:r>
            <a:r>
              <a:rPr sz="2600" u="none" spc="-55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the</a:t>
            </a:r>
            <a:r>
              <a:rPr sz="2600" u="none" spc="-3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best</a:t>
            </a:r>
            <a:r>
              <a:rPr sz="2600" u="none" spc="-35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results</a:t>
            </a:r>
            <a:r>
              <a:rPr sz="2600" u="none" spc="-3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occur</a:t>
            </a:r>
            <a:r>
              <a:rPr sz="2600" u="none" spc="-1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when</a:t>
            </a:r>
            <a:r>
              <a:rPr sz="2600" u="none" spc="-35" dirty="0">
                <a:latin typeface="Comic Sans MS"/>
                <a:cs typeface="Comic Sans MS"/>
              </a:rPr>
              <a:t> </a:t>
            </a:r>
            <a:r>
              <a:rPr sz="2600" u="none" spc="-10" dirty="0">
                <a:latin typeface="Comic Sans MS"/>
                <a:cs typeface="Comic Sans MS"/>
              </a:rPr>
              <a:t>elements 	</a:t>
            </a:r>
            <a:r>
              <a:rPr sz="2600" u="none" dirty="0">
                <a:latin typeface="Comic Sans MS"/>
                <a:cs typeface="Comic Sans MS"/>
              </a:rPr>
              <a:t>within</a:t>
            </a:r>
            <a:r>
              <a:rPr sz="2600" u="none" spc="-5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clusters</a:t>
            </a:r>
            <a:r>
              <a:rPr sz="2600" u="none" spc="-40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are</a:t>
            </a:r>
            <a:r>
              <a:rPr sz="2600" u="none" spc="-35" dirty="0">
                <a:latin typeface="Comic Sans MS"/>
                <a:cs typeface="Comic Sans MS"/>
              </a:rPr>
              <a:t> </a:t>
            </a:r>
            <a:r>
              <a:rPr sz="2600" u="none" dirty="0">
                <a:latin typeface="Comic Sans MS"/>
                <a:cs typeface="Comic Sans MS"/>
              </a:rPr>
              <a:t>internally</a:t>
            </a:r>
            <a:r>
              <a:rPr sz="2600" u="none" spc="-40" dirty="0">
                <a:latin typeface="Comic Sans MS"/>
                <a:cs typeface="Comic Sans MS"/>
              </a:rPr>
              <a:t> </a:t>
            </a:r>
            <a:r>
              <a:rPr sz="2600" u="sng" spc="-1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4"/>
              </a:rPr>
              <a:t>heterogeneous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36</a:t>
            </a:fld>
            <a:endParaRPr spc="-25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5703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MULTISTAGE</a:t>
            </a:r>
            <a:r>
              <a:rPr sz="3000" spc="-30" dirty="0"/>
              <a:t> </a:t>
            </a:r>
            <a:r>
              <a:rPr sz="3000" spc="-10" dirty="0"/>
              <a:t>SAMPLING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96747" rIns="0" bIns="0" rtlCol="0">
            <a:spAutoFit/>
          </a:bodyPr>
          <a:lstStyle/>
          <a:p>
            <a:pPr marL="440690" indent="-351790">
              <a:lnSpc>
                <a:spcPts val="2270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440690" algn="l"/>
              </a:tabLst>
            </a:pPr>
            <a:r>
              <a:rPr dirty="0"/>
              <a:t>Complex</a:t>
            </a:r>
            <a:r>
              <a:rPr spc="-40" dirty="0"/>
              <a:t> </a:t>
            </a:r>
            <a:r>
              <a:rPr dirty="0"/>
              <a:t>form</a:t>
            </a:r>
            <a:r>
              <a:rPr spc="-3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cluster</a:t>
            </a:r>
            <a:r>
              <a:rPr spc="-40" dirty="0"/>
              <a:t> </a:t>
            </a:r>
            <a:r>
              <a:rPr dirty="0"/>
              <a:t>sampling</a:t>
            </a:r>
            <a:r>
              <a:rPr spc="-45" dirty="0"/>
              <a:t> </a:t>
            </a:r>
            <a:r>
              <a:rPr dirty="0"/>
              <a:t>in</a:t>
            </a:r>
            <a:r>
              <a:rPr spc="-40" dirty="0"/>
              <a:t> </a:t>
            </a:r>
            <a:r>
              <a:rPr dirty="0"/>
              <a:t>which</a:t>
            </a:r>
            <a:r>
              <a:rPr spc="-50" dirty="0"/>
              <a:t> </a:t>
            </a:r>
            <a:r>
              <a:rPr dirty="0"/>
              <a:t>two</a:t>
            </a:r>
            <a:r>
              <a:rPr spc="-35" dirty="0"/>
              <a:t> </a:t>
            </a:r>
            <a:r>
              <a:rPr dirty="0"/>
              <a:t>or</a:t>
            </a:r>
            <a:r>
              <a:rPr spc="-35" dirty="0"/>
              <a:t> </a:t>
            </a:r>
            <a:r>
              <a:rPr dirty="0"/>
              <a:t>more</a:t>
            </a:r>
            <a:r>
              <a:rPr spc="-35" dirty="0"/>
              <a:t> </a:t>
            </a:r>
            <a:r>
              <a:rPr dirty="0"/>
              <a:t>levels</a:t>
            </a:r>
            <a:r>
              <a:rPr spc="-35" dirty="0"/>
              <a:t> </a:t>
            </a:r>
            <a:r>
              <a:rPr spc="-25" dirty="0"/>
              <a:t>of</a:t>
            </a:r>
          </a:p>
          <a:p>
            <a:pPr marL="361315">
              <a:lnSpc>
                <a:spcPts val="2270"/>
              </a:lnSpc>
            </a:pPr>
            <a:r>
              <a:rPr dirty="0"/>
              <a:t>units</a:t>
            </a:r>
            <a:r>
              <a:rPr spc="-35" dirty="0"/>
              <a:t> </a:t>
            </a:r>
            <a:r>
              <a:rPr dirty="0"/>
              <a:t>are</a:t>
            </a:r>
            <a:r>
              <a:rPr spc="-30" dirty="0"/>
              <a:t> </a:t>
            </a:r>
            <a:r>
              <a:rPr dirty="0"/>
              <a:t>embedded</a:t>
            </a:r>
            <a:r>
              <a:rPr spc="-20" dirty="0"/>
              <a:t> </a:t>
            </a:r>
            <a:r>
              <a:rPr dirty="0"/>
              <a:t>one</a:t>
            </a:r>
            <a:r>
              <a:rPr spc="-40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other.</a:t>
            </a:r>
          </a:p>
          <a:p>
            <a:pPr marL="405765" marR="1602740" indent="-317500">
              <a:lnSpc>
                <a:spcPct val="103800"/>
              </a:lnSpc>
              <a:spcBef>
                <a:spcPts val="2620"/>
              </a:spcBef>
              <a:buChar char="⚫"/>
              <a:tabLst>
                <a:tab pos="405765" algn="l"/>
                <a:tab pos="440690" algn="l"/>
              </a:tabLst>
            </a:pPr>
            <a:r>
              <a:rPr sz="175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dirty="0"/>
              <a:t>First</a:t>
            </a:r>
            <a:r>
              <a:rPr spc="-55" dirty="0"/>
              <a:t> </a:t>
            </a:r>
            <a:r>
              <a:rPr dirty="0"/>
              <a:t>stage,</a:t>
            </a:r>
            <a:r>
              <a:rPr spc="-45" dirty="0"/>
              <a:t> </a:t>
            </a:r>
            <a:r>
              <a:rPr dirty="0"/>
              <a:t>random</a:t>
            </a:r>
            <a:r>
              <a:rPr spc="-50" dirty="0"/>
              <a:t> </a:t>
            </a:r>
            <a:r>
              <a:rPr dirty="0"/>
              <a:t>number</a:t>
            </a:r>
            <a:r>
              <a:rPr spc="-35" dirty="0"/>
              <a:t>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districts</a:t>
            </a:r>
            <a:r>
              <a:rPr spc="-50" dirty="0"/>
              <a:t> </a:t>
            </a:r>
            <a:r>
              <a:rPr dirty="0"/>
              <a:t>chosen</a:t>
            </a:r>
            <a:r>
              <a:rPr spc="-40" dirty="0"/>
              <a:t> </a:t>
            </a:r>
            <a:r>
              <a:rPr dirty="0"/>
              <a:t>in</a:t>
            </a:r>
            <a:r>
              <a:rPr spc="-65" dirty="0"/>
              <a:t> </a:t>
            </a:r>
            <a:r>
              <a:rPr spc="-25" dirty="0"/>
              <a:t>all </a:t>
            </a:r>
            <a:r>
              <a:rPr spc="-10" dirty="0"/>
              <a:t>states.</a:t>
            </a:r>
            <a:endParaRPr sz="1750">
              <a:latin typeface="DejaVu Sans"/>
              <a:cs typeface="DejaVu Sans"/>
            </a:endParaRPr>
          </a:p>
          <a:p>
            <a:pPr marL="440690" indent="-351790">
              <a:lnSpc>
                <a:spcPct val="100000"/>
              </a:lnSpc>
              <a:spcBef>
                <a:spcPts val="2710"/>
              </a:spcBef>
              <a:buClr>
                <a:srgbClr val="D24717"/>
              </a:buClr>
              <a:buSzPct val="85714"/>
              <a:buFont typeface="DejaVu Sans"/>
              <a:buChar char="⚫"/>
              <a:tabLst>
                <a:tab pos="440690" algn="l"/>
              </a:tabLst>
            </a:pPr>
            <a:r>
              <a:rPr dirty="0"/>
              <a:t>Followed</a:t>
            </a:r>
            <a:r>
              <a:rPr spc="-65" dirty="0"/>
              <a:t> </a:t>
            </a:r>
            <a:r>
              <a:rPr dirty="0"/>
              <a:t>by</a:t>
            </a:r>
            <a:r>
              <a:rPr spc="-45" dirty="0"/>
              <a:t> </a:t>
            </a:r>
            <a:r>
              <a:rPr dirty="0"/>
              <a:t>random</a:t>
            </a:r>
            <a:r>
              <a:rPr spc="-40" dirty="0"/>
              <a:t> </a:t>
            </a:r>
            <a:r>
              <a:rPr dirty="0"/>
              <a:t>number</a:t>
            </a:r>
            <a:r>
              <a:rPr spc="-5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talukas,</a:t>
            </a:r>
            <a:r>
              <a:rPr spc="-50" dirty="0"/>
              <a:t> </a:t>
            </a:r>
            <a:r>
              <a:rPr spc="-10" dirty="0"/>
              <a:t>villages.</a:t>
            </a:r>
          </a:p>
          <a:p>
            <a:pPr marL="361315" indent="-272415">
              <a:lnSpc>
                <a:spcPct val="100000"/>
              </a:lnSpc>
              <a:spcBef>
                <a:spcPts val="271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361315" algn="l"/>
              </a:tabLst>
            </a:pPr>
            <a:r>
              <a:rPr dirty="0"/>
              <a:t>Then</a:t>
            </a:r>
            <a:r>
              <a:rPr spc="-35" dirty="0"/>
              <a:t> </a:t>
            </a:r>
            <a:r>
              <a:rPr dirty="0"/>
              <a:t>third</a:t>
            </a:r>
            <a:r>
              <a:rPr spc="-20" dirty="0"/>
              <a:t> </a:t>
            </a:r>
            <a:r>
              <a:rPr dirty="0"/>
              <a:t>stage</a:t>
            </a:r>
            <a:r>
              <a:rPr spc="-20" dirty="0"/>
              <a:t> </a:t>
            </a:r>
            <a:r>
              <a:rPr dirty="0"/>
              <a:t>units</a:t>
            </a:r>
            <a:r>
              <a:rPr spc="-30" dirty="0"/>
              <a:t> </a:t>
            </a:r>
            <a:r>
              <a:rPr dirty="0"/>
              <a:t>will</a:t>
            </a:r>
            <a:r>
              <a:rPr spc="-2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spc="-10" dirty="0"/>
              <a:t>houses.</a:t>
            </a:r>
          </a:p>
          <a:p>
            <a:pPr marL="440690" indent="-351790">
              <a:lnSpc>
                <a:spcPts val="2270"/>
              </a:lnSpc>
              <a:spcBef>
                <a:spcPts val="271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440690" algn="l"/>
                <a:tab pos="2735580" algn="l"/>
              </a:tabLst>
            </a:pPr>
            <a:r>
              <a:rPr dirty="0"/>
              <a:t>All</a:t>
            </a:r>
            <a:r>
              <a:rPr spc="-55" dirty="0"/>
              <a:t> </a:t>
            </a:r>
            <a:r>
              <a:rPr dirty="0"/>
              <a:t>ultimate</a:t>
            </a:r>
            <a:r>
              <a:rPr spc="-50" dirty="0"/>
              <a:t> </a:t>
            </a:r>
            <a:r>
              <a:rPr spc="-10" dirty="0"/>
              <a:t>units</a:t>
            </a:r>
            <a:r>
              <a:rPr dirty="0"/>
              <a:t>	(houses,</a:t>
            </a:r>
            <a:r>
              <a:rPr spc="-35" dirty="0"/>
              <a:t> </a:t>
            </a:r>
            <a:r>
              <a:rPr dirty="0"/>
              <a:t>for</a:t>
            </a:r>
            <a:r>
              <a:rPr spc="-40" dirty="0"/>
              <a:t> </a:t>
            </a:r>
            <a:r>
              <a:rPr dirty="0"/>
              <a:t>instance)</a:t>
            </a:r>
            <a:r>
              <a:rPr spc="-55" dirty="0"/>
              <a:t> </a:t>
            </a:r>
            <a:r>
              <a:rPr dirty="0"/>
              <a:t>selected</a:t>
            </a:r>
            <a:r>
              <a:rPr spc="-45" dirty="0"/>
              <a:t> </a:t>
            </a:r>
            <a:r>
              <a:rPr dirty="0"/>
              <a:t>at</a:t>
            </a:r>
            <a:r>
              <a:rPr spc="-45" dirty="0"/>
              <a:t> </a:t>
            </a:r>
            <a:r>
              <a:rPr dirty="0"/>
              <a:t>last</a:t>
            </a:r>
            <a:r>
              <a:rPr spc="-45" dirty="0"/>
              <a:t> </a:t>
            </a:r>
            <a:r>
              <a:rPr dirty="0"/>
              <a:t>step</a:t>
            </a:r>
            <a:r>
              <a:rPr spc="-30" dirty="0"/>
              <a:t> </a:t>
            </a:r>
            <a:r>
              <a:rPr spc="-25" dirty="0"/>
              <a:t>are</a:t>
            </a:r>
          </a:p>
          <a:p>
            <a:pPr marL="361315">
              <a:lnSpc>
                <a:spcPts val="2270"/>
              </a:lnSpc>
            </a:pPr>
            <a:r>
              <a:rPr spc="-10" dirty="0"/>
              <a:t>surveyed.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37</a:t>
            </a:fld>
            <a:endParaRPr spc="-25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1255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MULTISTAGE</a:t>
            </a:r>
            <a:r>
              <a:rPr sz="3000" spc="-30" dirty="0"/>
              <a:t> </a:t>
            </a:r>
            <a:r>
              <a:rPr sz="3000" spc="-10" dirty="0"/>
              <a:t>SAMPLING……..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435353"/>
            <a:ext cx="7596505" cy="4107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2415">
              <a:lnSpc>
                <a:spcPts val="2395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This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technique,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is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essentially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process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taking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random</a:t>
            </a:r>
            <a:endParaRPr sz="2100">
              <a:latin typeface="Comic Sans MS"/>
              <a:cs typeface="Comic Sans MS"/>
            </a:endParaRPr>
          </a:p>
          <a:p>
            <a:pPr marL="285115">
              <a:lnSpc>
                <a:spcPts val="2395"/>
              </a:lnSpc>
            </a:pPr>
            <a:r>
              <a:rPr sz="2100" dirty="0">
                <a:latin typeface="Comic Sans MS"/>
                <a:cs typeface="Comic Sans MS"/>
              </a:rPr>
              <a:t>samples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preceding</a:t>
            </a:r>
            <a:r>
              <a:rPr sz="2100" spc="-7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random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samples.</a:t>
            </a:r>
            <a:endParaRPr sz="2100">
              <a:latin typeface="Comic Sans MS"/>
              <a:cs typeface="Comic Sans MS"/>
            </a:endParaRPr>
          </a:p>
          <a:p>
            <a:pPr marL="285115" marR="128270" indent="-273050">
              <a:lnSpc>
                <a:spcPts val="2270"/>
              </a:lnSpc>
              <a:spcBef>
                <a:spcPts val="63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Not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as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effective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as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true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random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sampling,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but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probably </a:t>
            </a:r>
            <a:r>
              <a:rPr sz="2100" dirty="0">
                <a:latin typeface="Comic Sans MS"/>
                <a:cs typeface="Comic Sans MS"/>
              </a:rPr>
              <a:t>solves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more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6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problems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inherent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to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random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sampling.</a:t>
            </a:r>
            <a:endParaRPr sz="2100">
              <a:latin typeface="Comic Sans MS"/>
              <a:cs typeface="Comic Sans MS"/>
            </a:endParaRPr>
          </a:p>
          <a:p>
            <a:pPr marL="285115" marR="922655" indent="-273050">
              <a:lnSpc>
                <a:spcPts val="2270"/>
              </a:lnSpc>
              <a:spcBef>
                <a:spcPts val="595"/>
              </a:spcBef>
              <a:buChar char="⚫"/>
              <a:tabLst>
                <a:tab pos="285115" algn="l"/>
                <a:tab pos="364490" algn="l"/>
              </a:tabLst>
            </a:pPr>
            <a:r>
              <a:rPr sz="175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sz="2100" dirty="0">
                <a:latin typeface="Comic Sans MS"/>
                <a:cs typeface="Comic Sans MS"/>
              </a:rPr>
              <a:t>An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effective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strategy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because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it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banks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on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multiple </a:t>
            </a:r>
            <a:r>
              <a:rPr sz="2100" dirty="0">
                <a:latin typeface="Comic Sans MS"/>
                <a:cs typeface="Comic Sans MS"/>
              </a:rPr>
              <a:t>randomizations.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As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such,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extremely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useful.</a:t>
            </a:r>
            <a:endParaRPr sz="2100">
              <a:latin typeface="Comic Sans MS"/>
              <a:cs typeface="Comic Sans MS"/>
            </a:endParaRPr>
          </a:p>
          <a:p>
            <a:pPr marL="285115" marR="215900" indent="-273050">
              <a:lnSpc>
                <a:spcPct val="90000"/>
              </a:lnSpc>
              <a:spcBef>
                <a:spcPts val="565"/>
              </a:spcBef>
              <a:buClr>
                <a:srgbClr val="D24717"/>
              </a:buClr>
              <a:buSzPct val="85714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Multistage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sampling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used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frequently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when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complete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spc="-20" dirty="0">
                <a:latin typeface="Comic Sans MS"/>
                <a:cs typeface="Comic Sans MS"/>
              </a:rPr>
              <a:t>list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all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members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population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not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exists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and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spc="-25" dirty="0">
                <a:latin typeface="Comic Sans MS"/>
                <a:cs typeface="Comic Sans MS"/>
              </a:rPr>
              <a:t>is </a:t>
            </a:r>
            <a:r>
              <a:rPr sz="2100" spc="-10" dirty="0">
                <a:latin typeface="Comic Sans MS"/>
                <a:cs typeface="Comic Sans MS"/>
              </a:rPr>
              <a:t>inappropriate.</a:t>
            </a:r>
            <a:endParaRPr sz="2100">
              <a:latin typeface="Comic Sans MS"/>
              <a:cs typeface="Comic Sans MS"/>
            </a:endParaRPr>
          </a:p>
          <a:p>
            <a:pPr marL="285115" marR="5080" indent="-273050">
              <a:lnSpc>
                <a:spcPct val="9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Moreover,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by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avoiding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use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all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units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spc="-25" dirty="0">
                <a:latin typeface="Comic Sans MS"/>
                <a:cs typeface="Comic Sans MS"/>
              </a:rPr>
              <a:t>all </a:t>
            </a:r>
            <a:r>
              <a:rPr sz="2100" dirty="0">
                <a:latin typeface="Comic Sans MS"/>
                <a:cs typeface="Comic Sans MS"/>
              </a:rPr>
              <a:t>selected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clusters,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multistage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sampling</a:t>
            </a:r>
            <a:r>
              <a:rPr sz="2100" spc="-7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avoids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large,</a:t>
            </a:r>
            <a:r>
              <a:rPr sz="2100" spc="5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and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perhaps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unnecessary,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costs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associated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with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traditional </a:t>
            </a:r>
            <a:r>
              <a:rPr sz="2100" dirty="0">
                <a:latin typeface="Comic Sans MS"/>
                <a:cs typeface="Comic Sans MS"/>
              </a:rPr>
              <a:t>cluster</a:t>
            </a:r>
            <a:r>
              <a:rPr sz="2100" spc="-6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sampling.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38</a:t>
            </a:fld>
            <a:endParaRPr spc="-25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6554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MULTI</a:t>
            </a:r>
            <a:r>
              <a:rPr sz="3000" spc="-25" dirty="0"/>
              <a:t> </a:t>
            </a:r>
            <a:r>
              <a:rPr sz="3000" dirty="0"/>
              <a:t>PHASE</a:t>
            </a:r>
            <a:r>
              <a:rPr sz="3000" spc="-25" dirty="0"/>
              <a:t> </a:t>
            </a:r>
            <a:r>
              <a:rPr sz="3000" spc="-10" dirty="0"/>
              <a:t>SAMPLING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467358"/>
            <a:ext cx="8357870" cy="3363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Part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information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collected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from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whole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&amp;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part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spc="-20" dirty="0">
                <a:latin typeface="Comic Sans MS"/>
                <a:cs typeface="Comic Sans MS"/>
              </a:rPr>
              <a:t>from</a:t>
            </a:r>
            <a:endParaRPr sz="2100">
              <a:latin typeface="Comic Sans MS"/>
              <a:cs typeface="Comic Sans MS"/>
            </a:endParaRPr>
          </a:p>
          <a:p>
            <a:pPr marL="285115">
              <a:lnSpc>
                <a:spcPct val="100000"/>
              </a:lnSpc>
            </a:pPr>
            <a:r>
              <a:rPr sz="2100" spc="-10" dirty="0">
                <a:latin typeface="Comic Sans MS"/>
                <a:cs typeface="Comic Sans MS"/>
              </a:rPr>
              <a:t>subsample.</a:t>
            </a:r>
            <a:endParaRPr sz="21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In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Tb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survey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MT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all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cases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–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Phase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spc="-50" dirty="0">
                <a:latin typeface="Comic Sans MS"/>
                <a:cs typeface="Comic Sans MS"/>
              </a:rPr>
              <a:t>I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X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–Ray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chest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MT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+ve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cases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–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Phase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spc="-25" dirty="0">
                <a:latin typeface="Comic Sans MS"/>
                <a:cs typeface="Comic Sans MS"/>
              </a:rPr>
              <a:t>II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714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Sputum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examination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X</a:t>
            </a:r>
            <a:r>
              <a:rPr sz="2100" spc="-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–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Ray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+ve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cases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-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Phase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spc="-25" dirty="0">
                <a:latin typeface="Comic Sans MS"/>
                <a:cs typeface="Comic Sans MS"/>
              </a:rPr>
              <a:t>III</a:t>
            </a:r>
            <a:endParaRPr sz="21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795"/>
              </a:spcBef>
              <a:buFont typeface="DejaVu Sans"/>
              <a:buChar char="⚫"/>
            </a:pPr>
            <a:endParaRPr sz="2100">
              <a:latin typeface="Comic Sans MS"/>
              <a:cs typeface="Comic Sans MS"/>
            </a:endParaRPr>
          </a:p>
          <a:p>
            <a:pPr marL="285115" marR="388620" indent="-273050">
              <a:lnSpc>
                <a:spcPct val="100000"/>
              </a:lnSpc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Survey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by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such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procedure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is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less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costly,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less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laborious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&amp;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spc="-20" dirty="0">
                <a:latin typeface="Comic Sans MS"/>
                <a:cs typeface="Comic Sans MS"/>
              </a:rPr>
              <a:t>more </a:t>
            </a:r>
            <a:r>
              <a:rPr sz="2100" spc="-10" dirty="0">
                <a:latin typeface="Comic Sans MS"/>
                <a:cs typeface="Comic Sans MS"/>
              </a:rPr>
              <a:t>purposeful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39</a:t>
            </a:fld>
            <a:endParaRPr spc="-2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4316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008000"/>
                </a:solidFill>
                <a:latin typeface="Arial"/>
                <a:cs typeface="Arial"/>
              </a:rPr>
              <a:t>What</a:t>
            </a:r>
            <a:r>
              <a:rPr sz="4000" spc="-55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008000"/>
                </a:solidFill>
                <a:latin typeface="Arial"/>
                <a:cs typeface="Arial"/>
              </a:rPr>
              <a:t>is</a:t>
            </a:r>
            <a:r>
              <a:rPr sz="4000" spc="-65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4000" spc="-10" dirty="0">
                <a:solidFill>
                  <a:srgbClr val="008000"/>
                </a:solidFill>
                <a:latin typeface="Arial"/>
                <a:cs typeface="Arial"/>
              </a:rPr>
              <a:t>research?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432306"/>
            <a:ext cx="7388859" cy="339788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85115" marR="381635" indent="-273050">
              <a:lnSpc>
                <a:spcPct val="90000"/>
              </a:lnSpc>
              <a:spcBef>
                <a:spcPts val="415"/>
              </a:spcBef>
              <a:buClr>
                <a:srgbClr val="D24717"/>
              </a:buClr>
              <a:buSzPct val="84615"/>
              <a:buChar char="•"/>
              <a:tabLst>
                <a:tab pos="285115" algn="l"/>
              </a:tabLst>
            </a:pP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“Scientific</a:t>
            </a:r>
            <a:r>
              <a:rPr sz="2600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research</a:t>
            </a:r>
            <a:r>
              <a:rPr sz="2600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is</a:t>
            </a:r>
            <a:r>
              <a:rPr sz="2600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systematic,</a:t>
            </a:r>
            <a:r>
              <a:rPr sz="2600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controlled,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empirical,</a:t>
            </a:r>
            <a:r>
              <a:rPr sz="2600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600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critical</a:t>
            </a:r>
            <a:r>
              <a:rPr sz="26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investigation</a:t>
            </a:r>
            <a:r>
              <a:rPr sz="26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2600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natural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phenomena</a:t>
            </a:r>
            <a:r>
              <a:rPr sz="2600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guided</a:t>
            </a:r>
            <a:r>
              <a:rPr sz="2600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sz="2600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theory</a:t>
            </a:r>
            <a:r>
              <a:rPr sz="2600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600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hypotheses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about</a:t>
            </a:r>
            <a:r>
              <a:rPr sz="26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2600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presumed</a:t>
            </a:r>
            <a:r>
              <a:rPr sz="2600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relations</a:t>
            </a:r>
            <a:r>
              <a:rPr sz="2600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among</a:t>
            </a:r>
            <a:r>
              <a:rPr sz="26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20" dirty="0">
                <a:solidFill>
                  <a:srgbClr val="001F5F"/>
                </a:solidFill>
                <a:latin typeface="Arial"/>
                <a:cs typeface="Arial"/>
              </a:rPr>
              <a:t>such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phenomena.”</a:t>
            </a:r>
            <a:endParaRPr sz="2600">
              <a:latin typeface="Arial"/>
              <a:cs typeface="Arial"/>
            </a:endParaRPr>
          </a:p>
          <a:p>
            <a:pPr marL="332105">
              <a:lnSpc>
                <a:spcPct val="100000"/>
              </a:lnSpc>
              <a:spcBef>
                <a:spcPts val="114"/>
              </a:spcBef>
            </a:pPr>
            <a:r>
              <a:rPr sz="2050" dirty="0">
                <a:solidFill>
                  <a:srgbClr val="9B2C1F"/>
                </a:solidFill>
                <a:latin typeface="Arial"/>
                <a:cs typeface="Arial"/>
              </a:rPr>
              <a:t>–</a:t>
            </a:r>
            <a:r>
              <a:rPr sz="2050" spc="1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Arial"/>
                <a:cs typeface="Arial"/>
              </a:rPr>
              <a:t>Kerlinger,</a:t>
            </a:r>
            <a:r>
              <a:rPr sz="2400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1F5F"/>
                </a:solidFill>
                <a:latin typeface="Arial"/>
                <a:cs typeface="Arial"/>
              </a:rPr>
              <a:t>1986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60"/>
              </a:spcBef>
            </a:pPr>
            <a:endParaRPr sz="2400">
              <a:latin typeface="Arial"/>
              <a:cs typeface="Arial"/>
            </a:endParaRPr>
          </a:p>
          <a:p>
            <a:pPr marL="285115" marR="5080" indent="-273050">
              <a:lnSpc>
                <a:spcPts val="281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Arial"/>
              <a:buChar char="•"/>
              <a:tabLst>
                <a:tab pos="285115" algn="l"/>
              </a:tabLst>
            </a:pP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Research</a:t>
            </a:r>
            <a:r>
              <a:rPr sz="2600" i="1" u="sng" spc="-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is</a:t>
            </a:r>
            <a:r>
              <a:rPr sz="2600" i="1" u="sng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an</a:t>
            </a:r>
            <a:r>
              <a:rPr sz="2600" i="1" u="sng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organized</a:t>
            </a:r>
            <a:r>
              <a:rPr sz="2600" i="1" u="sng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and</a:t>
            </a:r>
            <a:r>
              <a:rPr sz="2600" i="1" u="sng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systematic</a:t>
            </a:r>
            <a:r>
              <a:rPr sz="2600" i="1" u="sng" spc="-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way</a:t>
            </a:r>
            <a:r>
              <a:rPr sz="2600" i="1" u="sng" spc="-4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spc="-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of</a:t>
            </a:r>
            <a:r>
              <a:rPr sz="2600" i="1" u="none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finding</a:t>
            </a:r>
            <a:r>
              <a:rPr sz="2600" i="1" u="sng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answers</a:t>
            </a:r>
            <a:r>
              <a:rPr sz="2600" i="1" u="sng" spc="-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to</a:t>
            </a:r>
            <a:r>
              <a:rPr sz="2600" i="1" u="sng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sz="2600" i="1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questions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4</a:t>
            </a:fld>
            <a:endParaRPr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06653"/>
            <a:ext cx="6952615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dirty="0"/>
              <a:t>MATCHED</a:t>
            </a:r>
            <a:r>
              <a:rPr sz="3500" spc="-30" dirty="0"/>
              <a:t> </a:t>
            </a:r>
            <a:r>
              <a:rPr sz="3500" dirty="0"/>
              <a:t>RANDOM </a:t>
            </a:r>
            <a:r>
              <a:rPr sz="3500" spc="-10" dirty="0"/>
              <a:t>SAMPLING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956817"/>
            <a:ext cx="8468360" cy="509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>
              <a:lnSpc>
                <a:spcPts val="2615"/>
              </a:lnSpc>
              <a:spcBef>
                <a:spcPts val="100"/>
              </a:spcBef>
            </a:pP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method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assigning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participants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groups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which</a:t>
            </a:r>
            <a:endParaRPr sz="2400">
              <a:latin typeface="Comic Sans MS"/>
              <a:cs typeface="Comic Sans MS"/>
            </a:endParaRPr>
          </a:p>
          <a:p>
            <a:pPr marL="285115" marR="111760">
              <a:lnSpc>
                <a:spcPts val="2300"/>
              </a:lnSpc>
              <a:spcBef>
                <a:spcPts val="295"/>
              </a:spcBef>
            </a:pPr>
            <a:r>
              <a:rPr sz="2400" dirty="0">
                <a:latin typeface="Comic Sans MS"/>
                <a:cs typeface="Comic Sans MS"/>
              </a:rPr>
              <a:t>pairs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participants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are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first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matched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20" dirty="0">
                <a:latin typeface="Comic Sans MS"/>
                <a:cs typeface="Comic Sans MS"/>
              </a:rPr>
              <a:t>some </a:t>
            </a:r>
            <a:r>
              <a:rPr sz="2400" dirty="0">
                <a:latin typeface="Comic Sans MS"/>
                <a:cs typeface="Comic Sans MS"/>
              </a:rPr>
              <a:t>characteristic</a:t>
            </a:r>
            <a:r>
              <a:rPr sz="2400" spc="-9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then</a:t>
            </a:r>
            <a:r>
              <a:rPr sz="2400" spc="-8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individually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assigned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randomly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to </a:t>
            </a:r>
            <a:r>
              <a:rPr sz="2400" spc="-10" dirty="0">
                <a:latin typeface="Comic Sans MS"/>
                <a:cs typeface="Comic Sans MS"/>
              </a:rPr>
              <a:t>groups.</a:t>
            </a:r>
            <a:endParaRPr sz="2400">
              <a:latin typeface="Comic Sans MS"/>
              <a:cs typeface="Comic Sans MS"/>
            </a:endParaRPr>
          </a:p>
          <a:p>
            <a:pPr marL="285115" marR="786130" indent="-273050">
              <a:lnSpc>
                <a:spcPct val="80000"/>
              </a:lnSpc>
              <a:spcBef>
                <a:spcPts val="63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Procedure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for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Matched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random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sampling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can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be </a:t>
            </a:r>
            <a:r>
              <a:rPr sz="2400" dirty="0">
                <a:latin typeface="Comic Sans MS"/>
                <a:cs typeface="Comic Sans MS"/>
              </a:rPr>
              <a:t>briefed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with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following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contexts,</a:t>
            </a:r>
            <a:endParaRPr sz="2400">
              <a:latin typeface="Comic Sans MS"/>
              <a:cs typeface="Comic Sans MS"/>
            </a:endParaRPr>
          </a:p>
          <a:p>
            <a:pPr marL="285115" marR="157480" indent="-273050">
              <a:lnSpc>
                <a:spcPts val="2300"/>
              </a:lnSpc>
              <a:spcBef>
                <a:spcPts val="58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Two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samples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which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members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are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clearly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paired,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or </a:t>
            </a:r>
            <a:r>
              <a:rPr sz="2400" dirty="0">
                <a:latin typeface="Comic Sans MS"/>
                <a:cs typeface="Comic Sans MS"/>
              </a:rPr>
              <a:t>are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matched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explicitly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by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researcher.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For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example, </a:t>
            </a:r>
            <a:r>
              <a:rPr sz="2400" dirty="0">
                <a:latin typeface="Comic Sans MS"/>
                <a:cs typeface="Comic Sans MS"/>
              </a:rPr>
              <a:t>IQ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measurements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or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pairs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identical</a:t>
            </a:r>
            <a:r>
              <a:rPr sz="2400" spc="-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twins.</a:t>
            </a:r>
            <a:endParaRPr sz="2400">
              <a:latin typeface="Comic Sans MS"/>
              <a:cs typeface="Comic Sans MS"/>
            </a:endParaRPr>
          </a:p>
          <a:p>
            <a:pPr marL="285115" marR="5080" indent="-273050">
              <a:lnSpc>
                <a:spcPts val="2300"/>
              </a:lnSpc>
              <a:spcBef>
                <a:spcPts val="61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Those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samples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which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attribute,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or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variable,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is </a:t>
            </a:r>
            <a:r>
              <a:rPr sz="2400" dirty="0">
                <a:latin typeface="Comic Sans MS"/>
                <a:cs typeface="Comic Sans MS"/>
              </a:rPr>
              <a:t>measured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twice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on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each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subject,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under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different </a:t>
            </a:r>
            <a:r>
              <a:rPr sz="2400" dirty="0">
                <a:latin typeface="Comic Sans MS"/>
                <a:cs typeface="Comic Sans MS"/>
              </a:rPr>
              <a:t>circumstances.</a:t>
            </a:r>
            <a:r>
              <a:rPr sz="2400" spc="-8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Commonly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called</a:t>
            </a:r>
            <a:r>
              <a:rPr sz="2400" spc="-9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repeated</a:t>
            </a:r>
            <a:r>
              <a:rPr sz="2400" spc="-10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measures.</a:t>
            </a:r>
            <a:endParaRPr sz="2400">
              <a:latin typeface="Comic Sans MS"/>
              <a:cs typeface="Comic Sans MS"/>
            </a:endParaRPr>
          </a:p>
          <a:p>
            <a:pPr marL="375285" indent="-362585">
              <a:lnSpc>
                <a:spcPts val="2590"/>
              </a:lnSpc>
              <a:spcBef>
                <a:spcPts val="5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375285" algn="l"/>
              </a:tabLst>
            </a:pPr>
            <a:r>
              <a:rPr sz="2400" dirty="0">
                <a:latin typeface="Comic Sans MS"/>
                <a:cs typeface="Comic Sans MS"/>
              </a:rPr>
              <a:t>Examples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include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times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group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athletes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for</a:t>
            </a:r>
            <a:endParaRPr sz="2400">
              <a:latin typeface="Comic Sans MS"/>
              <a:cs typeface="Comic Sans MS"/>
            </a:endParaRPr>
          </a:p>
          <a:p>
            <a:pPr marL="285115" marR="377190">
              <a:lnSpc>
                <a:spcPct val="80000"/>
              </a:lnSpc>
              <a:spcBef>
                <a:spcPts val="290"/>
              </a:spcBef>
            </a:pPr>
            <a:r>
              <a:rPr sz="2400" dirty="0">
                <a:latin typeface="Comic Sans MS"/>
                <a:cs typeface="Comic Sans MS"/>
              </a:rPr>
              <a:t>1500m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before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after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week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special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training;</a:t>
            </a:r>
            <a:r>
              <a:rPr sz="2400" spc="-25" dirty="0">
                <a:latin typeface="Comic Sans MS"/>
                <a:cs typeface="Comic Sans MS"/>
              </a:rPr>
              <a:t> the </a:t>
            </a:r>
            <a:r>
              <a:rPr sz="2400" dirty="0">
                <a:latin typeface="Comic Sans MS"/>
                <a:cs typeface="Comic Sans MS"/>
              </a:rPr>
              <a:t>milk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yields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cows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before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after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being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fed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50" dirty="0">
                <a:latin typeface="Comic Sans MS"/>
                <a:cs typeface="Comic Sans MS"/>
              </a:rPr>
              <a:t>a </a:t>
            </a:r>
            <a:r>
              <a:rPr sz="2400" dirty="0">
                <a:latin typeface="Comic Sans MS"/>
                <a:cs typeface="Comic Sans MS"/>
              </a:rPr>
              <a:t>particular</a:t>
            </a:r>
            <a:r>
              <a:rPr sz="2400" spc="-12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diet.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40</a:t>
            </a:fld>
            <a:endParaRPr spc="-25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8741" y="490473"/>
            <a:ext cx="36544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QUOTA</a:t>
            </a:r>
            <a:r>
              <a:rPr sz="3000" spc="-130" dirty="0"/>
              <a:t> </a:t>
            </a:r>
            <a:r>
              <a:rPr sz="3000" spc="-10" dirty="0"/>
              <a:t>SAMPLING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273809"/>
            <a:ext cx="8482330" cy="516890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85115" marR="5080" indent="-273050">
              <a:lnSpc>
                <a:spcPts val="2350"/>
              </a:lnSpc>
              <a:spcBef>
                <a:spcPts val="620"/>
              </a:spcBef>
              <a:buChar char="⚫"/>
              <a:tabLst>
                <a:tab pos="285115" algn="l"/>
                <a:tab pos="384175" algn="l"/>
              </a:tabLst>
            </a:pPr>
            <a:r>
              <a:rPr sz="220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population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first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segmented</a:t>
            </a:r>
            <a:r>
              <a:rPr sz="2400" spc="-7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into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mutually</a:t>
            </a:r>
            <a:r>
              <a:rPr sz="2400" u="sng" spc="-5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 </a:t>
            </a:r>
            <a:r>
              <a:rPr sz="2400" u="sng" spc="-1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exclusive</a:t>
            </a:r>
            <a:r>
              <a:rPr sz="2400" u="none" spc="-10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400" u="none" spc="-10" dirty="0">
                <a:latin typeface="Comic Sans MS"/>
                <a:cs typeface="Comic Sans MS"/>
              </a:rPr>
              <a:t>sub-</a:t>
            </a:r>
            <a:r>
              <a:rPr sz="2400" u="none" dirty="0">
                <a:latin typeface="Comic Sans MS"/>
                <a:cs typeface="Comic Sans MS"/>
              </a:rPr>
              <a:t>groups,</a:t>
            </a:r>
            <a:r>
              <a:rPr sz="2400" u="none" spc="-25" dirty="0">
                <a:latin typeface="Comic Sans MS"/>
                <a:cs typeface="Comic Sans MS"/>
              </a:rPr>
              <a:t> </a:t>
            </a:r>
            <a:r>
              <a:rPr sz="2400" u="none" dirty="0">
                <a:latin typeface="Comic Sans MS"/>
                <a:cs typeface="Comic Sans MS"/>
              </a:rPr>
              <a:t>just</a:t>
            </a:r>
            <a:r>
              <a:rPr sz="2400" u="none" spc="-40" dirty="0">
                <a:latin typeface="Comic Sans MS"/>
                <a:cs typeface="Comic Sans MS"/>
              </a:rPr>
              <a:t> </a:t>
            </a:r>
            <a:r>
              <a:rPr sz="2400" u="none" dirty="0">
                <a:latin typeface="Comic Sans MS"/>
                <a:cs typeface="Comic Sans MS"/>
              </a:rPr>
              <a:t>as</a:t>
            </a:r>
            <a:r>
              <a:rPr sz="2400" u="none" spc="-45" dirty="0">
                <a:latin typeface="Comic Sans MS"/>
                <a:cs typeface="Comic Sans MS"/>
              </a:rPr>
              <a:t> </a:t>
            </a:r>
            <a:r>
              <a:rPr sz="2400" u="none" dirty="0">
                <a:latin typeface="Comic Sans MS"/>
                <a:cs typeface="Comic Sans MS"/>
              </a:rPr>
              <a:t>in</a:t>
            </a:r>
            <a:r>
              <a:rPr sz="2400" u="none" spc="-15" dirty="0">
                <a:latin typeface="Comic Sans MS"/>
                <a:cs typeface="Comic Sans MS"/>
              </a:rPr>
              <a:t> </a:t>
            </a:r>
            <a:r>
              <a:rPr sz="24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3"/>
              </a:rPr>
              <a:t>stratified</a:t>
            </a:r>
            <a:r>
              <a:rPr sz="2400" u="sng" spc="-4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3"/>
              </a:rPr>
              <a:t> </a:t>
            </a:r>
            <a:r>
              <a:rPr sz="2400" u="sng" spc="-1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3"/>
              </a:rPr>
              <a:t>sampling</a:t>
            </a:r>
            <a:r>
              <a:rPr sz="2400" u="none" spc="-10" dirty="0"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 marL="285115" indent="-272415">
              <a:lnSpc>
                <a:spcPts val="2595"/>
              </a:lnSpc>
              <a:spcBef>
                <a:spcPts val="3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  <a:tab pos="4688205" algn="l"/>
              </a:tabLst>
            </a:pPr>
            <a:r>
              <a:rPr sz="2400" dirty="0">
                <a:latin typeface="Comic Sans MS"/>
                <a:cs typeface="Comic Sans MS"/>
              </a:rPr>
              <a:t>Then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judgment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used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select</a:t>
            </a:r>
            <a:r>
              <a:rPr sz="2400" dirty="0">
                <a:latin typeface="Comic Sans MS"/>
                <a:cs typeface="Comic Sans MS"/>
              </a:rPr>
              <a:t>	subjects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or units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spc="-20" dirty="0">
                <a:latin typeface="Comic Sans MS"/>
                <a:cs typeface="Comic Sans MS"/>
              </a:rPr>
              <a:t>from</a:t>
            </a:r>
            <a:endParaRPr sz="2400">
              <a:latin typeface="Comic Sans MS"/>
              <a:cs typeface="Comic Sans MS"/>
            </a:endParaRPr>
          </a:p>
          <a:p>
            <a:pPr marL="285115">
              <a:lnSpc>
                <a:spcPts val="2595"/>
              </a:lnSpc>
            </a:pPr>
            <a:r>
              <a:rPr sz="2400" dirty="0">
                <a:latin typeface="Comic Sans MS"/>
                <a:cs typeface="Comic Sans MS"/>
              </a:rPr>
              <a:t>each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segment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based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on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specified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proportion.</a:t>
            </a:r>
            <a:endParaRPr sz="2400">
              <a:latin typeface="Comic Sans MS"/>
              <a:cs typeface="Comic Sans MS"/>
            </a:endParaRPr>
          </a:p>
          <a:p>
            <a:pPr marL="285115" marR="426084" indent="-273050">
              <a:lnSpc>
                <a:spcPts val="2300"/>
              </a:lnSpc>
              <a:spcBef>
                <a:spcPts val="58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For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example,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interviewer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may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told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sample</a:t>
            </a:r>
            <a:r>
              <a:rPr sz="2400" spc="-25" dirty="0">
                <a:latin typeface="Comic Sans MS"/>
                <a:cs typeface="Comic Sans MS"/>
              </a:rPr>
              <a:t> 200 </a:t>
            </a:r>
            <a:r>
              <a:rPr sz="2400" dirty="0">
                <a:latin typeface="Comic Sans MS"/>
                <a:cs typeface="Comic Sans MS"/>
              </a:rPr>
              <a:t>females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300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males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between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age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45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60.</a:t>
            </a:r>
            <a:endParaRPr sz="2400">
              <a:latin typeface="Comic Sans MS"/>
              <a:cs typeface="Comic Sans MS"/>
            </a:endParaRPr>
          </a:p>
          <a:p>
            <a:pPr marL="285115" indent="-272415">
              <a:lnSpc>
                <a:spcPts val="2595"/>
              </a:lnSpc>
              <a:spcBef>
                <a:spcPts val="4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It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this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second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step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which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makes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technique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one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25" dirty="0">
                <a:latin typeface="Comic Sans MS"/>
                <a:cs typeface="Comic Sans MS"/>
              </a:rPr>
              <a:t>of</a:t>
            </a:r>
            <a:endParaRPr sz="2400">
              <a:latin typeface="Comic Sans MS"/>
              <a:cs typeface="Comic Sans MS"/>
            </a:endParaRPr>
          </a:p>
          <a:p>
            <a:pPr marL="285115">
              <a:lnSpc>
                <a:spcPts val="2595"/>
              </a:lnSpc>
            </a:pPr>
            <a:r>
              <a:rPr sz="2400" spc="-20" dirty="0">
                <a:latin typeface="Comic Sans MS"/>
                <a:cs typeface="Comic Sans MS"/>
              </a:rPr>
              <a:t>non-</a:t>
            </a:r>
            <a:r>
              <a:rPr sz="2400" dirty="0">
                <a:latin typeface="Comic Sans MS"/>
                <a:cs typeface="Comic Sans MS"/>
              </a:rPr>
              <a:t>probability</a:t>
            </a:r>
            <a:r>
              <a:rPr sz="2400" spc="-9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sampling.</a:t>
            </a:r>
            <a:endParaRPr sz="2400">
              <a:latin typeface="Comic Sans MS"/>
              <a:cs typeface="Comic Sans MS"/>
            </a:endParaRPr>
          </a:p>
          <a:p>
            <a:pPr marL="285115" marR="630555" indent="-273050">
              <a:lnSpc>
                <a:spcPts val="2300"/>
              </a:lnSpc>
              <a:spcBef>
                <a:spcPts val="585"/>
              </a:spcBef>
              <a:buChar char="⚫"/>
              <a:tabLst>
                <a:tab pos="285115" algn="l"/>
                <a:tab pos="375285" algn="l"/>
              </a:tabLst>
            </a:pPr>
            <a:r>
              <a:rPr sz="205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sz="2400" dirty="0">
                <a:latin typeface="Comic Sans MS"/>
                <a:cs typeface="Comic Sans MS"/>
              </a:rPr>
              <a:t>In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quota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sampling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selection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sample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spc="-20" dirty="0">
                <a:latin typeface="Comic Sans MS"/>
                <a:cs typeface="Comic Sans MS"/>
              </a:rPr>
              <a:t>non- </a:t>
            </a:r>
            <a:r>
              <a:rPr sz="2400" u="sng" spc="-1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4"/>
              </a:rPr>
              <a:t>random</a:t>
            </a:r>
            <a:r>
              <a:rPr sz="2400" u="none" spc="-10" dirty="0">
                <a:latin typeface="Comic Sans MS"/>
                <a:cs typeface="Comic Sans MS"/>
              </a:rPr>
              <a:t>.</a:t>
            </a:r>
            <a:endParaRPr sz="2400">
              <a:latin typeface="Comic Sans MS"/>
              <a:cs typeface="Comic Sans MS"/>
            </a:endParaRPr>
          </a:p>
          <a:p>
            <a:pPr marL="285115" marR="175895" indent="-273050">
              <a:lnSpc>
                <a:spcPts val="2300"/>
              </a:lnSpc>
              <a:spcBef>
                <a:spcPts val="61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dirty="0">
                <a:latin typeface="Comic Sans MS"/>
                <a:cs typeface="Comic Sans MS"/>
              </a:rPr>
              <a:t>For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example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interviewers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might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tempted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to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interview </a:t>
            </a:r>
            <a:r>
              <a:rPr sz="2400" dirty="0">
                <a:latin typeface="Comic Sans MS"/>
                <a:cs typeface="Comic Sans MS"/>
              </a:rPr>
              <a:t>those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who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look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most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helpful.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The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problem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that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these</a:t>
            </a:r>
            <a:endParaRPr sz="2400">
              <a:latin typeface="Comic Sans MS"/>
              <a:cs typeface="Comic Sans MS"/>
            </a:endParaRPr>
          </a:p>
          <a:p>
            <a:pPr marL="285115">
              <a:lnSpc>
                <a:spcPts val="2045"/>
              </a:lnSpc>
            </a:pPr>
            <a:r>
              <a:rPr sz="2400" dirty="0">
                <a:latin typeface="Comic Sans MS"/>
                <a:cs typeface="Comic Sans MS"/>
              </a:rPr>
              <a:t>samples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may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5"/>
              </a:rPr>
              <a:t>biased</a:t>
            </a:r>
            <a:r>
              <a:rPr sz="2400" u="none" spc="-30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400" u="none" dirty="0">
                <a:latin typeface="Comic Sans MS"/>
                <a:cs typeface="Comic Sans MS"/>
              </a:rPr>
              <a:t>because</a:t>
            </a:r>
            <a:r>
              <a:rPr sz="2400" u="none" spc="-40" dirty="0">
                <a:latin typeface="Comic Sans MS"/>
                <a:cs typeface="Comic Sans MS"/>
              </a:rPr>
              <a:t> </a:t>
            </a:r>
            <a:r>
              <a:rPr sz="2400" u="none" dirty="0">
                <a:latin typeface="Comic Sans MS"/>
                <a:cs typeface="Comic Sans MS"/>
              </a:rPr>
              <a:t>not</a:t>
            </a:r>
            <a:r>
              <a:rPr sz="2400" u="none" spc="-25" dirty="0">
                <a:latin typeface="Comic Sans MS"/>
                <a:cs typeface="Comic Sans MS"/>
              </a:rPr>
              <a:t> </a:t>
            </a:r>
            <a:r>
              <a:rPr sz="2400" u="none" dirty="0">
                <a:latin typeface="Comic Sans MS"/>
                <a:cs typeface="Comic Sans MS"/>
              </a:rPr>
              <a:t>everyone</a:t>
            </a:r>
            <a:r>
              <a:rPr sz="2400" u="none" spc="-40" dirty="0">
                <a:latin typeface="Comic Sans MS"/>
                <a:cs typeface="Comic Sans MS"/>
              </a:rPr>
              <a:t> </a:t>
            </a:r>
            <a:r>
              <a:rPr sz="2400" u="none" dirty="0">
                <a:latin typeface="Comic Sans MS"/>
                <a:cs typeface="Comic Sans MS"/>
              </a:rPr>
              <a:t>gets</a:t>
            </a:r>
            <a:r>
              <a:rPr sz="2400" u="none" spc="-50" dirty="0">
                <a:latin typeface="Comic Sans MS"/>
                <a:cs typeface="Comic Sans MS"/>
              </a:rPr>
              <a:t> a</a:t>
            </a:r>
            <a:endParaRPr sz="2400">
              <a:latin typeface="Comic Sans MS"/>
              <a:cs typeface="Comic Sans MS"/>
            </a:endParaRPr>
          </a:p>
          <a:p>
            <a:pPr marL="285115" marR="114300">
              <a:lnSpc>
                <a:spcPts val="2300"/>
              </a:lnSpc>
              <a:spcBef>
                <a:spcPts val="270"/>
              </a:spcBef>
            </a:pPr>
            <a:r>
              <a:rPr sz="2400" dirty="0">
                <a:latin typeface="Comic Sans MS"/>
                <a:cs typeface="Comic Sans MS"/>
              </a:rPr>
              <a:t>chance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selection.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This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random</a:t>
            </a:r>
            <a:r>
              <a:rPr sz="2400" spc="-4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element</a:t>
            </a:r>
            <a:r>
              <a:rPr sz="2400" spc="-8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its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greatest </a:t>
            </a:r>
            <a:r>
              <a:rPr sz="2400" dirty="0">
                <a:latin typeface="Comic Sans MS"/>
                <a:cs typeface="Comic Sans MS"/>
              </a:rPr>
              <a:t>weakness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and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quota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versus</a:t>
            </a:r>
            <a:r>
              <a:rPr sz="2400" spc="-6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probability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has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been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matter </a:t>
            </a:r>
            <a:r>
              <a:rPr sz="2400" dirty="0">
                <a:latin typeface="Comic Sans MS"/>
                <a:cs typeface="Comic Sans MS"/>
              </a:rPr>
              <a:t>of</a:t>
            </a:r>
            <a:r>
              <a:rPr sz="2400" spc="-5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controversy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for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many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years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41</a:t>
            </a:fld>
            <a:endParaRPr spc="-25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8741" y="158622"/>
            <a:ext cx="53797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CONVENIENCE</a:t>
            </a:r>
            <a:r>
              <a:rPr sz="3200" spc="-40" dirty="0"/>
              <a:t> </a:t>
            </a:r>
            <a:r>
              <a:rPr sz="3200" spc="-10" dirty="0"/>
              <a:t>SAMPLING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1140" y="903478"/>
            <a:ext cx="8601075" cy="508000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285115" marR="283845" indent="-273050">
              <a:lnSpc>
                <a:spcPct val="80000"/>
              </a:lnSpc>
              <a:spcBef>
                <a:spcPts val="60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Sometimes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known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as</a:t>
            </a:r>
            <a:r>
              <a:rPr sz="2100" spc="-5" dirty="0">
                <a:latin typeface="Comic Sans MS"/>
                <a:cs typeface="Comic Sans MS"/>
              </a:rPr>
              <a:t> </a:t>
            </a:r>
            <a:r>
              <a:rPr sz="2100" b="1" spc="-25" dirty="0">
                <a:latin typeface="Comic Sans MS"/>
                <a:cs typeface="Comic Sans MS"/>
              </a:rPr>
              <a:t>grab</a:t>
            </a:r>
            <a:r>
              <a:rPr sz="2100" b="1" spc="-29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or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b="1" dirty="0">
                <a:latin typeface="Comic Sans MS"/>
                <a:cs typeface="Comic Sans MS"/>
              </a:rPr>
              <a:t>opportunity</a:t>
            </a:r>
            <a:r>
              <a:rPr sz="2100" b="1" spc="-45" dirty="0">
                <a:latin typeface="Comic Sans MS"/>
                <a:cs typeface="Comic Sans MS"/>
              </a:rPr>
              <a:t> </a:t>
            </a:r>
            <a:r>
              <a:rPr sz="2100" b="1" dirty="0">
                <a:latin typeface="Comic Sans MS"/>
                <a:cs typeface="Comic Sans MS"/>
              </a:rPr>
              <a:t>sampling</a:t>
            </a:r>
            <a:r>
              <a:rPr sz="2100" b="1" spc="-25" dirty="0">
                <a:latin typeface="Comic Sans MS"/>
                <a:cs typeface="Comic Sans MS"/>
              </a:rPr>
              <a:t> </a:t>
            </a:r>
            <a:r>
              <a:rPr sz="2100" b="1" dirty="0">
                <a:latin typeface="Comic Sans MS"/>
                <a:cs typeface="Comic Sans MS"/>
              </a:rPr>
              <a:t>or</a:t>
            </a:r>
            <a:r>
              <a:rPr sz="2100" b="1" spc="-30" dirty="0">
                <a:latin typeface="Comic Sans MS"/>
                <a:cs typeface="Comic Sans MS"/>
              </a:rPr>
              <a:t> </a:t>
            </a:r>
            <a:r>
              <a:rPr sz="2100" b="1" spc="-10" dirty="0">
                <a:latin typeface="Comic Sans MS"/>
                <a:cs typeface="Comic Sans MS"/>
              </a:rPr>
              <a:t>accidental </a:t>
            </a:r>
            <a:r>
              <a:rPr sz="2100" b="1" dirty="0">
                <a:latin typeface="Comic Sans MS"/>
                <a:cs typeface="Comic Sans MS"/>
              </a:rPr>
              <a:t>or</a:t>
            </a:r>
            <a:r>
              <a:rPr sz="2100" b="1" spc="-20" dirty="0">
                <a:latin typeface="Comic Sans MS"/>
                <a:cs typeface="Comic Sans MS"/>
              </a:rPr>
              <a:t> </a:t>
            </a:r>
            <a:r>
              <a:rPr sz="2100" b="1" dirty="0">
                <a:latin typeface="Comic Sans MS"/>
                <a:cs typeface="Comic Sans MS"/>
              </a:rPr>
              <a:t>haphazard</a:t>
            </a:r>
            <a:r>
              <a:rPr sz="2100" b="1" spc="-15" dirty="0">
                <a:latin typeface="Comic Sans MS"/>
                <a:cs typeface="Comic Sans MS"/>
              </a:rPr>
              <a:t> </a:t>
            </a:r>
            <a:r>
              <a:rPr sz="2100" b="1" spc="-10" dirty="0">
                <a:latin typeface="Comic Sans MS"/>
                <a:cs typeface="Comic Sans MS"/>
              </a:rPr>
              <a:t>sampling.</a:t>
            </a:r>
            <a:endParaRPr sz="2100">
              <a:latin typeface="Comic Sans MS"/>
              <a:cs typeface="Comic Sans MS"/>
            </a:endParaRPr>
          </a:p>
          <a:p>
            <a:pPr marL="285115" marR="166370" indent="-273050">
              <a:lnSpc>
                <a:spcPts val="2020"/>
              </a:lnSpc>
              <a:spcBef>
                <a:spcPts val="58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A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type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nonprobability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sampling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which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involves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being </a:t>
            </a:r>
            <a:r>
              <a:rPr sz="2100" dirty="0">
                <a:latin typeface="Comic Sans MS"/>
                <a:cs typeface="Comic Sans MS"/>
              </a:rPr>
              <a:t>drawn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from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that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part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population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which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is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close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to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hand. </a:t>
            </a:r>
            <a:r>
              <a:rPr sz="2100" dirty="0">
                <a:latin typeface="Comic Sans MS"/>
                <a:cs typeface="Comic Sans MS"/>
              </a:rPr>
              <a:t>That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is,</a:t>
            </a:r>
            <a:r>
              <a:rPr sz="2100" spc="-1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readily</a:t>
            </a:r>
            <a:r>
              <a:rPr sz="2100" spc="-1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available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and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convenient.</a:t>
            </a:r>
            <a:endParaRPr sz="2100">
              <a:latin typeface="Comic Sans MS"/>
              <a:cs typeface="Comic Sans MS"/>
            </a:endParaRPr>
          </a:p>
          <a:p>
            <a:pPr marL="285115" marR="610235" indent="-273050">
              <a:lnSpc>
                <a:spcPts val="2020"/>
              </a:lnSpc>
              <a:spcBef>
                <a:spcPts val="59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researcher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using</a:t>
            </a:r>
            <a:r>
              <a:rPr sz="2100" spc="-1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such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cannot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scientifically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spc="-20" dirty="0">
                <a:latin typeface="Comic Sans MS"/>
                <a:cs typeface="Comic Sans MS"/>
              </a:rPr>
              <a:t>make </a:t>
            </a:r>
            <a:r>
              <a:rPr sz="2100" dirty="0">
                <a:latin typeface="Comic Sans MS"/>
                <a:cs typeface="Comic Sans MS"/>
              </a:rPr>
              <a:t>generalizations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about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total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population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from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this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sample </a:t>
            </a:r>
            <a:r>
              <a:rPr sz="2100" dirty="0">
                <a:latin typeface="Comic Sans MS"/>
                <a:cs typeface="Comic Sans MS"/>
              </a:rPr>
              <a:t>because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it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would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not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be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representative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enough.</a:t>
            </a:r>
            <a:endParaRPr sz="2100">
              <a:latin typeface="Comic Sans MS"/>
              <a:cs typeface="Comic Sans MS"/>
            </a:endParaRPr>
          </a:p>
          <a:p>
            <a:pPr marL="364490" indent="-351790">
              <a:lnSpc>
                <a:spcPts val="2270"/>
              </a:lnSpc>
              <a:spcBef>
                <a:spcPts val="10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364490" algn="l"/>
              </a:tabLst>
            </a:pPr>
            <a:r>
              <a:rPr sz="2100" dirty="0">
                <a:latin typeface="Comic Sans MS"/>
                <a:cs typeface="Comic Sans MS"/>
              </a:rPr>
              <a:t>For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example,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if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interviewer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was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to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conduct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survey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at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spc="-50" dirty="0">
                <a:latin typeface="Comic Sans MS"/>
                <a:cs typeface="Comic Sans MS"/>
              </a:rPr>
              <a:t>a</a:t>
            </a:r>
            <a:endParaRPr sz="2100">
              <a:latin typeface="Comic Sans MS"/>
              <a:cs typeface="Comic Sans MS"/>
            </a:endParaRPr>
          </a:p>
          <a:p>
            <a:pPr marL="285115" marR="168910">
              <a:lnSpc>
                <a:spcPts val="2020"/>
              </a:lnSpc>
              <a:spcBef>
                <a:spcPts val="229"/>
              </a:spcBef>
            </a:pPr>
            <a:r>
              <a:rPr sz="2100" dirty="0">
                <a:latin typeface="Comic Sans MS"/>
                <a:cs typeface="Comic Sans MS"/>
              </a:rPr>
              <a:t>shopping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center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early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</a:t>
            </a:r>
            <a:r>
              <a:rPr sz="2100" spc="-1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morning</a:t>
            </a:r>
            <a:r>
              <a:rPr sz="2100" spc="-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on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</a:t>
            </a:r>
            <a:r>
              <a:rPr sz="2100" spc="-1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given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day,</a:t>
            </a:r>
            <a:r>
              <a:rPr sz="2100" spc="-1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10" dirty="0">
                <a:latin typeface="Comic Sans MS"/>
                <a:cs typeface="Comic Sans MS"/>
              </a:rPr>
              <a:t> people </a:t>
            </a:r>
            <a:r>
              <a:rPr sz="2100" dirty="0">
                <a:latin typeface="Comic Sans MS"/>
                <a:cs typeface="Comic Sans MS"/>
              </a:rPr>
              <a:t>that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he/she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could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interview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would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be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limited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to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those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given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there </a:t>
            </a:r>
            <a:r>
              <a:rPr sz="2100" dirty="0">
                <a:latin typeface="Comic Sans MS"/>
                <a:cs typeface="Comic Sans MS"/>
              </a:rPr>
              <a:t>at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that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given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time,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which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would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not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represent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views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other</a:t>
            </a:r>
            <a:endParaRPr sz="2100">
              <a:latin typeface="Comic Sans MS"/>
              <a:cs typeface="Comic Sans MS"/>
            </a:endParaRPr>
          </a:p>
          <a:p>
            <a:pPr marL="285115" marR="287020">
              <a:lnSpc>
                <a:spcPct val="80000"/>
              </a:lnSpc>
              <a:spcBef>
                <a:spcPts val="10"/>
              </a:spcBef>
            </a:pPr>
            <a:r>
              <a:rPr sz="2100" dirty="0">
                <a:latin typeface="Comic Sans MS"/>
                <a:cs typeface="Comic Sans MS"/>
              </a:rPr>
              <a:t>members</a:t>
            </a:r>
            <a:r>
              <a:rPr sz="2100" spc="-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society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in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such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an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area,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if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survey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was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to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spc="-25" dirty="0">
                <a:latin typeface="Comic Sans MS"/>
                <a:cs typeface="Comic Sans MS"/>
              </a:rPr>
              <a:t>be </a:t>
            </a:r>
            <a:r>
              <a:rPr sz="2100" dirty="0">
                <a:latin typeface="Comic Sans MS"/>
                <a:cs typeface="Comic Sans MS"/>
              </a:rPr>
              <a:t>conducted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at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different</a:t>
            </a:r>
            <a:r>
              <a:rPr sz="2100" spc="-5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times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day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and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several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times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per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week.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This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type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of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sampling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is</a:t>
            </a:r>
            <a:r>
              <a:rPr sz="2100" spc="-3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most</a:t>
            </a:r>
            <a:r>
              <a:rPr sz="2100" spc="-2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useful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for</a:t>
            </a:r>
            <a:r>
              <a:rPr sz="2100" spc="-2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pilot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testing.</a:t>
            </a:r>
            <a:endParaRPr sz="2100">
              <a:latin typeface="Comic Sans MS"/>
              <a:cs typeface="Comic Sans MS"/>
            </a:endParaRPr>
          </a:p>
          <a:p>
            <a:pPr marL="285115" indent="-272415">
              <a:lnSpc>
                <a:spcPts val="2270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sz="2100" dirty="0">
                <a:latin typeface="Comic Sans MS"/>
                <a:cs typeface="Comic Sans MS"/>
              </a:rPr>
              <a:t>In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social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science</a:t>
            </a:r>
            <a:r>
              <a:rPr sz="2100" spc="-6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research,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snowball</a:t>
            </a:r>
            <a:r>
              <a:rPr sz="2100" u="sng" spc="-55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 </a:t>
            </a:r>
            <a:r>
              <a:rPr sz="2100" u="sng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Comic Sans MS"/>
                <a:cs typeface="Comic Sans MS"/>
                <a:hlinkClick r:id="rId2"/>
              </a:rPr>
              <a:t>sampling</a:t>
            </a:r>
            <a:r>
              <a:rPr sz="2100" u="none" spc="-40" dirty="0">
                <a:solidFill>
                  <a:srgbClr val="CC9900"/>
                </a:solidFill>
                <a:latin typeface="Comic Sans MS"/>
                <a:cs typeface="Comic Sans MS"/>
              </a:rPr>
              <a:t> </a:t>
            </a:r>
            <a:r>
              <a:rPr sz="2100" u="none" dirty="0">
                <a:latin typeface="Comic Sans MS"/>
                <a:cs typeface="Comic Sans MS"/>
              </a:rPr>
              <a:t>is</a:t>
            </a:r>
            <a:r>
              <a:rPr sz="2100" u="none" spc="-55" dirty="0">
                <a:latin typeface="Comic Sans MS"/>
                <a:cs typeface="Comic Sans MS"/>
              </a:rPr>
              <a:t> </a:t>
            </a:r>
            <a:r>
              <a:rPr sz="2100" u="none" dirty="0">
                <a:latin typeface="Comic Sans MS"/>
                <a:cs typeface="Comic Sans MS"/>
              </a:rPr>
              <a:t>a</a:t>
            </a:r>
            <a:r>
              <a:rPr sz="2100" u="none" spc="-45" dirty="0">
                <a:latin typeface="Comic Sans MS"/>
                <a:cs typeface="Comic Sans MS"/>
              </a:rPr>
              <a:t> </a:t>
            </a:r>
            <a:r>
              <a:rPr sz="2100" u="none" dirty="0">
                <a:latin typeface="Comic Sans MS"/>
                <a:cs typeface="Comic Sans MS"/>
              </a:rPr>
              <a:t>similar</a:t>
            </a:r>
            <a:r>
              <a:rPr sz="2100" u="none" spc="-50" dirty="0">
                <a:latin typeface="Comic Sans MS"/>
                <a:cs typeface="Comic Sans MS"/>
              </a:rPr>
              <a:t> </a:t>
            </a:r>
            <a:r>
              <a:rPr sz="2100" u="none" spc="-10" dirty="0">
                <a:latin typeface="Comic Sans MS"/>
                <a:cs typeface="Comic Sans MS"/>
              </a:rPr>
              <a:t>technique,</a:t>
            </a:r>
            <a:endParaRPr sz="2100">
              <a:latin typeface="Comic Sans MS"/>
              <a:cs typeface="Comic Sans MS"/>
            </a:endParaRPr>
          </a:p>
          <a:p>
            <a:pPr marL="285115" marR="262255">
              <a:lnSpc>
                <a:spcPct val="80000"/>
              </a:lnSpc>
              <a:spcBef>
                <a:spcPts val="250"/>
              </a:spcBef>
            </a:pPr>
            <a:r>
              <a:rPr sz="2100" dirty="0">
                <a:latin typeface="Comic Sans MS"/>
                <a:cs typeface="Comic Sans MS"/>
              </a:rPr>
              <a:t>where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existing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study</a:t>
            </a:r>
            <a:r>
              <a:rPr sz="2100" spc="-5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subjects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are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used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to</a:t>
            </a:r>
            <a:r>
              <a:rPr sz="2100" spc="-40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recruit</a:t>
            </a:r>
            <a:r>
              <a:rPr sz="2100" spc="-4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more</a:t>
            </a:r>
            <a:r>
              <a:rPr sz="2100" spc="-3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subjects </a:t>
            </a:r>
            <a:r>
              <a:rPr sz="2100" dirty="0">
                <a:latin typeface="Comic Sans MS"/>
                <a:cs typeface="Comic Sans MS"/>
              </a:rPr>
              <a:t>into</a:t>
            </a:r>
            <a:r>
              <a:rPr sz="2100" spc="-5" dirty="0">
                <a:latin typeface="Comic Sans MS"/>
                <a:cs typeface="Comic Sans MS"/>
              </a:rPr>
              <a:t> </a:t>
            </a:r>
            <a:r>
              <a:rPr sz="2100" dirty="0">
                <a:latin typeface="Comic Sans MS"/>
                <a:cs typeface="Comic Sans MS"/>
              </a:rPr>
              <a:t>the</a:t>
            </a:r>
            <a:r>
              <a:rPr sz="2100" spc="-5" dirty="0">
                <a:latin typeface="Comic Sans MS"/>
                <a:cs typeface="Comic Sans MS"/>
              </a:rPr>
              <a:t> </a:t>
            </a:r>
            <a:r>
              <a:rPr sz="2100" spc="-10" dirty="0">
                <a:latin typeface="Comic Sans MS"/>
                <a:cs typeface="Comic Sans MS"/>
              </a:rPr>
              <a:t>sample.</a:t>
            </a:r>
            <a:endParaRPr sz="2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42</a:t>
            </a:fld>
            <a:endParaRPr spc="-25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6303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715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dirty="0"/>
              <a:t>CONVENIENCE</a:t>
            </a:r>
            <a:r>
              <a:rPr sz="3100" spc="-210" dirty="0"/>
              <a:t> </a:t>
            </a:r>
            <a:r>
              <a:rPr sz="3100" spc="-10" dirty="0"/>
              <a:t>SAMPLING…….</a:t>
            </a:r>
            <a:endParaRPr sz="3100"/>
          </a:p>
        </p:txBody>
      </p:sp>
      <p:sp>
        <p:nvSpPr>
          <p:cNvPr id="4" name="object 4"/>
          <p:cNvSpPr txBox="1"/>
          <p:nvPr/>
        </p:nvSpPr>
        <p:spPr>
          <a:xfrm>
            <a:off x="1381505" y="1651762"/>
            <a:ext cx="493014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5780" indent="-513080">
              <a:lnSpc>
                <a:spcPct val="100000"/>
              </a:lnSpc>
              <a:spcBef>
                <a:spcPts val="105"/>
              </a:spcBef>
              <a:buClr>
                <a:srgbClr val="9B2C1F"/>
              </a:buClr>
              <a:buSzPct val="84782"/>
              <a:buFont typeface="DejaVu Sans"/>
              <a:buChar char="⚫"/>
              <a:tabLst>
                <a:tab pos="525780" algn="l"/>
              </a:tabLst>
            </a:pPr>
            <a:r>
              <a:rPr sz="2300" dirty="0">
                <a:latin typeface="Comic Sans MS"/>
                <a:cs typeface="Comic Sans MS"/>
              </a:rPr>
              <a:t>Use</a:t>
            </a:r>
            <a:r>
              <a:rPr sz="2300" spc="-20" dirty="0">
                <a:latin typeface="Comic Sans MS"/>
                <a:cs typeface="Comic Sans MS"/>
              </a:rPr>
              <a:t> </a:t>
            </a:r>
            <a:r>
              <a:rPr sz="2300" dirty="0">
                <a:latin typeface="Comic Sans MS"/>
                <a:cs typeface="Comic Sans MS"/>
              </a:rPr>
              <a:t>results</a:t>
            </a:r>
            <a:r>
              <a:rPr sz="2300" spc="-35" dirty="0">
                <a:latin typeface="Comic Sans MS"/>
                <a:cs typeface="Comic Sans MS"/>
              </a:rPr>
              <a:t> </a:t>
            </a:r>
            <a:r>
              <a:rPr sz="2300" dirty="0">
                <a:latin typeface="Comic Sans MS"/>
                <a:cs typeface="Comic Sans MS"/>
              </a:rPr>
              <a:t>that</a:t>
            </a:r>
            <a:r>
              <a:rPr sz="2300" spc="-40" dirty="0">
                <a:latin typeface="Comic Sans MS"/>
                <a:cs typeface="Comic Sans MS"/>
              </a:rPr>
              <a:t> </a:t>
            </a:r>
            <a:r>
              <a:rPr sz="2300" dirty="0">
                <a:latin typeface="Comic Sans MS"/>
                <a:cs typeface="Comic Sans MS"/>
              </a:rPr>
              <a:t>are</a:t>
            </a:r>
            <a:r>
              <a:rPr sz="2300" spc="-40" dirty="0">
                <a:latin typeface="Comic Sans MS"/>
                <a:cs typeface="Comic Sans MS"/>
              </a:rPr>
              <a:t> </a:t>
            </a:r>
            <a:r>
              <a:rPr sz="2300" dirty="0">
                <a:latin typeface="Comic Sans MS"/>
                <a:cs typeface="Comic Sans MS"/>
              </a:rPr>
              <a:t>easy</a:t>
            </a:r>
            <a:r>
              <a:rPr sz="2300" spc="-35" dirty="0">
                <a:latin typeface="Comic Sans MS"/>
                <a:cs typeface="Comic Sans MS"/>
              </a:rPr>
              <a:t> </a:t>
            </a:r>
            <a:r>
              <a:rPr sz="2300" dirty="0">
                <a:latin typeface="Comic Sans MS"/>
                <a:cs typeface="Comic Sans MS"/>
              </a:rPr>
              <a:t>to</a:t>
            </a:r>
            <a:r>
              <a:rPr sz="2300" spc="-25" dirty="0">
                <a:latin typeface="Comic Sans MS"/>
                <a:cs typeface="Comic Sans MS"/>
              </a:rPr>
              <a:t> get</a:t>
            </a:r>
            <a:endParaRPr sz="2300">
              <a:latin typeface="Comic Sans MS"/>
              <a:cs typeface="Comic Sans MS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6107" y="2514600"/>
            <a:ext cx="6422136" cy="375970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436102" y="6305122"/>
            <a:ext cx="17208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5"/>
              </a:lnSpc>
            </a:pPr>
            <a:r>
              <a:rPr sz="1000" spc="-25" dirty="0">
                <a:latin typeface="Play"/>
                <a:cs typeface="Play"/>
              </a:rPr>
              <a:t>42</a:t>
            </a:r>
            <a:endParaRPr sz="1000">
              <a:latin typeface="Play"/>
              <a:cs typeface="Play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5828" y="6329531"/>
            <a:ext cx="236220" cy="227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64"/>
              </a:lnSpc>
            </a:pP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42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8127" rIns="0" bIns="0" rtlCol="0">
            <a:spAutoFit/>
          </a:bodyPr>
          <a:lstStyle/>
          <a:p>
            <a:pPr marL="9271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Judgmental</a:t>
            </a:r>
            <a:r>
              <a:rPr spc="-100" dirty="0"/>
              <a:t> </a:t>
            </a:r>
            <a:r>
              <a:rPr dirty="0"/>
              <a:t>sampling</a:t>
            </a:r>
            <a:r>
              <a:rPr spc="-114" dirty="0"/>
              <a:t> </a:t>
            </a:r>
            <a:r>
              <a:rPr dirty="0"/>
              <a:t>or</a:t>
            </a:r>
            <a:r>
              <a:rPr spc="-120" dirty="0"/>
              <a:t> </a:t>
            </a:r>
            <a:r>
              <a:rPr spc="-10" dirty="0"/>
              <a:t>Purposive sampling</a:t>
            </a: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419524"/>
            <a:ext cx="7383780" cy="205295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83845" marR="5080" indent="-271780">
              <a:lnSpc>
                <a:spcPct val="101499"/>
              </a:lnSpc>
              <a:spcBef>
                <a:spcPts val="229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Times New Roman"/>
                <a:cs typeface="Times New Roman"/>
              </a:rPr>
              <a:t>-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researcher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chooses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sample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based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on 	</a:t>
            </a:r>
            <a:r>
              <a:rPr sz="2600" dirty="0">
                <a:latin typeface="Comic Sans MS"/>
                <a:cs typeface="Comic Sans MS"/>
              </a:rPr>
              <a:t>who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they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think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would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appropriate</a:t>
            </a:r>
            <a:r>
              <a:rPr sz="2600" spc="-7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for</a:t>
            </a:r>
            <a:r>
              <a:rPr sz="2600" spc="-25" dirty="0">
                <a:latin typeface="Comic Sans MS"/>
                <a:cs typeface="Comic Sans MS"/>
              </a:rPr>
              <a:t> the 	</a:t>
            </a:r>
            <a:r>
              <a:rPr sz="2600" dirty="0">
                <a:latin typeface="Comic Sans MS"/>
                <a:cs typeface="Comic Sans MS"/>
              </a:rPr>
              <a:t>study.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This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used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primarily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when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there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50" dirty="0">
                <a:latin typeface="Comic Sans MS"/>
                <a:cs typeface="Comic Sans MS"/>
              </a:rPr>
              <a:t>a 	</a:t>
            </a:r>
            <a:r>
              <a:rPr sz="2600" dirty="0">
                <a:latin typeface="Comic Sans MS"/>
                <a:cs typeface="Comic Sans MS"/>
              </a:rPr>
              <a:t>limited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number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people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that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have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expertise 	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area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being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researched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44</a:t>
            </a:fld>
            <a:endParaRPr spc="-25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09702"/>
            <a:ext cx="342772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PANEL</a:t>
            </a:r>
            <a:r>
              <a:rPr sz="3000" spc="-100" dirty="0"/>
              <a:t> </a:t>
            </a:r>
            <a:r>
              <a:rPr sz="3000" spc="-10" dirty="0"/>
              <a:t>SAMPLING</a:t>
            </a:r>
            <a:endParaRPr sz="3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85115" marR="144780" indent="-273050">
              <a:lnSpc>
                <a:spcPct val="82400"/>
              </a:lnSpc>
              <a:spcBef>
                <a:spcPts val="540"/>
              </a:spcBef>
              <a:buChar char="⚫"/>
              <a:tabLst>
                <a:tab pos="285115" algn="l"/>
                <a:tab pos="384175" algn="l"/>
              </a:tabLst>
            </a:pPr>
            <a:r>
              <a:rPr sz="2200" dirty="0">
                <a:solidFill>
                  <a:srgbClr val="D24717"/>
                </a:solidFill>
                <a:latin typeface="DejaVu Sans"/>
                <a:cs typeface="DejaVu Sans"/>
              </a:rPr>
              <a:t>	</a:t>
            </a:r>
            <a:r>
              <a:rPr dirty="0"/>
              <a:t>Method</a:t>
            </a:r>
            <a:r>
              <a:rPr spc="-25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first</a:t>
            </a:r>
            <a:r>
              <a:rPr spc="-20" dirty="0"/>
              <a:t> </a:t>
            </a:r>
            <a:r>
              <a:rPr dirty="0"/>
              <a:t>selecting</a:t>
            </a:r>
            <a:r>
              <a:rPr spc="-3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group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participants</a:t>
            </a:r>
            <a:r>
              <a:rPr spc="-25" dirty="0"/>
              <a:t> </a:t>
            </a:r>
            <a:r>
              <a:rPr dirty="0"/>
              <a:t>through</a:t>
            </a:r>
            <a:r>
              <a:rPr spc="-40" dirty="0"/>
              <a:t> </a:t>
            </a:r>
            <a:r>
              <a:rPr spc="-50" dirty="0"/>
              <a:t>a </a:t>
            </a:r>
            <a:r>
              <a:rPr dirty="0"/>
              <a:t>random</a:t>
            </a:r>
            <a:r>
              <a:rPr spc="-40" dirty="0"/>
              <a:t> </a:t>
            </a:r>
            <a:r>
              <a:rPr dirty="0"/>
              <a:t>sampling</a:t>
            </a:r>
            <a:r>
              <a:rPr spc="-35" dirty="0"/>
              <a:t> </a:t>
            </a:r>
            <a:r>
              <a:rPr dirty="0"/>
              <a:t>method</a:t>
            </a:r>
            <a:r>
              <a:rPr spc="-40" dirty="0"/>
              <a:t> </a:t>
            </a:r>
            <a:r>
              <a:rPr dirty="0"/>
              <a:t>and</a:t>
            </a:r>
            <a:r>
              <a:rPr spc="-50" dirty="0"/>
              <a:t> </a:t>
            </a:r>
            <a:r>
              <a:rPr dirty="0"/>
              <a:t>then</a:t>
            </a:r>
            <a:r>
              <a:rPr spc="-40" dirty="0"/>
              <a:t> </a:t>
            </a:r>
            <a:r>
              <a:rPr dirty="0"/>
              <a:t>asking</a:t>
            </a:r>
            <a:r>
              <a:rPr spc="-40" dirty="0"/>
              <a:t> </a:t>
            </a:r>
            <a:r>
              <a:rPr dirty="0"/>
              <a:t>that</a:t>
            </a:r>
            <a:r>
              <a:rPr spc="-35" dirty="0"/>
              <a:t> </a:t>
            </a:r>
            <a:r>
              <a:rPr dirty="0"/>
              <a:t>group</a:t>
            </a:r>
            <a:r>
              <a:rPr spc="-55" dirty="0"/>
              <a:t> </a:t>
            </a:r>
            <a:r>
              <a:rPr dirty="0"/>
              <a:t>for</a:t>
            </a:r>
            <a:r>
              <a:rPr spc="-4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spc="-20" dirty="0"/>
              <a:t>same </a:t>
            </a:r>
            <a:r>
              <a:rPr dirty="0"/>
              <a:t>information</a:t>
            </a:r>
            <a:r>
              <a:rPr spc="-60" dirty="0"/>
              <a:t> </a:t>
            </a:r>
            <a:r>
              <a:rPr dirty="0"/>
              <a:t>again</a:t>
            </a:r>
            <a:r>
              <a:rPr spc="-55" dirty="0"/>
              <a:t> </a:t>
            </a:r>
            <a:r>
              <a:rPr dirty="0"/>
              <a:t>several</a:t>
            </a:r>
            <a:r>
              <a:rPr spc="-40" dirty="0"/>
              <a:t> </a:t>
            </a:r>
            <a:r>
              <a:rPr dirty="0"/>
              <a:t>times</a:t>
            </a:r>
            <a:r>
              <a:rPr spc="-40" dirty="0"/>
              <a:t> </a:t>
            </a:r>
            <a:r>
              <a:rPr dirty="0"/>
              <a:t>over</a:t>
            </a:r>
            <a:r>
              <a:rPr spc="-50" dirty="0"/>
              <a:t> </a:t>
            </a:r>
            <a:r>
              <a:rPr dirty="0"/>
              <a:t>a</a:t>
            </a:r>
            <a:r>
              <a:rPr spc="-40" dirty="0"/>
              <a:t> </a:t>
            </a:r>
            <a:r>
              <a:rPr dirty="0"/>
              <a:t>period</a:t>
            </a:r>
            <a:r>
              <a:rPr spc="-35" dirty="0"/>
              <a:t> </a:t>
            </a:r>
            <a:r>
              <a:rPr dirty="0"/>
              <a:t>of</a:t>
            </a:r>
            <a:r>
              <a:rPr spc="-60" dirty="0"/>
              <a:t> </a:t>
            </a:r>
            <a:r>
              <a:rPr spc="-10" dirty="0"/>
              <a:t>time.</a:t>
            </a:r>
            <a:endParaRPr sz="2200">
              <a:latin typeface="DejaVu Sans"/>
              <a:cs typeface="DejaVu Sans"/>
            </a:endParaRPr>
          </a:p>
          <a:p>
            <a:pPr marL="285115" marR="290830" indent="-273050" algn="just">
              <a:lnSpc>
                <a:spcPts val="2020"/>
              </a:lnSpc>
              <a:spcBef>
                <a:spcPts val="58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dirty="0"/>
              <a:t>Therefore,</a:t>
            </a:r>
            <a:r>
              <a:rPr spc="-45" dirty="0"/>
              <a:t> </a:t>
            </a:r>
            <a:r>
              <a:rPr dirty="0"/>
              <a:t>each</a:t>
            </a:r>
            <a:r>
              <a:rPr spc="-55" dirty="0"/>
              <a:t> </a:t>
            </a:r>
            <a:r>
              <a:rPr dirty="0"/>
              <a:t>participant</a:t>
            </a:r>
            <a:r>
              <a:rPr spc="-55" dirty="0"/>
              <a:t> </a:t>
            </a:r>
            <a:r>
              <a:rPr dirty="0"/>
              <a:t>is</a:t>
            </a:r>
            <a:r>
              <a:rPr spc="-35" dirty="0"/>
              <a:t> </a:t>
            </a:r>
            <a:r>
              <a:rPr dirty="0"/>
              <a:t>given</a:t>
            </a:r>
            <a:r>
              <a:rPr spc="-50" dirty="0"/>
              <a:t> </a:t>
            </a:r>
            <a:r>
              <a:rPr dirty="0"/>
              <a:t>same</a:t>
            </a:r>
            <a:r>
              <a:rPr spc="-20" dirty="0"/>
              <a:t> </a:t>
            </a:r>
            <a:r>
              <a:rPr dirty="0"/>
              <a:t>survey</a:t>
            </a:r>
            <a:r>
              <a:rPr spc="-45" dirty="0"/>
              <a:t> </a:t>
            </a:r>
            <a:r>
              <a:rPr dirty="0"/>
              <a:t>or</a:t>
            </a:r>
            <a:r>
              <a:rPr spc="-40" dirty="0"/>
              <a:t> </a:t>
            </a:r>
            <a:r>
              <a:rPr dirty="0"/>
              <a:t>interview</a:t>
            </a:r>
            <a:r>
              <a:rPr spc="-30" dirty="0"/>
              <a:t> </a:t>
            </a:r>
            <a:r>
              <a:rPr spc="-25" dirty="0"/>
              <a:t>at </a:t>
            </a:r>
            <a:r>
              <a:rPr dirty="0"/>
              <a:t>two</a:t>
            </a:r>
            <a:r>
              <a:rPr spc="-25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more</a:t>
            </a:r>
            <a:r>
              <a:rPr spc="-30" dirty="0"/>
              <a:t> </a:t>
            </a:r>
            <a:r>
              <a:rPr dirty="0"/>
              <a:t>time</a:t>
            </a:r>
            <a:r>
              <a:rPr spc="-25" dirty="0"/>
              <a:t> </a:t>
            </a:r>
            <a:r>
              <a:rPr dirty="0"/>
              <a:t>points;</a:t>
            </a:r>
            <a:r>
              <a:rPr spc="-35" dirty="0"/>
              <a:t> </a:t>
            </a:r>
            <a:r>
              <a:rPr dirty="0"/>
              <a:t>each</a:t>
            </a:r>
            <a:r>
              <a:rPr spc="-35" dirty="0"/>
              <a:t> </a:t>
            </a:r>
            <a:r>
              <a:rPr dirty="0"/>
              <a:t>period</a:t>
            </a:r>
            <a:r>
              <a:rPr spc="-20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data</a:t>
            </a:r>
            <a:r>
              <a:rPr spc="-25" dirty="0"/>
              <a:t> </a:t>
            </a:r>
            <a:r>
              <a:rPr dirty="0"/>
              <a:t>collection</a:t>
            </a:r>
            <a:r>
              <a:rPr spc="-35" dirty="0"/>
              <a:t>  </a:t>
            </a:r>
            <a:r>
              <a:rPr dirty="0"/>
              <a:t>called</a:t>
            </a:r>
            <a:r>
              <a:rPr spc="-40" dirty="0"/>
              <a:t> </a:t>
            </a:r>
            <a:r>
              <a:rPr spc="-50" dirty="0"/>
              <a:t>a </a:t>
            </a:r>
            <a:r>
              <a:rPr spc="-10" dirty="0"/>
              <a:t>"wave".</a:t>
            </a:r>
          </a:p>
          <a:p>
            <a:pPr marL="285115" marR="5080" indent="-273050" algn="just">
              <a:lnSpc>
                <a:spcPts val="2020"/>
              </a:lnSpc>
              <a:spcBef>
                <a:spcPts val="59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285115" algn="l"/>
              </a:tabLst>
            </a:pPr>
            <a:r>
              <a:rPr dirty="0"/>
              <a:t>This</a:t>
            </a:r>
            <a:r>
              <a:rPr spc="-35" dirty="0"/>
              <a:t> </a:t>
            </a:r>
            <a:r>
              <a:rPr dirty="0"/>
              <a:t>sampling</a:t>
            </a:r>
            <a:r>
              <a:rPr spc="-20" dirty="0"/>
              <a:t> </a:t>
            </a:r>
            <a:r>
              <a:rPr dirty="0"/>
              <a:t>methodology</a:t>
            </a:r>
            <a:r>
              <a:rPr spc="-35" dirty="0"/>
              <a:t>  </a:t>
            </a:r>
            <a:r>
              <a:rPr dirty="0"/>
              <a:t>often</a:t>
            </a:r>
            <a:r>
              <a:rPr spc="-35" dirty="0"/>
              <a:t> </a:t>
            </a:r>
            <a:r>
              <a:rPr dirty="0"/>
              <a:t>chosen</a:t>
            </a:r>
            <a:r>
              <a:rPr spc="-40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dirty="0"/>
              <a:t>large</a:t>
            </a:r>
            <a:r>
              <a:rPr spc="-25" dirty="0"/>
              <a:t> </a:t>
            </a:r>
            <a:r>
              <a:rPr dirty="0"/>
              <a:t>scale</a:t>
            </a:r>
            <a:r>
              <a:rPr spc="-35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spc="-10" dirty="0"/>
              <a:t>nation- </a:t>
            </a:r>
            <a:r>
              <a:rPr dirty="0"/>
              <a:t>wide</a:t>
            </a:r>
            <a:r>
              <a:rPr spc="-30" dirty="0"/>
              <a:t> </a:t>
            </a:r>
            <a:r>
              <a:rPr dirty="0"/>
              <a:t>studies</a:t>
            </a:r>
            <a:r>
              <a:rPr spc="-25" dirty="0"/>
              <a:t> </a:t>
            </a:r>
            <a:r>
              <a:rPr dirty="0"/>
              <a:t>in</a:t>
            </a:r>
            <a:r>
              <a:rPr spc="-45" dirty="0"/>
              <a:t> </a:t>
            </a:r>
            <a:r>
              <a:rPr dirty="0"/>
              <a:t>order</a:t>
            </a:r>
            <a:r>
              <a:rPr spc="-20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gauge</a:t>
            </a:r>
            <a:r>
              <a:rPr spc="-60" dirty="0"/>
              <a:t> </a:t>
            </a:r>
            <a:r>
              <a:rPr dirty="0"/>
              <a:t>changes</a:t>
            </a:r>
            <a:r>
              <a:rPr spc="-55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population</a:t>
            </a:r>
            <a:r>
              <a:rPr spc="-50" dirty="0"/>
              <a:t> </a:t>
            </a:r>
            <a:r>
              <a:rPr spc="-20" dirty="0"/>
              <a:t>with</a:t>
            </a:r>
          </a:p>
          <a:p>
            <a:pPr marL="285115" algn="just">
              <a:lnSpc>
                <a:spcPts val="1775"/>
              </a:lnSpc>
            </a:pPr>
            <a:r>
              <a:rPr dirty="0"/>
              <a:t>regard</a:t>
            </a:r>
            <a:r>
              <a:rPr spc="-35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any</a:t>
            </a:r>
            <a:r>
              <a:rPr spc="-50" dirty="0"/>
              <a:t> </a:t>
            </a:r>
            <a:r>
              <a:rPr dirty="0"/>
              <a:t>number</a:t>
            </a:r>
            <a:r>
              <a:rPr spc="-3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variables</a:t>
            </a:r>
            <a:r>
              <a:rPr spc="-35" dirty="0"/>
              <a:t> </a:t>
            </a:r>
            <a:r>
              <a:rPr dirty="0"/>
              <a:t>from</a:t>
            </a:r>
            <a:r>
              <a:rPr spc="-35" dirty="0"/>
              <a:t> </a:t>
            </a:r>
            <a:r>
              <a:rPr dirty="0"/>
              <a:t>chronic</a:t>
            </a:r>
            <a:r>
              <a:rPr spc="-50" dirty="0"/>
              <a:t> </a:t>
            </a:r>
            <a:r>
              <a:rPr dirty="0"/>
              <a:t>illness</a:t>
            </a:r>
            <a:r>
              <a:rPr spc="-40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spc="-25" dirty="0"/>
              <a:t>job</a:t>
            </a:r>
          </a:p>
          <a:p>
            <a:pPr marL="285115" algn="just">
              <a:lnSpc>
                <a:spcPts val="2270"/>
              </a:lnSpc>
            </a:pPr>
            <a:r>
              <a:rPr dirty="0"/>
              <a:t>stress</a:t>
            </a:r>
            <a:r>
              <a:rPr spc="-25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dirty="0"/>
              <a:t>weekly</a:t>
            </a:r>
            <a:r>
              <a:rPr spc="-55" dirty="0"/>
              <a:t> </a:t>
            </a:r>
            <a:r>
              <a:rPr dirty="0"/>
              <a:t>food</a:t>
            </a:r>
            <a:r>
              <a:rPr spc="-55" dirty="0"/>
              <a:t> </a:t>
            </a:r>
            <a:r>
              <a:rPr spc="-10" dirty="0"/>
              <a:t>expenditures.</a:t>
            </a:r>
          </a:p>
          <a:p>
            <a:pPr marL="366395" indent="-353695" algn="just">
              <a:lnSpc>
                <a:spcPts val="2270"/>
              </a:lnSpc>
              <a:spcBef>
                <a:spcPts val="95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366395" algn="l"/>
              </a:tabLst>
            </a:pPr>
            <a:r>
              <a:rPr dirty="0"/>
              <a:t>Panel</a:t>
            </a:r>
            <a:r>
              <a:rPr spc="-50" dirty="0"/>
              <a:t> </a:t>
            </a:r>
            <a:r>
              <a:rPr dirty="0"/>
              <a:t>sampling</a:t>
            </a:r>
            <a:r>
              <a:rPr spc="-45" dirty="0"/>
              <a:t> </a:t>
            </a:r>
            <a:r>
              <a:rPr dirty="0"/>
              <a:t>can</a:t>
            </a:r>
            <a:r>
              <a:rPr spc="-40" dirty="0"/>
              <a:t> </a:t>
            </a:r>
            <a:r>
              <a:rPr dirty="0"/>
              <a:t>also</a:t>
            </a:r>
            <a:r>
              <a:rPr spc="-30" dirty="0"/>
              <a:t> </a:t>
            </a:r>
            <a:r>
              <a:rPr dirty="0"/>
              <a:t>be</a:t>
            </a:r>
            <a:r>
              <a:rPr spc="-30" dirty="0"/>
              <a:t> </a:t>
            </a:r>
            <a:r>
              <a:rPr dirty="0"/>
              <a:t>used</a:t>
            </a:r>
            <a:r>
              <a:rPr spc="-35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dirty="0"/>
              <a:t>inform</a:t>
            </a:r>
            <a:r>
              <a:rPr spc="-35" dirty="0"/>
              <a:t> </a:t>
            </a:r>
            <a:r>
              <a:rPr dirty="0"/>
              <a:t>researchers</a:t>
            </a:r>
            <a:r>
              <a:rPr spc="-25" dirty="0"/>
              <a:t> </a:t>
            </a:r>
            <a:r>
              <a:rPr spc="-10" dirty="0"/>
              <a:t>about</a:t>
            </a:r>
          </a:p>
          <a:p>
            <a:pPr marL="285115" marR="31115" algn="just">
              <a:lnSpc>
                <a:spcPts val="2020"/>
              </a:lnSpc>
              <a:spcBef>
                <a:spcPts val="229"/>
              </a:spcBef>
            </a:pPr>
            <a:r>
              <a:rPr spc="-10" dirty="0"/>
              <a:t>within-</a:t>
            </a:r>
            <a:r>
              <a:rPr dirty="0"/>
              <a:t>person</a:t>
            </a:r>
            <a:r>
              <a:rPr spc="-40" dirty="0"/>
              <a:t> </a:t>
            </a:r>
            <a:r>
              <a:rPr dirty="0"/>
              <a:t>health</a:t>
            </a:r>
            <a:r>
              <a:rPr spc="-20" dirty="0"/>
              <a:t> </a:t>
            </a:r>
            <a:r>
              <a:rPr dirty="0"/>
              <a:t>changes</a:t>
            </a:r>
            <a:r>
              <a:rPr spc="-55" dirty="0"/>
              <a:t> </a:t>
            </a:r>
            <a:r>
              <a:rPr dirty="0"/>
              <a:t>due</a:t>
            </a:r>
            <a:r>
              <a:rPr spc="-20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age</a:t>
            </a:r>
            <a:r>
              <a:rPr spc="-35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help</a:t>
            </a:r>
            <a:r>
              <a:rPr spc="-15" dirty="0"/>
              <a:t> </a:t>
            </a:r>
            <a:r>
              <a:rPr dirty="0"/>
              <a:t>explain</a:t>
            </a:r>
            <a:r>
              <a:rPr spc="-35" dirty="0"/>
              <a:t> </a:t>
            </a:r>
            <a:r>
              <a:rPr dirty="0"/>
              <a:t>changes</a:t>
            </a:r>
            <a:r>
              <a:rPr spc="-50" dirty="0"/>
              <a:t> </a:t>
            </a:r>
            <a:r>
              <a:rPr spc="-25" dirty="0"/>
              <a:t>in </a:t>
            </a:r>
            <a:r>
              <a:rPr dirty="0"/>
              <a:t>continuous</a:t>
            </a:r>
            <a:r>
              <a:rPr spc="-60" dirty="0"/>
              <a:t> </a:t>
            </a:r>
            <a:r>
              <a:rPr dirty="0"/>
              <a:t>dependent</a:t>
            </a:r>
            <a:r>
              <a:rPr spc="-60" dirty="0"/>
              <a:t> </a:t>
            </a:r>
            <a:r>
              <a:rPr dirty="0"/>
              <a:t>variables</a:t>
            </a:r>
            <a:r>
              <a:rPr spc="-30" dirty="0"/>
              <a:t> </a:t>
            </a:r>
            <a:r>
              <a:rPr dirty="0"/>
              <a:t>such</a:t>
            </a:r>
            <a:r>
              <a:rPr spc="-40" dirty="0"/>
              <a:t> </a:t>
            </a:r>
            <a:r>
              <a:rPr dirty="0"/>
              <a:t>as</a:t>
            </a:r>
            <a:r>
              <a:rPr spc="-35" dirty="0"/>
              <a:t> </a:t>
            </a:r>
            <a:r>
              <a:rPr dirty="0"/>
              <a:t>spousal</a:t>
            </a:r>
            <a:r>
              <a:rPr spc="-50" dirty="0"/>
              <a:t> </a:t>
            </a:r>
            <a:r>
              <a:rPr spc="-10" dirty="0"/>
              <a:t>interaction.</a:t>
            </a:r>
          </a:p>
          <a:p>
            <a:pPr marL="366395" indent="-353695" algn="just">
              <a:lnSpc>
                <a:spcPts val="2270"/>
              </a:lnSpc>
              <a:spcBef>
                <a:spcPts val="110"/>
              </a:spcBef>
              <a:buClr>
                <a:srgbClr val="D24717"/>
              </a:buClr>
              <a:buSzPct val="83333"/>
              <a:buFont typeface="DejaVu Sans"/>
              <a:buChar char="⚫"/>
              <a:tabLst>
                <a:tab pos="366395" algn="l"/>
              </a:tabLst>
            </a:pPr>
            <a:r>
              <a:rPr dirty="0"/>
              <a:t>There</a:t>
            </a:r>
            <a:r>
              <a:rPr spc="-60" dirty="0"/>
              <a:t> </a:t>
            </a:r>
            <a:r>
              <a:rPr dirty="0"/>
              <a:t>have</a:t>
            </a:r>
            <a:r>
              <a:rPr spc="-60" dirty="0"/>
              <a:t> </a:t>
            </a:r>
            <a:r>
              <a:rPr dirty="0"/>
              <a:t>been</a:t>
            </a:r>
            <a:r>
              <a:rPr spc="-55" dirty="0"/>
              <a:t> </a:t>
            </a:r>
            <a:r>
              <a:rPr dirty="0"/>
              <a:t>several</a:t>
            </a:r>
            <a:r>
              <a:rPr spc="-60" dirty="0"/>
              <a:t> </a:t>
            </a:r>
            <a:r>
              <a:rPr dirty="0"/>
              <a:t>proposed</a:t>
            </a:r>
            <a:r>
              <a:rPr spc="-60" dirty="0"/>
              <a:t> </a:t>
            </a:r>
            <a:r>
              <a:rPr dirty="0"/>
              <a:t>methods</a:t>
            </a:r>
            <a:r>
              <a:rPr spc="-55" dirty="0"/>
              <a:t> </a:t>
            </a:r>
            <a:r>
              <a:rPr dirty="0"/>
              <a:t>of</a:t>
            </a:r>
            <a:r>
              <a:rPr spc="-75" dirty="0"/>
              <a:t> </a:t>
            </a:r>
            <a:r>
              <a:rPr dirty="0"/>
              <a:t>analyzing</a:t>
            </a:r>
            <a:r>
              <a:rPr spc="-90" dirty="0"/>
              <a:t> </a:t>
            </a:r>
            <a:r>
              <a:rPr spc="-10" dirty="0"/>
              <a:t>panel</a:t>
            </a:r>
          </a:p>
          <a:p>
            <a:pPr marL="285115" algn="just">
              <a:lnSpc>
                <a:spcPts val="2270"/>
              </a:lnSpc>
            </a:pPr>
            <a:r>
              <a:rPr dirty="0"/>
              <a:t>sample</a:t>
            </a:r>
            <a:r>
              <a:rPr spc="-35" dirty="0"/>
              <a:t> </a:t>
            </a:r>
            <a:r>
              <a:rPr dirty="0"/>
              <a:t>data,</a:t>
            </a:r>
            <a:r>
              <a:rPr spc="-30" dirty="0"/>
              <a:t> </a:t>
            </a:r>
            <a:r>
              <a:rPr dirty="0"/>
              <a:t>including</a:t>
            </a:r>
            <a:r>
              <a:rPr spc="-45" dirty="0"/>
              <a:t>  </a:t>
            </a:r>
            <a:r>
              <a:rPr dirty="0"/>
              <a:t>growth</a:t>
            </a:r>
            <a:r>
              <a:rPr spc="-45" dirty="0"/>
              <a:t> </a:t>
            </a:r>
            <a:r>
              <a:rPr spc="-10" dirty="0"/>
              <a:t>curves.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45</a:t>
            </a:fld>
            <a:endParaRPr spc="-25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1247343"/>
            <a:ext cx="3808095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200" spc="-195" dirty="0">
                <a:latin typeface="Arial"/>
                <a:cs typeface="Arial"/>
              </a:rPr>
              <a:t>Questions???</a:t>
            </a:r>
            <a:endParaRPr sz="5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46</a:t>
            </a:fld>
            <a:endParaRPr spc="-25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43027"/>
            <a:ext cx="62585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What</a:t>
            </a:r>
            <a:r>
              <a:rPr sz="2800" spc="-70" dirty="0"/>
              <a:t> </a:t>
            </a:r>
            <a:r>
              <a:rPr sz="2800" dirty="0"/>
              <a:t>sampling</a:t>
            </a:r>
            <a:r>
              <a:rPr sz="2800" spc="-65" dirty="0"/>
              <a:t> </a:t>
            </a:r>
            <a:r>
              <a:rPr sz="2800" dirty="0"/>
              <a:t>method</a:t>
            </a:r>
            <a:r>
              <a:rPr sz="2800" spc="-65" dirty="0"/>
              <a:t> </a:t>
            </a:r>
            <a:r>
              <a:rPr sz="2800" dirty="0"/>
              <a:t>u</a:t>
            </a:r>
            <a:r>
              <a:rPr sz="2800" spc="-90" dirty="0"/>
              <a:t> </a:t>
            </a:r>
            <a:r>
              <a:rPr sz="2800" spc="-10" dirty="0"/>
              <a:t>recommend?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930909"/>
            <a:ext cx="8639810" cy="4690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374650" indent="-27305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Determining</a:t>
            </a:r>
            <a:r>
              <a:rPr sz="2600" spc="-6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proportion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undernourished</a:t>
            </a:r>
            <a:r>
              <a:rPr sz="2600" spc="-6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five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spc="-20" dirty="0">
                <a:latin typeface="Comic Sans MS"/>
                <a:cs typeface="Comic Sans MS"/>
              </a:rPr>
              <a:t>year </a:t>
            </a:r>
            <a:r>
              <a:rPr sz="2600" dirty="0">
                <a:latin typeface="Comic Sans MS"/>
                <a:cs typeface="Comic Sans MS"/>
              </a:rPr>
              <a:t>olds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village.</a:t>
            </a:r>
            <a:endParaRPr sz="2600">
              <a:latin typeface="Comic Sans MS"/>
              <a:cs typeface="Comic Sans MS"/>
            </a:endParaRPr>
          </a:p>
          <a:p>
            <a:pPr marL="285115" indent="-272415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Investigating</a:t>
            </a:r>
            <a:r>
              <a:rPr sz="2600" spc="-7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nutritional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status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preschool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children.</a:t>
            </a:r>
            <a:endParaRPr sz="2600">
              <a:latin typeface="Comic Sans MS"/>
              <a:cs typeface="Comic Sans MS"/>
            </a:endParaRPr>
          </a:p>
          <a:p>
            <a:pPr marL="285115" marR="5080" indent="-27305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Selecting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maternity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records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for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study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previous </a:t>
            </a:r>
            <a:r>
              <a:rPr sz="2600" dirty="0">
                <a:latin typeface="Comic Sans MS"/>
                <a:cs typeface="Comic Sans MS"/>
              </a:rPr>
              <a:t>abortions</a:t>
            </a:r>
            <a:r>
              <a:rPr sz="2600" spc="-6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or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duration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postnatal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stay.</a:t>
            </a:r>
            <a:endParaRPr sz="2600">
              <a:latin typeface="Comic Sans MS"/>
              <a:cs typeface="Comic Sans MS"/>
            </a:endParaRPr>
          </a:p>
          <a:p>
            <a:pPr marL="285115" marR="193040" indent="-27305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estimation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immunization</a:t>
            </a:r>
            <a:r>
              <a:rPr sz="2600" spc="-5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coverage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province, </a:t>
            </a:r>
            <a:r>
              <a:rPr sz="2600" dirty="0">
                <a:latin typeface="Comic Sans MS"/>
                <a:cs typeface="Comic Sans MS"/>
              </a:rPr>
              <a:t>data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on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seven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children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aged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12-</a:t>
            </a:r>
            <a:r>
              <a:rPr sz="2600" dirty="0">
                <a:latin typeface="Comic Sans MS"/>
                <a:cs typeface="Comic Sans MS"/>
              </a:rPr>
              <a:t>23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months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spc="-25" dirty="0">
                <a:latin typeface="Comic Sans MS"/>
                <a:cs typeface="Comic Sans MS"/>
              </a:rPr>
              <a:t>30 </a:t>
            </a:r>
            <a:r>
              <a:rPr sz="2600" dirty="0">
                <a:latin typeface="Comic Sans MS"/>
                <a:cs typeface="Comic Sans MS"/>
              </a:rPr>
              <a:t>clusters</a:t>
            </a:r>
            <a:r>
              <a:rPr sz="2600" spc="-4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are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used</a:t>
            </a:r>
            <a:r>
              <a:rPr sz="2600" spc="-4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to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determine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proportion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of</a:t>
            </a:r>
            <a:r>
              <a:rPr sz="2600" spc="-15" dirty="0">
                <a:latin typeface="Comic Sans MS"/>
                <a:cs typeface="Comic Sans MS"/>
              </a:rPr>
              <a:t> </a:t>
            </a:r>
            <a:r>
              <a:rPr sz="2600" spc="-10" dirty="0">
                <a:latin typeface="Comic Sans MS"/>
                <a:cs typeface="Comic Sans MS"/>
              </a:rPr>
              <a:t>fully </a:t>
            </a:r>
            <a:r>
              <a:rPr sz="2600" dirty="0">
                <a:latin typeface="Comic Sans MS"/>
                <a:cs typeface="Comic Sans MS"/>
              </a:rPr>
              <a:t>immunized</a:t>
            </a:r>
            <a:r>
              <a:rPr sz="2600" spc="-7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children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the</a:t>
            </a:r>
            <a:r>
              <a:rPr sz="2600" spc="-10" dirty="0">
                <a:latin typeface="Comic Sans MS"/>
                <a:cs typeface="Comic Sans MS"/>
              </a:rPr>
              <a:t> province.</a:t>
            </a:r>
            <a:endParaRPr sz="2600">
              <a:latin typeface="Comic Sans MS"/>
              <a:cs typeface="Comic Sans MS"/>
            </a:endParaRPr>
          </a:p>
          <a:p>
            <a:pPr marL="285115" marR="934719" indent="-27305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latin typeface="Comic Sans MS"/>
                <a:cs typeface="Comic Sans MS"/>
              </a:rPr>
              <a:t>Give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reasons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why</a:t>
            </a:r>
            <a:r>
              <a:rPr sz="2600" spc="-2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cluster</a:t>
            </a:r>
            <a:r>
              <a:rPr sz="2600" spc="-2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sampling</a:t>
            </a:r>
            <a:r>
              <a:rPr sz="2600" spc="-5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is</a:t>
            </a:r>
            <a:r>
              <a:rPr sz="2600" spc="-30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used</a:t>
            </a:r>
            <a:r>
              <a:rPr sz="2600" spc="-35" dirty="0">
                <a:latin typeface="Comic Sans MS"/>
                <a:cs typeface="Comic Sans MS"/>
              </a:rPr>
              <a:t> </a:t>
            </a:r>
            <a:r>
              <a:rPr sz="2600" dirty="0">
                <a:latin typeface="Comic Sans MS"/>
                <a:cs typeface="Comic Sans MS"/>
              </a:rPr>
              <a:t>in</a:t>
            </a:r>
            <a:r>
              <a:rPr sz="2600" spc="-10" dirty="0">
                <a:latin typeface="Comic Sans MS"/>
                <a:cs typeface="Comic Sans MS"/>
              </a:rPr>
              <a:t> </a:t>
            </a:r>
            <a:r>
              <a:rPr sz="2600" spc="-20" dirty="0">
                <a:latin typeface="Comic Sans MS"/>
                <a:cs typeface="Comic Sans MS"/>
              </a:rPr>
              <a:t>this </a:t>
            </a:r>
            <a:r>
              <a:rPr sz="2600" spc="-10" dirty="0">
                <a:latin typeface="Comic Sans MS"/>
                <a:cs typeface="Comic Sans MS"/>
              </a:rPr>
              <a:t>survey.</a:t>
            </a:r>
            <a:endParaRPr sz="26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47</a:t>
            </a:fld>
            <a:endParaRPr spc="-25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6243"/>
            <a:ext cx="68802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85" dirty="0">
                <a:latin typeface="Arial"/>
                <a:cs typeface="Arial"/>
              </a:rPr>
              <a:t>Probability</a:t>
            </a:r>
            <a:r>
              <a:rPr sz="3200" spc="-125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proportional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to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size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sampling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895858"/>
            <a:ext cx="7974330" cy="397954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5115" marR="28575" indent="-273050">
              <a:lnSpc>
                <a:spcPct val="80000"/>
              </a:lnSpc>
              <a:spcBef>
                <a:spcPts val="67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140" dirty="0">
                <a:latin typeface="Times New Roman"/>
                <a:cs typeface="Times New Roman"/>
              </a:rPr>
              <a:t>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some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cases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sample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designer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has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access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"auxiliary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variable"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"size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measure",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believed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be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correlated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variable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 </a:t>
            </a:r>
            <a:r>
              <a:rPr sz="2400" spc="-60" dirty="0">
                <a:latin typeface="Times New Roman"/>
                <a:cs typeface="Times New Roman"/>
              </a:rPr>
              <a:t>interest,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for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each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element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in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population.This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data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can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be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used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to </a:t>
            </a:r>
            <a:r>
              <a:rPr sz="2400" spc="-135" dirty="0">
                <a:latin typeface="Times New Roman"/>
                <a:cs typeface="Times New Roman"/>
              </a:rPr>
              <a:t>improve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accuracy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in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sample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design.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One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option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use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auxiliary </a:t>
            </a:r>
            <a:r>
              <a:rPr sz="2400" spc="-130" dirty="0">
                <a:latin typeface="Times New Roman"/>
                <a:cs typeface="Times New Roman"/>
              </a:rPr>
              <a:t>variable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basis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for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stratification,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discussed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above.</a:t>
            </a:r>
            <a:endParaRPr sz="2400">
              <a:latin typeface="Times New Roman"/>
              <a:cs typeface="Times New Roman"/>
            </a:endParaRPr>
          </a:p>
          <a:p>
            <a:pPr marL="285115" marR="5080" indent="-27305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114" dirty="0">
                <a:latin typeface="Times New Roman"/>
                <a:cs typeface="Times New Roman"/>
              </a:rPr>
              <a:t>Another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option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probability-</a:t>
            </a:r>
            <a:r>
              <a:rPr sz="2400" spc="-85" dirty="0">
                <a:latin typeface="Times New Roman"/>
                <a:cs typeface="Times New Roman"/>
              </a:rPr>
              <a:t>proportional-</a:t>
            </a:r>
            <a:r>
              <a:rPr sz="2400" spc="-55" dirty="0">
                <a:latin typeface="Times New Roman"/>
                <a:cs typeface="Times New Roman"/>
              </a:rPr>
              <a:t>to-</a:t>
            </a:r>
            <a:r>
              <a:rPr sz="2400" spc="-155" dirty="0">
                <a:latin typeface="Times New Roman"/>
                <a:cs typeface="Times New Roman"/>
              </a:rPr>
              <a:t>size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('PPS')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sampling,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which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selection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probability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for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each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element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set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be </a:t>
            </a:r>
            <a:r>
              <a:rPr sz="2400" spc="-80" dirty="0">
                <a:latin typeface="Times New Roman"/>
                <a:cs typeface="Times New Roman"/>
              </a:rPr>
              <a:t>proportional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its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size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measure,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up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maximum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1.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In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simple </a:t>
            </a:r>
            <a:r>
              <a:rPr sz="2400" spc="-220" dirty="0">
                <a:latin typeface="Times New Roman"/>
                <a:cs typeface="Times New Roman"/>
              </a:rPr>
              <a:t>PPS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design,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these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selection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probabilities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can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then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be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used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basis </a:t>
            </a:r>
            <a:r>
              <a:rPr sz="2400" spc="-95" dirty="0">
                <a:latin typeface="Times New Roman"/>
                <a:cs typeface="Times New Roman"/>
              </a:rPr>
              <a:t>for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u="sng" spc="-16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Times New Roman"/>
                <a:cs typeface="Times New Roman"/>
                <a:hlinkClick r:id="rId2"/>
              </a:rPr>
              <a:t>Poisson</a:t>
            </a:r>
            <a:r>
              <a:rPr sz="2400" u="sng" spc="-4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400" u="sng" spc="-150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Times New Roman"/>
                <a:cs typeface="Times New Roman"/>
                <a:hlinkClick r:id="rId2"/>
              </a:rPr>
              <a:t>sampling</a:t>
            </a:r>
            <a:r>
              <a:rPr sz="2400" u="none" spc="-150" dirty="0">
                <a:latin typeface="Times New Roman"/>
                <a:cs typeface="Times New Roman"/>
              </a:rPr>
              <a:t>.</a:t>
            </a:r>
            <a:r>
              <a:rPr sz="2400" u="none" spc="-145" dirty="0">
                <a:latin typeface="Times New Roman"/>
                <a:cs typeface="Times New Roman"/>
              </a:rPr>
              <a:t> </a:t>
            </a:r>
            <a:r>
              <a:rPr sz="2400" u="none" spc="-155" dirty="0">
                <a:latin typeface="Times New Roman"/>
                <a:cs typeface="Times New Roman"/>
              </a:rPr>
              <a:t>However,</a:t>
            </a:r>
            <a:r>
              <a:rPr sz="2400" u="none" spc="-120" dirty="0">
                <a:latin typeface="Times New Roman"/>
                <a:cs typeface="Times New Roman"/>
              </a:rPr>
              <a:t> </a:t>
            </a:r>
            <a:r>
              <a:rPr sz="2400" u="none" spc="-110" dirty="0">
                <a:latin typeface="Times New Roman"/>
                <a:cs typeface="Times New Roman"/>
              </a:rPr>
              <a:t>this</a:t>
            </a:r>
            <a:r>
              <a:rPr sz="2400" u="none" spc="-30" dirty="0">
                <a:latin typeface="Times New Roman"/>
                <a:cs typeface="Times New Roman"/>
              </a:rPr>
              <a:t> </a:t>
            </a:r>
            <a:r>
              <a:rPr sz="2400" u="none" spc="-190" dirty="0">
                <a:latin typeface="Times New Roman"/>
                <a:cs typeface="Times New Roman"/>
              </a:rPr>
              <a:t>has</a:t>
            </a:r>
            <a:r>
              <a:rPr sz="2400" u="none" spc="-40" dirty="0">
                <a:latin typeface="Times New Roman"/>
                <a:cs typeface="Times New Roman"/>
              </a:rPr>
              <a:t> </a:t>
            </a:r>
            <a:r>
              <a:rPr sz="2400" u="none" spc="-65" dirty="0">
                <a:latin typeface="Times New Roman"/>
                <a:cs typeface="Times New Roman"/>
              </a:rPr>
              <a:t>the</a:t>
            </a:r>
            <a:r>
              <a:rPr sz="2400" u="none" spc="-15" dirty="0">
                <a:latin typeface="Times New Roman"/>
                <a:cs typeface="Times New Roman"/>
              </a:rPr>
              <a:t> </a:t>
            </a:r>
            <a:r>
              <a:rPr sz="2400" u="none" spc="-150" dirty="0">
                <a:latin typeface="Times New Roman"/>
                <a:cs typeface="Times New Roman"/>
              </a:rPr>
              <a:t>drawbacks</a:t>
            </a:r>
            <a:r>
              <a:rPr sz="2400" u="none" spc="-40" dirty="0">
                <a:latin typeface="Times New Roman"/>
                <a:cs typeface="Times New Roman"/>
              </a:rPr>
              <a:t> </a:t>
            </a:r>
            <a:r>
              <a:rPr sz="2400" u="none" spc="-140" dirty="0">
                <a:latin typeface="Times New Roman"/>
                <a:cs typeface="Times New Roman"/>
              </a:rPr>
              <a:t>of</a:t>
            </a:r>
            <a:r>
              <a:rPr sz="2400" u="none" spc="-20" dirty="0">
                <a:latin typeface="Times New Roman"/>
                <a:cs typeface="Times New Roman"/>
              </a:rPr>
              <a:t> </a:t>
            </a:r>
            <a:r>
              <a:rPr sz="2400" u="none" spc="-10" dirty="0">
                <a:latin typeface="Times New Roman"/>
                <a:cs typeface="Times New Roman"/>
              </a:rPr>
              <a:t>variable </a:t>
            </a:r>
            <a:r>
              <a:rPr sz="2400" u="none" spc="-145" dirty="0">
                <a:latin typeface="Times New Roman"/>
                <a:cs typeface="Times New Roman"/>
              </a:rPr>
              <a:t>sample</a:t>
            </a:r>
            <a:r>
              <a:rPr sz="2400" u="none" spc="-50" dirty="0">
                <a:latin typeface="Times New Roman"/>
                <a:cs typeface="Times New Roman"/>
              </a:rPr>
              <a:t> </a:t>
            </a:r>
            <a:r>
              <a:rPr sz="2400" u="none" spc="-114" dirty="0">
                <a:latin typeface="Times New Roman"/>
                <a:cs typeface="Times New Roman"/>
              </a:rPr>
              <a:t>size,</a:t>
            </a:r>
            <a:r>
              <a:rPr sz="2400" u="none" spc="-155" dirty="0">
                <a:latin typeface="Times New Roman"/>
                <a:cs typeface="Times New Roman"/>
              </a:rPr>
              <a:t> </a:t>
            </a:r>
            <a:r>
              <a:rPr sz="2400" u="none" spc="-145" dirty="0">
                <a:latin typeface="Times New Roman"/>
                <a:cs typeface="Times New Roman"/>
              </a:rPr>
              <a:t>and</a:t>
            </a:r>
            <a:r>
              <a:rPr sz="2400" u="none" spc="-40" dirty="0">
                <a:latin typeface="Times New Roman"/>
                <a:cs typeface="Times New Roman"/>
              </a:rPr>
              <a:t> </a:t>
            </a:r>
            <a:r>
              <a:rPr sz="2400" u="none" spc="-105" dirty="0">
                <a:latin typeface="Times New Roman"/>
                <a:cs typeface="Times New Roman"/>
              </a:rPr>
              <a:t>different</a:t>
            </a:r>
            <a:r>
              <a:rPr sz="2400" u="none" spc="-35" dirty="0">
                <a:latin typeface="Times New Roman"/>
                <a:cs typeface="Times New Roman"/>
              </a:rPr>
              <a:t> </a:t>
            </a:r>
            <a:r>
              <a:rPr sz="2400" u="none" spc="-75" dirty="0">
                <a:latin typeface="Times New Roman"/>
                <a:cs typeface="Times New Roman"/>
              </a:rPr>
              <a:t>portions</a:t>
            </a:r>
            <a:r>
              <a:rPr sz="2400" u="none" spc="-55" dirty="0">
                <a:latin typeface="Times New Roman"/>
                <a:cs typeface="Times New Roman"/>
              </a:rPr>
              <a:t> </a:t>
            </a:r>
            <a:r>
              <a:rPr sz="2400" u="none" spc="-140" dirty="0">
                <a:latin typeface="Times New Roman"/>
                <a:cs typeface="Times New Roman"/>
              </a:rPr>
              <a:t>of</a:t>
            </a:r>
            <a:r>
              <a:rPr sz="2400" u="none" spc="-35" dirty="0">
                <a:latin typeface="Times New Roman"/>
                <a:cs typeface="Times New Roman"/>
              </a:rPr>
              <a:t> </a:t>
            </a:r>
            <a:r>
              <a:rPr sz="2400" u="none" spc="-65" dirty="0">
                <a:latin typeface="Times New Roman"/>
                <a:cs typeface="Times New Roman"/>
              </a:rPr>
              <a:t>the</a:t>
            </a:r>
            <a:r>
              <a:rPr sz="2400" u="none" spc="-35" dirty="0">
                <a:latin typeface="Times New Roman"/>
                <a:cs typeface="Times New Roman"/>
              </a:rPr>
              <a:t> </a:t>
            </a:r>
            <a:r>
              <a:rPr sz="2400" u="none" spc="-105" dirty="0">
                <a:latin typeface="Times New Roman"/>
                <a:cs typeface="Times New Roman"/>
              </a:rPr>
              <a:t>population</a:t>
            </a:r>
            <a:r>
              <a:rPr sz="2400" u="none" spc="-75" dirty="0">
                <a:latin typeface="Times New Roman"/>
                <a:cs typeface="Times New Roman"/>
              </a:rPr>
              <a:t> </a:t>
            </a:r>
            <a:r>
              <a:rPr sz="2400" u="none" spc="-220" dirty="0">
                <a:latin typeface="Times New Roman"/>
                <a:cs typeface="Times New Roman"/>
              </a:rPr>
              <a:t>may</a:t>
            </a:r>
            <a:r>
              <a:rPr sz="2400" u="none" spc="-35" dirty="0">
                <a:latin typeface="Times New Roman"/>
                <a:cs typeface="Times New Roman"/>
              </a:rPr>
              <a:t> </a:t>
            </a:r>
            <a:r>
              <a:rPr sz="2400" u="none" spc="-105" dirty="0">
                <a:latin typeface="Times New Roman"/>
                <a:cs typeface="Times New Roman"/>
              </a:rPr>
              <a:t>still</a:t>
            </a:r>
            <a:r>
              <a:rPr sz="2400" u="none" spc="-50" dirty="0">
                <a:latin typeface="Times New Roman"/>
                <a:cs typeface="Times New Roman"/>
              </a:rPr>
              <a:t> </a:t>
            </a:r>
            <a:r>
              <a:rPr sz="2400" u="none" spc="-120" dirty="0">
                <a:latin typeface="Times New Roman"/>
                <a:cs typeface="Times New Roman"/>
              </a:rPr>
              <a:t>be</a:t>
            </a:r>
            <a:r>
              <a:rPr sz="2400" u="none" spc="-35" dirty="0">
                <a:latin typeface="Times New Roman"/>
                <a:cs typeface="Times New Roman"/>
              </a:rPr>
              <a:t> </a:t>
            </a:r>
            <a:r>
              <a:rPr sz="2400" u="none" spc="-30" dirty="0">
                <a:latin typeface="Times New Roman"/>
                <a:cs typeface="Times New Roman"/>
              </a:rPr>
              <a:t>over- </a:t>
            </a:r>
            <a:r>
              <a:rPr sz="2400" u="none" dirty="0">
                <a:latin typeface="Times New Roman"/>
                <a:cs typeface="Times New Roman"/>
              </a:rPr>
              <a:t>or</a:t>
            </a:r>
            <a:r>
              <a:rPr sz="2400" u="none" spc="-55" dirty="0">
                <a:latin typeface="Times New Roman"/>
                <a:cs typeface="Times New Roman"/>
              </a:rPr>
              <a:t> </a:t>
            </a:r>
            <a:r>
              <a:rPr sz="2400" u="none" spc="-80" dirty="0">
                <a:latin typeface="Times New Roman"/>
                <a:cs typeface="Times New Roman"/>
              </a:rPr>
              <a:t>under-represented </a:t>
            </a:r>
            <a:r>
              <a:rPr sz="2400" u="none" spc="-110" dirty="0">
                <a:latin typeface="Times New Roman"/>
                <a:cs typeface="Times New Roman"/>
              </a:rPr>
              <a:t>due</a:t>
            </a:r>
            <a:r>
              <a:rPr sz="2400" u="none" spc="-65" dirty="0">
                <a:latin typeface="Times New Roman"/>
                <a:cs typeface="Times New Roman"/>
              </a:rPr>
              <a:t> </a:t>
            </a:r>
            <a:r>
              <a:rPr sz="2400" u="none" dirty="0">
                <a:latin typeface="Times New Roman"/>
                <a:cs typeface="Times New Roman"/>
              </a:rPr>
              <a:t>to</a:t>
            </a:r>
            <a:r>
              <a:rPr sz="2400" u="none" spc="-50" dirty="0">
                <a:latin typeface="Times New Roman"/>
                <a:cs typeface="Times New Roman"/>
              </a:rPr>
              <a:t> </a:t>
            </a:r>
            <a:r>
              <a:rPr sz="2400" u="none" spc="-140" dirty="0">
                <a:latin typeface="Times New Roman"/>
                <a:cs typeface="Times New Roman"/>
              </a:rPr>
              <a:t>chance</a:t>
            </a:r>
            <a:r>
              <a:rPr sz="2400" u="none" spc="-65" dirty="0">
                <a:latin typeface="Times New Roman"/>
                <a:cs typeface="Times New Roman"/>
              </a:rPr>
              <a:t> </a:t>
            </a:r>
            <a:r>
              <a:rPr sz="2400" u="none" spc="-120" dirty="0">
                <a:latin typeface="Times New Roman"/>
                <a:cs typeface="Times New Roman"/>
              </a:rPr>
              <a:t>variation</a:t>
            </a:r>
            <a:r>
              <a:rPr sz="2400" u="none" spc="-60" dirty="0">
                <a:latin typeface="Times New Roman"/>
                <a:cs typeface="Times New Roman"/>
              </a:rPr>
              <a:t> </a:t>
            </a:r>
            <a:r>
              <a:rPr sz="2400" u="none" spc="-120" dirty="0">
                <a:latin typeface="Times New Roman"/>
                <a:cs typeface="Times New Roman"/>
              </a:rPr>
              <a:t>in</a:t>
            </a:r>
            <a:r>
              <a:rPr sz="2400" u="none" spc="-50" dirty="0">
                <a:latin typeface="Times New Roman"/>
                <a:cs typeface="Times New Roman"/>
              </a:rPr>
              <a:t> </a:t>
            </a:r>
            <a:r>
              <a:rPr sz="2400" u="none" spc="-114" dirty="0">
                <a:latin typeface="Times New Roman"/>
                <a:cs typeface="Times New Roman"/>
              </a:rPr>
              <a:t>selections.To</a:t>
            </a:r>
            <a:r>
              <a:rPr sz="2400" u="none" spc="-50" dirty="0">
                <a:latin typeface="Times New Roman"/>
                <a:cs typeface="Times New Roman"/>
              </a:rPr>
              <a:t> </a:t>
            </a:r>
            <a:r>
              <a:rPr sz="2400" u="none" spc="-30" dirty="0">
                <a:latin typeface="Times New Roman"/>
                <a:cs typeface="Times New Roman"/>
              </a:rPr>
              <a:t>address </a:t>
            </a:r>
            <a:r>
              <a:rPr sz="2400" u="none" spc="-110" dirty="0">
                <a:latin typeface="Times New Roman"/>
                <a:cs typeface="Times New Roman"/>
              </a:rPr>
              <a:t>this</a:t>
            </a:r>
            <a:r>
              <a:rPr sz="2400" u="none" spc="-40" dirty="0">
                <a:latin typeface="Times New Roman"/>
                <a:cs typeface="Times New Roman"/>
              </a:rPr>
              <a:t> </a:t>
            </a:r>
            <a:r>
              <a:rPr sz="2400" u="none" spc="-85" dirty="0">
                <a:latin typeface="Times New Roman"/>
                <a:cs typeface="Times New Roman"/>
              </a:rPr>
              <a:t>problem,</a:t>
            </a:r>
            <a:r>
              <a:rPr sz="2400" u="none" spc="-155" dirty="0">
                <a:latin typeface="Times New Roman"/>
                <a:cs typeface="Times New Roman"/>
              </a:rPr>
              <a:t> </a:t>
            </a:r>
            <a:r>
              <a:rPr sz="2400" u="none" spc="-220" dirty="0">
                <a:latin typeface="Times New Roman"/>
                <a:cs typeface="Times New Roman"/>
              </a:rPr>
              <a:t>PPS</a:t>
            </a:r>
            <a:r>
              <a:rPr sz="2400" u="none" spc="-25" dirty="0">
                <a:latin typeface="Times New Roman"/>
                <a:cs typeface="Times New Roman"/>
              </a:rPr>
              <a:t> </a:t>
            </a:r>
            <a:r>
              <a:rPr sz="2400" u="none" spc="-215" dirty="0">
                <a:latin typeface="Times New Roman"/>
                <a:cs typeface="Times New Roman"/>
              </a:rPr>
              <a:t>may</a:t>
            </a:r>
            <a:r>
              <a:rPr sz="2400" u="none" spc="-30" dirty="0">
                <a:latin typeface="Times New Roman"/>
                <a:cs typeface="Times New Roman"/>
              </a:rPr>
              <a:t> </a:t>
            </a:r>
            <a:r>
              <a:rPr sz="2400" u="none" spc="-120" dirty="0">
                <a:latin typeface="Times New Roman"/>
                <a:cs typeface="Times New Roman"/>
              </a:rPr>
              <a:t>be</a:t>
            </a:r>
            <a:r>
              <a:rPr sz="2400" u="none" spc="-45" dirty="0">
                <a:latin typeface="Times New Roman"/>
                <a:cs typeface="Times New Roman"/>
              </a:rPr>
              <a:t> </a:t>
            </a:r>
            <a:r>
              <a:rPr sz="2400" u="none" spc="-130" dirty="0">
                <a:latin typeface="Times New Roman"/>
                <a:cs typeface="Times New Roman"/>
              </a:rPr>
              <a:t>combined</a:t>
            </a:r>
            <a:r>
              <a:rPr sz="2400" u="none" spc="-55" dirty="0">
                <a:latin typeface="Times New Roman"/>
                <a:cs typeface="Times New Roman"/>
              </a:rPr>
              <a:t> </a:t>
            </a:r>
            <a:r>
              <a:rPr sz="2400" u="none" spc="-100" dirty="0">
                <a:latin typeface="Times New Roman"/>
                <a:cs typeface="Times New Roman"/>
              </a:rPr>
              <a:t>with</a:t>
            </a:r>
            <a:r>
              <a:rPr sz="2400" u="none" spc="-30" dirty="0">
                <a:latin typeface="Times New Roman"/>
                <a:cs typeface="Times New Roman"/>
              </a:rPr>
              <a:t> </a:t>
            </a:r>
            <a:r>
              <a:rPr sz="2400" u="none" spc="-200" dirty="0">
                <a:latin typeface="Times New Roman"/>
                <a:cs typeface="Times New Roman"/>
              </a:rPr>
              <a:t>a</a:t>
            </a:r>
            <a:r>
              <a:rPr sz="2400" u="none" spc="-35" dirty="0">
                <a:latin typeface="Times New Roman"/>
                <a:cs typeface="Times New Roman"/>
              </a:rPr>
              <a:t> </a:t>
            </a:r>
            <a:r>
              <a:rPr sz="2400" u="none" spc="-135" dirty="0">
                <a:latin typeface="Times New Roman"/>
                <a:cs typeface="Times New Roman"/>
              </a:rPr>
              <a:t>systematic</a:t>
            </a:r>
            <a:r>
              <a:rPr sz="2400" u="none" spc="-30" dirty="0">
                <a:latin typeface="Times New Roman"/>
                <a:cs typeface="Times New Roman"/>
              </a:rPr>
              <a:t> </a:t>
            </a:r>
            <a:r>
              <a:rPr sz="2400" u="none" spc="-10" dirty="0">
                <a:latin typeface="Times New Roman"/>
                <a:cs typeface="Times New Roman"/>
              </a:rPr>
              <a:t>approach.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48</a:t>
            </a:fld>
            <a:endParaRPr spc="-25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-43484"/>
            <a:ext cx="14141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40" dirty="0">
                <a:latin typeface="Arial"/>
                <a:cs typeface="Arial"/>
              </a:rPr>
              <a:t>Contd.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5828" y="6314643"/>
            <a:ext cx="2362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48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2140" y="469138"/>
            <a:ext cx="7775575" cy="632079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85115" marR="241300" indent="-273050">
              <a:lnSpc>
                <a:spcPts val="2300"/>
              </a:lnSpc>
              <a:spcBef>
                <a:spcPts val="66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125" dirty="0">
                <a:latin typeface="Times New Roman"/>
                <a:cs typeface="Times New Roman"/>
              </a:rPr>
              <a:t>Example: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Suppose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we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have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six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schools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with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populations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150, </a:t>
            </a:r>
            <a:r>
              <a:rPr sz="2400" spc="-60" dirty="0">
                <a:latin typeface="Times New Roman"/>
                <a:cs typeface="Times New Roman"/>
              </a:rPr>
              <a:t>180,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200,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220,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260,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and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490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students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respectively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(total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1500 </a:t>
            </a:r>
            <a:r>
              <a:rPr sz="2400" spc="-75" dirty="0">
                <a:latin typeface="Times New Roman"/>
                <a:cs typeface="Times New Roman"/>
              </a:rPr>
              <a:t>students),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and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we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want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use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student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population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basis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for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spc="-220" dirty="0">
                <a:latin typeface="Times New Roman"/>
                <a:cs typeface="Times New Roman"/>
              </a:rPr>
              <a:t>PPS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sample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size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three.To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do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this,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170" dirty="0">
                <a:latin typeface="Times New Roman"/>
                <a:cs typeface="Times New Roman"/>
              </a:rPr>
              <a:t>we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could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allocate</a:t>
            </a:r>
            <a:r>
              <a:rPr sz="2400" spc="-55" dirty="0">
                <a:latin typeface="Times New Roman"/>
                <a:cs typeface="Times New Roman"/>
              </a:rPr>
              <a:t> 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first </a:t>
            </a:r>
            <a:r>
              <a:rPr sz="2400" spc="-135" dirty="0">
                <a:latin typeface="Times New Roman"/>
                <a:cs typeface="Times New Roman"/>
              </a:rPr>
              <a:t>school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numbers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1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150,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second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school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151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to</a:t>
            </a:r>
            <a:endParaRPr sz="2400">
              <a:latin typeface="Times New Roman"/>
              <a:cs typeface="Times New Roman"/>
            </a:endParaRPr>
          </a:p>
          <a:p>
            <a:pPr marL="285115" marR="68580">
              <a:lnSpc>
                <a:spcPct val="80000"/>
              </a:lnSpc>
              <a:spcBef>
                <a:spcPts val="35"/>
              </a:spcBef>
            </a:pPr>
            <a:r>
              <a:rPr sz="2400" spc="-110" dirty="0">
                <a:latin typeface="Times New Roman"/>
                <a:cs typeface="Times New Roman"/>
              </a:rPr>
              <a:t>330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(=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150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240" dirty="0">
                <a:latin typeface="Times New Roman"/>
                <a:cs typeface="Times New Roman"/>
              </a:rPr>
              <a:t>+</a:t>
            </a:r>
            <a:r>
              <a:rPr sz="2400" spc="-65" dirty="0">
                <a:latin typeface="Times New Roman"/>
                <a:cs typeface="Times New Roman"/>
              </a:rPr>
              <a:t> 180),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third </a:t>
            </a:r>
            <a:r>
              <a:rPr sz="2400" spc="-135" dirty="0">
                <a:latin typeface="Times New Roman"/>
                <a:cs typeface="Times New Roman"/>
              </a:rPr>
              <a:t>school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331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530,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and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so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</a:t>
            </a:r>
            <a:r>
              <a:rPr sz="2400" spc="-120" dirty="0">
                <a:latin typeface="Times New Roman"/>
                <a:cs typeface="Times New Roman"/>
              </a:rPr>
              <a:t>last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school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(1011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1500).We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then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generate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random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start </a:t>
            </a:r>
            <a:r>
              <a:rPr sz="2400" spc="-110" dirty="0">
                <a:latin typeface="Times New Roman"/>
                <a:cs typeface="Times New Roman"/>
              </a:rPr>
              <a:t>between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1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and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500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(equal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to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1500/3)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and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count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through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school </a:t>
            </a:r>
            <a:r>
              <a:rPr sz="2400" spc="-110" dirty="0">
                <a:latin typeface="Times New Roman"/>
                <a:cs typeface="Times New Roman"/>
              </a:rPr>
              <a:t>populations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by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multiples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500.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If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our </a:t>
            </a:r>
            <a:r>
              <a:rPr sz="2400" spc="-110" dirty="0">
                <a:latin typeface="Times New Roman"/>
                <a:cs typeface="Times New Roman"/>
              </a:rPr>
              <a:t>random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start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was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137,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we </a:t>
            </a:r>
            <a:r>
              <a:rPr sz="2400" spc="-135" dirty="0">
                <a:latin typeface="Times New Roman"/>
                <a:cs typeface="Times New Roman"/>
              </a:rPr>
              <a:t>would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select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schools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which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have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been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allocated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numbers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137, </a:t>
            </a:r>
            <a:r>
              <a:rPr sz="2400" spc="-60" dirty="0">
                <a:latin typeface="Times New Roman"/>
                <a:cs typeface="Times New Roman"/>
              </a:rPr>
              <a:t>637,</a:t>
            </a:r>
            <a:r>
              <a:rPr sz="2400" spc="-140" dirty="0">
                <a:latin typeface="Times New Roman"/>
                <a:cs typeface="Times New Roman"/>
              </a:rPr>
              <a:t> and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1137,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i.e.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first,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fourth,</a:t>
            </a:r>
            <a:r>
              <a:rPr sz="2400" spc="-145" dirty="0">
                <a:latin typeface="Times New Roman"/>
                <a:cs typeface="Times New Roman"/>
              </a:rPr>
              <a:t> and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sixth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schools.</a:t>
            </a:r>
            <a:endParaRPr sz="2400">
              <a:latin typeface="Times New Roman"/>
              <a:cs typeface="Times New Roman"/>
            </a:endParaRPr>
          </a:p>
          <a:p>
            <a:pPr marL="285115" marR="5080" indent="-27305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13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20" dirty="0">
                <a:latin typeface="Times New Roman"/>
                <a:cs typeface="Times New Roman"/>
              </a:rPr>
              <a:t>PPS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approach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can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improve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accuracy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for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given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sample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size</a:t>
            </a:r>
            <a:r>
              <a:rPr sz="2400" spc="-25" dirty="0">
                <a:latin typeface="Times New Roman"/>
                <a:cs typeface="Times New Roman"/>
              </a:rPr>
              <a:t> by </a:t>
            </a:r>
            <a:r>
              <a:rPr sz="2400" spc="-95" dirty="0">
                <a:latin typeface="Times New Roman"/>
                <a:cs typeface="Times New Roman"/>
              </a:rPr>
              <a:t>concentrating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sample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on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large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elements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that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have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greatest </a:t>
            </a:r>
            <a:r>
              <a:rPr sz="2400" spc="-114" dirty="0">
                <a:latin typeface="Times New Roman"/>
                <a:cs typeface="Times New Roman"/>
              </a:rPr>
              <a:t>impact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population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estimates.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220" dirty="0">
                <a:latin typeface="Times New Roman"/>
                <a:cs typeface="Times New Roman"/>
              </a:rPr>
              <a:t>PPS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sampling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commonly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used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for </a:t>
            </a:r>
            <a:r>
              <a:rPr sz="2400" spc="-145" dirty="0">
                <a:latin typeface="Times New Roman"/>
                <a:cs typeface="Times New Roman"/>
              </a:rPr>
              <a:t>surveys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businesses,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where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element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size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varies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greatly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and </a:t>
            </a:r>
            <a:r>
              <a:rPr sz="2400" spc="-130" dirty="0">
                <a:latin typeface="Times New Roman"/>
                <a:cs typeface="Times New Roman"/>
              </a:rPr>
              <a:t>auxiliary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information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often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available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-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for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instance,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survey </a:t>
            </a:r>
            <a:r>
              <a:rPr sz="2400" spc="-95" dirty="0">
                <a:latin typeface="Times New Roman"/>
                <a:cs typeface="Times New Roman"/>
              </a:rPr>
              <a:t>attempting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measure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number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guest-</a:t>
            </a:r>
            <a:r>
              <a:rPr sz="2400" spc="-135" dirty="0">
                <a:latin typeface="Times New Roman"/>
                <a:cs typeface="Times New Roman"/>
              </a:rPr>
              <a:t>nights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spent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hotels </a:t>
            </a:r>
            <a:r>
              <a:rPr sz="2400" spc="-125" dirty="0">
                <a:latin typeface="Times New Roman"/>
                <a:cs typeface="Times New Roman"/>
              </a:rPr>
              <a:t>might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use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each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hotel's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number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rooms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auxiliary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variable.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In </a:t>
            </a:r>
            <a:r>
              <a:rPr sz="2400" spc="-140" dirty="0">
                <a:latin typeface="Times New Roman"/>
                <a:cs typeface="Times New Roman"/>
              </a:rPr>
              <a:t>some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cases,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older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measurement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variable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interest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can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be </a:t>
            </a:r>
            <a:r>
              <a:rPr sz="2400" spc="-130" dirty="0">
                <a:latin typeface="Times New Roman"/>
                <a:cs typeface="Times New Roman"/>
              </a:rPr>
              <a:t>used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auxiliary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variable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when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attempting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produce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more </a:t>
            </a:r>
            <a:r>
              <a:rPr sz="2400" spc="-55" dirty="0">
                <a:latin typeface="Times New Roman"/>
                <a:cs typeface="Times New Roman"/>
              </a:rPr>
              <a:t>current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estimates.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2155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8000"/>
                </a:solidFill>
                <a:latin typeface="Arial"/>
                <a:cs typeface="Arial"/>
              </a:rPr>
              <a:t>Important</a:t>
            </a:r>
            <a:r>
              <a:rPr sz="3200" spc="-7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8000"/>
                </a:solidFill>
                <a:latin typeface="Arial"/>
                <a:cs typeface="Arial"/>
              </a:rPr>
              <a:t>Components</a:t>
            </a:r>
            <a:r>
              <a:rPr sz="3200" spc="-7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8000"/>
                </a:solidFill>
                <a:latin typeface="Arial"/>
                <a:cs typeface="Arial"/>
              </a:rPr>
              <a:t>of</a:t>
            </a:r>
            <a:r>
              <a:rPr sz="3200" spc="-55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8000"/>
                </a:solidFill>
                <a:latin typeface="Arial"/>
                <a:cs typeface="Arial"/>
              </a:rPr>
              <a:t>Empirical</a:t>
            </a:r>
            <a:r>
              <a:rPr sz="3200" spc="-5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8000"/>
                </a:solidFill>
                <a:latin typeface="Arial"/>
                <a:cs typeface="Arial"/>
              </a:rPr>
              <a:t>Research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1140" y="1736801"/>
            <a:ext cx="7689215" cy="3810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5115" marR="5080" indent="-273050">
              <a:lnSpc>
                <a:spcPts val="2810"/>
              </a:lnSpc>
              <a:spcBef>
                <a:spcPts val="45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Problem</a:t>
            </a:r>
            <a:r>
              <a:rPr sz="2600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statement,</a:t>
            </a:r>
            <a:r>
              <a:rPr sz="2600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research</a:t>
            </a:r>
            <a:r>
              <a:rPr sz="2600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questions,</a:t>
            </a:r>
            <a:r>
              <a:rPr sz="2600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purposes, benefits</a:t>
            </a:r>
            <a:endParaRPr sz="26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25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spc="-20" dirty="0">
                <a:solidFill>
                  <a:srgbClr val="001F5F"/>
                </a:solidFill>
                <a:latin typeface="Arial"/>
                <a:cs typeface="Arial"/>
              </a:rPr>
              <a:t>Theory,</a:t>
            </a:r>
            <a:r>
              <a:rPr sz="26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assumptions,</a:t>
            </a:r>
            <a:r>
              <a:rPr sz="2600" spc="-114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background</a:t>
            </a:r>
            <a:r>
              <a:rPr sz="2600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literature</a:t>
            </a:r>
            <a:endParaRPr sz="26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28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Variables</a:t>
            </a:r>
            <a:r>
              <a:rPr sz="2600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600" spc="-10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hypotheses</a:t>
            </a:r>
            <a:endParaRPr sz="26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29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Operational</a:t>
            </a:r>
            <a:r>
              <a:rPr sz="2600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definitions</a:t>
            </a:r>
            <a:r>
              <a:rPr sz="2600" spc="-4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600"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measurement</a:t>
            </a:r>
            <a:endParaRPr sz="26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29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Research</a:t>
            </a:r>
            <a:r>
              <a:rPr sz="2600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design</a:t>
            </a:r>
            <a:r>
              <a:rPr sz="2600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sz="2600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methodology</a:t>
            </a:r>
            <a:endParaRPr sz="26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29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Instrumentation,</a:t>
            </a:r>
            <a:r>
              <a:rPr sz="2600" spc="-1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sampling</a:t>
            </a:r>
            <a:endParaRPr sz="26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285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Data</a:t>
            </a:r>
            <a:r>
              <a:rPr sz="2600" spc="-3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analysis</a:t>
            </a:r>
            <a:endParaRPr sz="26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290"/>
              </a:spcBef>
              <a:buClr>
                <a:srgbClr val="D24717"/>
              </a:buClr>
              <a:buSzPct val="84615"/>
              <a:buFont typeface="DejaVu Sans"/>
              <a:buChar char="⚫"/>
              <a:tabLst>
                <a:tab pos="285115" algn="l"/>
              </a:tabLst>
            </a:pP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Conclusions,</a:t>
            </a:r>
            <a:r>
              <a:rPr sz="2600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1F5F"/>
                </a:solidFill>
                <a:latin typeface="Arial"/>
                <a:cs typeface="Arial"/>
              </a:rPr>
              <a:t>interpretations,</a:t>
            </a:r>
            <a:r>
              <a:rPr sz="2600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"/>
                <a:cs typeface="Arial"/>
              </a:rPr>
              <a:t>recommendations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5</a:t>
            </a:fld>
            <a:endParaRPr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8974"/>
            <a:ext cx="32854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80" dirty="0">
                <a:latin typeface="Arial"/>
                <a:cs typeface="Arial"/>
              </a:rPr>
              <a:t>Event</a:t>
            </a:r>
            <a:r>
              <a:rPr sz="4000" spc="-100" dirty="0">
                <a:latin typeface="Arial"/>
                <a:cs typeface="Arial"/>
              </a:rPr>
              <a:t> </a:t>
            </a:r>
            <a:r>
              <a:rPr sz="4000" spc="-85" dirty="0">
                <a:latin typeface="Arial"/>
                <a:cs typeface="Arial"/>
              </a:rPr>
              <a:t>sampling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383538"/>
            <a:ext cx="7534909" cy="49339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5115" marR="5080" indent="-273050">
              <a:lnSpc>
                <a:spcPct val="80000"/>
              </a:lnSpc>
              <a:spcBef>
                <a:spcPts val="67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b="1" spc="-75" dirty="0">
                <a:latin typeface="Times New Roman"/>
                <a:cs typeface="Times New Roman"/>
              </a:rPr>
              <a:t>Event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40" dirty="0">
                <a:latin typeface="Times New Roman"/>
                <a:cs typeface="Times New Roman"/>
              </a:rPr>
              <a:t>Sampling</a:t>
            </a:r>
            <a:r>
              <a:rPr sz="2400" b="1" dirty="0">
                <a:latin typeface="Times New Roman"/>
                <a:cs typeface="Times New Roman"/>
              </a:rPr>
              <a:t> Methodology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spc="-175" dirty="0">
                <a:latin typeface="Times New Roman"/>
                <a:cs typeface="Times New Roman"/>
              </a:rPr>
              <a:t>(</a:t>
            </a:r>
            <a:r>
              <a:rPr sz="2400" b="1" spc="-175" dirty="0">
                <a:latin typeface="Times New Roman"/>
                <a:cs typeface="Times New Roman"/>
              </a:rPr>
              <a:t>ESM</a:t>
            </a:r>
            <a:r>
              <a:rPr sz="2400" spc="-175" dirty="0">
                <a:latin typeface="Times New Roman"/>
                <a:cs typeface="Times New Roman"/>
              </a:rPr>
              <a:t>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new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form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 </a:t>
            </a:r>
            <a:r>
              <a:rPr sz="2400" spc="-150" dirty="0">
                <a:latin typeface="Times New Roman"/>
                <a:cs typeface="Times New Roman"/>
              </a:rPr>
              <a:t>sampling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method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that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allows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researchers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study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ongoing </a:t>
            </a:r>
            <a:r>
              <a:rPr sz="2400" spc="-105" dirty="0">
                <a:latin typeface="Times New Roman"/>
                <a:cs typeface="Times New Roman"/>
              </a:rPr>
              <a:t>experiences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events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that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vary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across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within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4" dirty="0">
                <a:latin typeface="Times New Roman"/>
                <a:cs typeface="Times New Roman"/>
              </a:rPr>
              <a:t>days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25" dirty="0">
                <a:latin typeface="Times New Roman"/>
                <a:cs typeface="Times New Roman"/>
              </a:rPr>
              <a:t> its </a:t>
            </a:r>
            <a:r>
              <a:rPr sz="2400" spc="-114" dirty="0">
                <a:latin typeface="Times New Roman"/>
                <a:cs typeface="Times New Roman"/>
              </a:rPr>
              <a:t>naturally-</a:t>
            </a:r>
            <a:r>
              <a:rPr sz="2400" spc="-95" dirty="0">
                <a:latin typeface="Times New Roman"/>
                <a:cs typeface="Times New Roman"/>
              </a:rPr>
              <a:t>occurring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environment.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180" dirty="0">
                <a:latin typeface="Times New Roman"/>
                <a:cs typeface="Times New Roman"/>
              </a:rPr>
              <a:t>Because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frequent </a:t>
            </a:r>
            <a:r>
              <a:rPr sz="2400" spc="-145" dirty="0">
                <a:latin typeface="Times New Roman"/>
                <a:cs typeface="Times New Roman"/>
              </a:rPr>
              <a:t>sampling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events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inherent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4" dirty="0">
                <a:latin typeface="Times New Roman"/>
                <a:cs typeface="Times New Roman"/>
              </a:rPr>
              <a:t>ESM,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enables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researchers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to </a:t>
            </a:r>
            <a:r>
              <a:rPr sz="2400" spc="-125" dirty="0">
                <a:latin typeface="Times New Roman"/>
                <a:cs typeface="Times New Roman"/>
              </a:rPr>
              <a:t>measure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typology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activity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and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detect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temporal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and </a:t>
            </a:r>
            <a:r>
              <a:rPr sz="2400" spc="-160" dirty="0">
                <a:latin typeface="Times New Roman"/>
                <a:cs typeface="Times New Roman"/>
              </a:rPr>
              <a:t>dynamic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fluctuations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work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experiences.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Popularity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spc="-135" dirty="0">
                <a:latin typeface="Times New Roman"/>
                <a:cs typeface="Times New Roman"/>
              </a:rPr>
              <a:t>new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form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research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design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increased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over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recent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years </a:t>
            </a:r>
            <a:r>
              <a:rPr sz="2400" spc="-145" dirty="0">
                <a:latin typeface="Times New Roman"/>
                <a:cs typeface="Times New Roman"/>
              </a:rPr>
              <a:t>because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addresses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shortcomings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cross-</a:t>
            </a:r>
            <a:r>
              <a:rPr sz="2400" spc="-114" dirty="0">
                <a:latin typeface="Times New Roman"/>
                <a:cs typeface="Times New Roman"/>
              </a:rPr>
              <a:t>sectional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research, </a:t>
            </a:r>
            <a:r>
              <a:rPr sz="2400" spc="-110" dirty="0">
                <a:latin typeface="Times New Roman"/>
                <a:cs typeface="Times New Roman"/>
              </a:rPr>
              <a:t>where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once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unable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to,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researchers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can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now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detect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intra-</a:t>
            </a:r>
            <a:r>
              <a:rPr sz="2400" spc="-95" dirty="0">
                <a:latin typeface="Times New Roman"/>
                <a:cs typeface="Times New Roman"/>
              </a:rPr>
              <a:t>individual </a:t>
            </a:r>
            <a:r>
              <a:rPr sz="2400" spc="-135" dirty="0">
                <a:latin typeface="Times New Roman"/>
                <a:cs typeface="Times New Roman"/>
              </a:rPr>
              <a:t>variances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across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time.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In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4" dirty="0">
                <a:latin typeface="Times New Roman"/>
                <a:cs typeface="Times New Roman"/>
              </a:rPr>
              <a:t>ESM,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participants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are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asked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record </a:t>
            </a:r>
            <a:r>
              <a:rPr sz="2400" spc="-70" dirty="0">
                <a:latin typeface="Times New Roman"/>
                <a:cs typeface="Times New Roman"/>
              </a:rPr>
              <a:t>their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experiences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perceptions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paper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electronic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diary.</a:t>
            </a:r>
            <a:endParaRPr sz="2400">
              <a:latin typeface="Times New Roman"/>
              <a:cs typeface="Times New Roman"/>
            </a:endParaRPr>
          </a:p>
          <a:p>
            <a:pPr marL="285115" marR="125730" indent="-27305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105" dirty="0">
                <a:latin typeface="Times New Roman"/>
                <a:cs typeface="Times New Roman"/>
              </a:rPr>
              <a:t>There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are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three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types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of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ESM:#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Signal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contingent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Liberation Sans Narrow"/>
                <a:cs typeface="Liberation Sans Narrow"/>
              </a:rPr>
              <a:t>–</a:t>
            </a:r>
            <a:r>
              <a:rPr sz="2400" spc="5" dirty="0">
                <a:latin typeface="Liberation Sans Narrow"/>
                <a:cs typeface="Liberation Sans Narrow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random </a:t>
            </a:r>
            <a:r>
              <a:rPr sz="2400" spc="-125" dirty="0">
                <a:latin typeface="Times New Roman"/>
                <a:cs typeface="Times New Roman"/>
              </a:rPr>
              <a:t>beeping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notifies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participants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record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data.The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advantage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this </a:t>
            </a:r>
            <a:r>
              <a:rPr sz="2400" spc="-100" dirty="0">
                <a:latin typeface="Times New Roman"/>
                <a:cs typeface="Times New Roman"/>
              </a:rPr>
              <a:t>type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minimization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recall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bias.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145" dirty="0">
                <a:latin typeface="Times New Roman"/>
                <a:cs typeface="Times New Roman"/>
              </a:rPr>
              <a:t>Event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contingent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Liberation Sans Narrow"/>
                <a:cs typeface="Liberation Sans Narrow"/>
              </a:rPr>
              <a:t>–</a:t>
            </a:r>
            <a:r>
              <a:rPr sz="2400" spc="30" dirty="0">
                <a:latin typeface="Liberation Sans Narrow"/>
                <a:cs typeface="Liberation Sans Narrow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records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data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when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certain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events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occur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50</a:t>
            </a:fld>
            <a:endParaRPr spc="-25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8974"/>
            <a:ext cx="14141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40" dirty="0">
                <a:latin typeface="Arial"/>
                <a:cs typeface="Arial"/>
              </a:rPr>
              <a:t>Contd.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383538"/>
            <a:ext cx="7599680" cy="4641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145" dirty="0">
                <a:latin typeface="Times New Roman"/>
                <a:cs typeface="Times New Roman"/>
              </a:rPr>
              <a:t>Event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contingent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Liberation Sans Narrow"/>
                <a:cs typeface="Liberation Sans Narrow"/>
              </a:rPr>
              <a:t>–</a:t>
            </a:r>
            <a:r>
              <a:rPr sz="2400" spc="30" dirty="0">
                <a:latin typeface="Liberation Sans Narrow"/>
                <a:cs typeface="Liberation Sans Narrow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records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data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when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certain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events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occur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ts val="2595"/>
              </a:lnSpc>
              <a:spcBef>
                <a:spcPts val="2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105" dirty="0">
                <a:latin typeface="Times New Roman"/>
                <a:cs typeface="Times New Roman"/>
              </a:rPr>
              <a:t>Interval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contingent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Liberation Sans Narrow"/>
                <a:cs typeface="Liberation Sans Narrow"/>
              </a:rPr>
              <a:t>–</a:t>
            </a:r>
            <a:r>
              <a:rPr sz="2400" spc="-5" dirty="0">
                <a:latin typeface="Liberation Sans Narrow"/>
                <a:cs typeface="Liberation Sans Narrow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records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data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according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65" dirty="0">
                <a:latin typeface="Times New Roman"/>
                <a:cs typeface="Times New Roman"/>
              </a:rPr>
              <a:t>passing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  <a:p>
            <a:pPr marL="285115">
              <a:lnSpc>
                <a:spcPts val="2595"/>
              </a:lnSpc>
            </a:pPr>
            <a:r>
              <a:rPr sz="2400" spc="-80" dirty="0">
                <a:latin typeface="Times New Roman"/>
                <a:cs typeface="Times New Roman"/>
              </a:rPr>
              <a:t>certain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period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time</a:t>
            </a:r>
            <a:endParaRPr sz="2400">
              <a:latin typeface="Times New Roman"/>
              <a:cs typeface="Times New Roman"/>
            </a:endParaRPr>
          </a:p>
          <a:p>
            <a:pPr marL="285115" marR="5080" indent="-27305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has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several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disadvantages.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One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disadvantages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can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sometimes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be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perceived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80" dirty="0">
                <a:latin typeface="Times New Roman"/>
                <a:cs typeface="Times New Roman"/>
              </a:rPr>
              <a:t>invasive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and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intrusive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by </a:t>
            </a:r>
            <a:r>
              <a:rPr sz="2400" spc="-85" dirty="0">
                <a:latin typeface="Times New Roman"/>
                <a:cs typeface="Times New Roman"/>
              </a:rPr>
              <a:t>participants.</a:t>
            </a:r>
            <a:r>
              <a:rPr sz="2400" spc="-160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also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leads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possible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self-</a:t>
            </a:r>
            <a:r>
              <a:rPr sz="2400" spc="-105" dirty="0">
                <a:latin typeface="Times New Roman"/>
                <a:cs typeface="Times New Roman"/>
              </a:rPr>
              <a:t>selection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bias.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It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may </a:t>
            </a:r>
            <a:r>
              <a:rPr sz="2400" spc="-120" dirty="0">
                <a:latin typeface="Times New Roman"/>
                <a:cs typeface="Times New Roman"/>
              </a:rPr>
              <a:t>be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that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only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certain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types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individuals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are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willing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participate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this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type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study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creating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non-</a:t>
            </a:r>
            <a:r>
              <a:rPr sz="2400" spc="-114" dirty="0">
                <a:latin typeface="Times New Roman"/>
                <a:cs typeface="Times New Roman"/>
              </a:rPr>
              <a:t>random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sample.</a:t>
            </a:r>
            <a:r>
              <a:rPr sz="2400" spc="-3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Another </a:t>
            </a:r>
            <a:r>
              <a:rPr sz="2400" spc="-90" dirty="0">
                <a:latin typeface="Times New Roman"/>
                <a:cs typeface="Times New Roman"/>
              </a:rPr>
              <a:t>concern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related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participant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cooperation.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Participants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15" dirty="0">
                <a:latin typeface="Times New Roman"/>
                <a:cs typeface="Times New Roman"/>
              </a:rPr>
              <a:t>may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not </a:t>
            </a:r>
            <a:r>
              <a:rPr sz="2400" spc="-120" dirty="0">
                <a:latin typeface="Times New Roman"/>
                <a:cs typeface="Times New Roman"/>
              </a:rPr>
              <a:t>be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actually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fill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out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70" dirty="0">
                <a:latin typeface="Times New Roman"/>
                <a:cs typeface="Times New Roman"/>
              </a:rPr>
              <a:t>their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diaries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at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specified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times. </a:t>
            </a:r>
            <a:r>
              <a:rPr sz="2400" spc="-65" dirty="0">
                <a:latin typeface="Times New Roman"/>
                <a:cs typeface="Times New Roman"/>
              </a:rPr>
              <a:t>Furthermore,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15" dirty="0">
                <a:latin typeface="Times New Roman"/>
                <a:cs typeface="Times New Roman"/>
              </a:rPr>
              <a:t>may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substantively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change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phenomenon </a:t>
            </a:r>
            <a:r>
              <a:rPr sz="2400" spc="-140" dirty="0">
                <a:latin typeface="Times New Roman"/>
                <a:cs typeface="Times New Roman"/>
              </a:rPr>
              <a:t>being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studied.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Reactivity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priming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effects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15" dirty="0">
                <a:latin typeface="Times New Roman"/>
                <a:cs typeface="Times New Roman"/>
              </a:rPr>
              <a:t>may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occur,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such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that </a:t>
            </a:r>
            <a:r>
              <a:rPr sz="2400" spc="-95" dirty="0">
                <a:latin typeface="Times New Roman"/>
                <a:cs typeface="Times New Roman"/>
              </a:rPr>
              <a:t>repeated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measurement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15" dirty="0">
                <a:latin typeface="Times New Roman"/>
                <a:cs typeface="Times New Roman"/>
              </a:rPr>
              <a:t>may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cause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changes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participants' </a:t>
            </a:r>
            <a:r>
              <a:rPr sz="2400" spc="-95" dirty="0">
                <a:latin typeface="Times New Roman"/>
                <a:cs typeface="Times New Roman"/>
              </a:rPr>
              <a:t>experiences.This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method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sampling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data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also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75" dirty="0">
                <a:latin typeface="Times New Roman"/>
                <a:cs typeface="Times New Roman"/>
              </a:rPr>
              <a:t>highly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vulnerable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common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method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variance.</a:t>
            </a:r>
            <a:r>
              <a:rPr sz="2400" u="sng" spc="-35" dirty="0">
                <a:solidFill>
                  <a:srgbClr val="CC9900"/>
                </a:solidFill>
                <a:uFill>
                  <a:solidFill>
                    <a:srgbClr val="CC9900"/>
                  </a:solidFill>
                </a:uFill>
                <a:latin typeface="Times New Roman"/>
                <a:cs typeface="Times New Roman"/>
                <a:hlinkClick r:id="rId2"/>
              </a:rPr>
              <a:t>[6]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51</a:t>
            </a:fld>
            <a:endParaRPr spc="-25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8974"/>
            <a:ext cx="13557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70" dirty="0">
                <a:latin typeface="Arial"/>
                <a:cs typeface="Arial"/>
              </a:rPr>
              <a:t>contd.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383538"/>
            <a:ext cx="7583805" cy="331787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5115" marR="5080" indent="-273050">
              <a:lnSpc>
                <a:spcPct val="80000"/>
              </a:lnSpc>
              <a:spcBef>
                <a:spcPts val="675"/>
              </a:spcBef>
              <a:buClr>
                <a:srgbClr val="D24717"/>
              </a:buClr>
              <a:buSzPct val="85416"/>
              <a:buFont typeface="DejaVu Sans"/>
              <a:buChar char="⚫"/>
              <a:tabLst>
                <a:tab pos="285115" algn="l"/>
              </a:tabLst>
            </a:pPr>
            <a:r>
              <a:rPr sz="2400" spc="-80" dirty="0">
                <a:latin typeface="Times New Roman"/>
                <a:cs typeface="Times New Roman"/>
              </a:rPr>
              <a:t>Further,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important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think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about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whether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or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not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 </a:t>
            </a:r>
            <a:r>
              <a:rPr sz="2400" spc="-90" dirty="0">
                <a:latin typeface="Times New Roman"/>
                <a:cs typeface="Times New Roman"/>
              </a:rPr>
              <a:t>appropriate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dependent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variable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being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used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design. </a:t>
            </a:r>
            <a:r>
              <a:rPr sz="2400" spc="-140" dirty="0">
                <a:latin typeface="Times New Roman"/>
                <a:cs typeface="Times New Roman"/>
              </a:rPr>
              <a:t>For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example,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might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be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logical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use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order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answer </a:t>
            </a:r>
            <a:r>
              <a:rPr sz="2400" spc="-110" dirty="0">
                <a:latin typeface="Times New Roman"/>
                <a:cs typeface="Times New Roman"/>
              </a:rPr>
              <a:t>research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questions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40" dirty="0">
                <a:latin typeface="Times New Roman"/>
                <a:cs typeface="Times New Roman"/>
              </a:rPr>
              <a:t>which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involve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dependent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variables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with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great </a:t>
            </a:r>
            <a:r>
              <a:rPr sz="2400" spc="-130" dirty="0">
                <a:latin typeface="Times New Roman"/>
                <a:cs typeface="Times New Roman"/>
              </a:rPr>
              <a:t>deal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5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variation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90" dirty="0">
                <a:latin typeface="Times New Roman"/>
                <a:cs typeface="Times New Roman"/>
              </a:rPr>
              <a:t>throughout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day.Thus,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variables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such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as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85" dirty="0">
                <a:latin typeface="Times New Roman"/>
                <a:cs typeface="Times New Roman"/>
              </a:rPr>
              <a:t>change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mood,</a:t>
            </a:r>
            <a:r>
              <a:rPr sz="2400" spc="-150" dirty="0">
                <a:latin typeface="Times New Roman"/>
                <a:cs typeface="Times New Roman"/>
              </a:rPr>
              <a:t> change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stress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level,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immediate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impact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 </a:t>
            </a:r>
            <a:r>
              <a:rPr sz="2400" spc="-85" dirty="0">
                <a:latin typeface="Times New Roman"/>
                <a:cs typeface="Times New Roman"/>
              </a:rPr>
              <a:t>particular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events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20" dirty="0">
                <a:latin typeface="Times New Roman"/>
                <a:cs typeface="Times New Roman"/>
              </a:rPr>
              <a:t>may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be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best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studied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0" dirty="0">
                <a:latin typeface="Times New Roman"/>
                <a:cs typeface="Times New Roman"/>
              </a:rPr>
              <a:t>using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methodology. </a:t>
            </a:r>
            <a:r>
              <a:rPr sz="2400" spc="-150" dirty="0">
                <a:latin typeface="Times New Roman"/>
                <a:cs typeface="Times New Roman"/>
              </a:rPr>
              <a:t>However,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Times New Roman"/>
                <a:cs typeface="Times New Roman"/>
              </a:rPr>
              <a:t>is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not </a:t>
            </a:r>
            <a:r>
              <a:rPr sz="2400" spc="-150" dirty="0">
                <a:latin typeface="Times New Roman"/>
                <a:cs typeface="Times New Roman"/>
              </a:rPr>
              <a:t>likely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that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utilizing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300" dirty="0">
                <a:latin typeface="Times New Roman"/>
                <a:cs typeface="Times New Roman"/>
              </a:rPr>
              <a:t>ESM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will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yield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meaningful </a:t>
            </a:r>
            <a:r>
              <a:rPr sz="2400" spc="-105" dirty="0">
                <a:latin typeface="Times New Roman"/>
                <a:cs typeface="Times New Roman"/>
              </a:rPr>
              <a:t>predictions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when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25" dirty="0">
                <a:latin typeface="Times New Roman"/>
                <a:cs typeface="Times New Roman"/>
              </a:rPr>
              <a:t>measuring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someone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performing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0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repetitive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task </a:t>
            </a:r>
            <a:r>
              <a:rPr sz="2400" spc="-90" dirty="0">
                <a:latin typeface="Times New Roman"/>
                <a:cs typeface="Times New Roman"/>
              </a:rPr>
              <a:t>throughout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4" dirty="0">
                <a:latin typeface="Times New Roman"/>
                <a:cs typeface="Times New Roman"/>
              </a:rPr>
              <a:t>day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when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dependent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45" dirty="0">
                <a:latin typeface="Times New Roman"/>
                <a:cs typeface="Times New Roman"/>
              </a:rPr>
              <a:t>variables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are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20" dirty="0">
                <a:latin typeface="Times New Roman"/>
                <a:cs typeface="Times New Roman"/>
              </a:rPr>
              <a:t>long-</a:t>
            </a:r>
            <a:r>
              <a:rPr sz="2400" spc="-20" dirty="0">
                <a:latin typeface="Times New Roman"/>
                <a:cs typeface="Times New Roman"/>
              </a:rPr>
              <a:t>term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in </a:t>
            </a:r>
            <a:r>
              <a:rPr sz="2400" spc="-90" dirty="0">
                <a:latin typeface="Times New Roman"/>
                <a:cs typeface="Times New Roman"/>
              </a:rPr>
              <a:t>nature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5" dirty="0">
                <a:latin typeface="Times New Roman"/>
                <a:cs typeface="Times New Roman"/>
              </a:rPr>
              <a:t>(coronary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65" dirty="0">
                <a:latin typeface="Times New Roman"/>
                <a:cs typeface="Times New Roman"/>
              </a:rPr>
              <a:t>heart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problems).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52</a:t>
            </a:fld>
            <a:endParaRPr spc="-25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1017" y="3273932"/>
            <a:ext cx="398017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indent="-33655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56481"/>
              <a:buFont typeface="DejaVu Sans"/>
              <a:buChar char="⚫"/>
              <a:tabLst>
                <a:tab pos="336550" algn="l"/>
              </a:tabLst>
            </a:pPr>
            <a:r>
              <a:rPr sz="5400" b="1" i="1" spc="-130" dirty="0">
                <a:solidFill>
                  <a:srgbClr val="FF0000"/>
                </a:solidFill>
                <a:latin typeface="Times New Roman"/>
                <a:cs typeface="Times New Roman"/>
              </a:rPr>
              <a:t>THAN</a:t>
            </a:r>
            <a:r>
              <a:rPr sz="5400" b="1" i="1" spc="85" dirty="0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sz="5400" b="1" i="1" spc="-415" dirty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5400" b="1" i="1" spc="-130" dirty="0">
                <a:solidFill>
                  <a:srgbClr val="FF0000"/>
                </a:solidFill>
                <a:latin typeface="Times New Roman"/>
                <a:cs typeface="Times New Roman"/>
              </a:rPr>
              <a:t>OU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64"/>
              </a:lnSpc>
            </a:pPr>
            <a:fld id="{81D60167-4931-47E6-BA6A-407CBD079E47}" type="slidenum">
              <a:rPr spc="-25" dirty="0"/>
              <a:pPr marL="38100">
                <a:lnSpc>
                  <a:spcPts val="1664"/>
                </a:lnSpc>
              </a:pPr>
              <a:t>53</a:t>
            </a:fld>
            <a:endParaRPr spc="-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33883"/>
            <a:ext cx="21266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008000"/>
                </a:solidFill>
                <a:latin typeface="Arial"/>
                <a:cs typeface="Arial"/>
              </a:rPr>
              <a:t>SAMPLING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7164" y="1157986"/>
            <a:ext cx="7913370" cy="547052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15595" marR="327660" indent="-273050">
              <a:lnSpc>
                <a:spcPct val="80000"/>
              </a:lnSpc>
              <a:spcBef>
                <a:spcPts val="765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315595" algn="l"/>
              </a:tabLst>
            </a:pPr>
            <a:r>
              <a:rPr sz="2800" dirty="0">
                <a:latin typeface="Arial"/>
                <a:cs typeface="Arial"/>
              </a:rPr>
              <a:t>A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91DA"/>
                </a:solidFill>
                <a:latin typeface="Arial"/>
                <a:cs typeface="Arial"/>
              </a:rPr>
              <a:t>sample</a:t>
            </a:r>
            <a:r>
              <a:rPr sz="2800" spc="-35" dirty="0">
                <a:solidFill>
                  <a:srgbClr val="0091DA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“a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smaller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(but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hopefully </a:t>
            </a:r>
            <a:r>
              <a:rPr sz="2800" dirty="0">
                <a:latin typeface="Arial"/>
                <a:cs typeface="Arial"/>
              </a:rPr>
              <a:t>representative)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collection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units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spc="-50" dirty="0">
                <a:latin typeface="Arial"/>
                <a:cs typeface="Arial"/>
              </a:rPr>
              <a:t>a </a:t>
            </a:r>
            <a:r>
              <a:rPr sz="2800" dirty="0">
                <a:latin typeface="Arial"/>
                <a:cs typeface="Arial"/>
              </a:rPr>
              <a:t>population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used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determine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truths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about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that </a:t>
            </a:r>
            <a:r>
              <a:rPr sz="2800" dirty="0">
                <a:latin typeface="Arial"/>
                <a:cs typeface="Arial"/>
              </a:rPr>
              <a:t>population”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(Field,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2005)</a:t>
            </a:r>
            <a:endParaRPr sz="2800">
              <a:latin typeface="Arial"/>
              <a:cs typeface="Arial"/>
            </a:endParaRPr>
          </a:p>
          <a:p>
            <a:pPr marL="314960" indent="-272415">
              <a:lnSpc>
                <a:spcPts val="3150"/>
              </a:lnSpc>
              <a:buClr>
                <a:srgbClr val="D24717"/>
              </a:buClr>
              <a:buSzPct val="83928"/>
              <a:buFont typeface="DejaVu Sans"/>
              <a:buChar char="⚫"/>
              <a:tabLst>
                <a:tab pos="314960" algn="l"/>
              </a:tabLst>
            </a:pPr>
            <a:r>
              <a:rPr sz="2800" dirty="0">
                <a:latin typeface="Arial"/>
                <a:cs typeface="Arial"/>
              </a:rPr>
              <a:t>Why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sample?</a:t>
            </a:r>
            <a:endParaRPr sz="2800">
              <a:latin typeface="Arial"/>
              <a:cs typeface="Arial"/>
            </a:endParaRPr>
          </a:p>
          <a:p>
            <a:pPr marL="591185" lvl="1" indent="-263525">
              <a:lnSpc>
                <a:spcPts val="3090"/>
              </a:lnSpc>
              <a:buClr>
                <a:srgbClr val="9B2C1F"/>
              </a:buClr>
              <a:buSzPct val="83928"/>
              <a:buFont typeface="DejaVu Sans"/>
              <a:buChar char="⚫"/>
              <a:tabLst>
                <a:tab pos="591185" algn="l"/>
              </a:tabLst>
            </a:pPr>
            <a:r>
              <a:rPr sz="2800" dirty="0">
                <a:latin typeface="Arial"/>
                <a:cs typeface="Arial"/>
              </a:rPr>
              <a:t>Resources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(time,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money)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workload</a:t>
            </a:r>
            <a:endParaRPr sz="2800">
              <a:latin typeface="Arial"/>
              <a:cs typeface="Arial"/>
            </a:endParaRPr>
          </a:p>
          <a:p>
            <a:pPr marL="591185" marR="5080" lvl="1" indent="-264160">
              <a:lnSpc>
                <a:spcPts val="2690"/>
              </a:lnSpc>
              <a:spcBef>
                <a:spcPts val="520"/>
              </a:spcBef>
              <a:buClr>
                <a:srgbClr val="9B2C1F"/>
              </a:buClr>
              <a:buSzPct val="83928"/>
              <a:buFont typeface="DejaVu Sans"/>
              <a:buChar char="⚫"/>
              <a:tabLst>
                <a:tab pos="591185" algn="l"/>
              </a:tabLst>
            </a:pPr>
            <a:r>
              <a:rPr sz="2800" dirty="0">
                <a:latin typeface="Arial"/>
                <a:cs typeface="Arial"/>
              </a:rPr>
              <a:t>Gives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results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with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known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accuracy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can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calculated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mathematically</a:t>
            </a:r>
            <a:endParaRPr sz="2800">
              <a:latin typeface="Arial"/>
              <a:cs typeface="Arial"/>
            </a:endParaRPr>
          </a:p>
          <a:p>
            <a:pPr marL="315595" marR="546100" indent="-273050">
              <a:lnSpc>
                <a:spcPct val="80000"/>
              </a:lnSpc>
              <a:spcBef>
                <a:spcPts val="620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315595" algn="l"/>
              </a:tabLst>
            </a:pPr>
            <a:r>
              <a:rPr sz="2800" dirty="0">
                <a:latin typeface="Arial"/>
                <a:cs typeface="Arial"/>
              </a:rPr>
              <a:t>The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91DA"/>
                </a:solidFill>
                <a:latin typeface="Arial"/>
                <a:cs typeface="Arial"/>
              </a:rPr>
              <a:t>sampling</a:t>
            </a:r>
            <a:r>
              <a:rPr sz="2800" spc="-45" dirty="0">
                <a:solidFill>
                  <a:srgbClr val="0091DA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91DA"/>
                </a:solidFill>
                <a:latin typeface="Arial"/>
                <a:cs typeface="Arial"/>
              </a:rPr>
              <a:t>frame</a:t>
            </a:r>
            <a:r>
              <a:rPr sz="2800" spc="-35" dirty="0">
                <a:solidFill>
                  <a:srgbClr val="0091DA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list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from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which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potential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respondents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drawn</a:t>
            </a:r>
            <a:endParaRPr sz="2800">
              <a:latin typeface="Arial"/>
              <a:cs typeface="Arial"/>
            </a:endParaRPr>
          </a:p>
          <a:p>
            <a:pPr marL="590550" lvl="1" indent="-263525">
              <a:lnSpc>
                <a:spcPts val="2945"/>
              </a:lnSpc>
              <a:buClr>
                <a:srgbClr val="9B2C1F"/>
              </a:buClr>
              <a:buSzPct val="83928"/>
              <a:buFont typeface="DejaVu Sans"/>
              <a:buChar char="⚫"/>
              <a:tabLst>
                <a:tab pos="590550" algn="l"/>
              </a:tabLst>
            </a:pPr>
            <a:r>
              <a:rPr sz="2800" dirty="0">
                <a:latin typeface="Arial"/>
                <a:cs typeface="Arial"/>
              </a:rPr>
              <a:t>Registrar’s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office</a:t>
            </a:r>
            <a:endParaRPr sz="2800">
              <a:latin typeface="Arial"/>
              <a:cs typeface="Arial"/>
            </a:endParaRPr>
          </a:p>
          <a:p>
            <a:pPr marL="591185" lvl="1" indent="-263525">
              <a:lnSpc>
                <a:spcPts val="3090"/>
              </a:lnSpc>
              <a:buClr>
                <a:srgbClr val="9B2C1F"/>
              </a:buClr>
              <a:buSzPct val="83928"/>
              <a:buFont typeface="DejaVu Sans"/>
              <a:buChar char="⚫"/>
              <a:tabLst>
                <a:tab pos="591185" algn="l"/>
              </a:tabLst>
            </a:pPr>
            <a:r>
              <a:rPr sz="2800" dirty="0">
                <a:latin typeface="Arial"/>
                <a:cs typeface="Arial"/>
              </a:rPr>
              <a:t>Class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rosters</a:t>
            </a:r>
            <a:endParaRPr sz="2800">
              <a:latin typeface="Arial"/>
              <a:cs typeface="Arial"/>
            </a:endParaRPr>
          </a:p>
          <a:p>
            <a:pPr marL="591185" lvl="1" indent="-263525">
              <a:lnSpc>
                <a:spcPts val="3229"/>
              </a:lnSpc>
              <a:buClr>
                <a:srgbClr val="9B2C1F"/>
              </a:buClr>
              <a:buSzPct val="83928"/>
              <a:buFont typeface="DejaVu Sans"/>
              <a:buChar char="⚫"/>
              <a:tabLst>
                <a:tab pos="591185" algn="l"/>
              </a:tabLst>
            </a:pPr>
            <a:r>
              <a:rPr sz="2800" dirty="0">
                <a:latin typeface="Arial"/>
                <a:cs typeface="Arial"/>
              </a:rPr>
              <a:t>Must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assess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sampling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frame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errors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83845"/>
            <a:ext cx="3215640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10" dirty="0">
                <a:solidFill>
                  <a:srgbClr val="008000"/>
                </a:solidFill>
                <a:latin typeface="Arial"/>
                <a:cs typeface="Arial"/>
              </a:rPr>
              <a:t>SAMPLING……</a:t>
            </a:r>
            <a:endParaRPr sz="3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116576"/>
            <a:ext cx="7219950" cy="429768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495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What</a:t>
            </a:r>
            <a:r>
              <a:rPr sz="2800" spc="-6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is</a:t>
            </a:r>
            <a:r>
              <a:rPr sz="2800" spc="-5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your</a:t>
            </a:r>
            <a:r>
              <a:rPr sz="2800" spc="-5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population</a:t>
            </a:r>
            <a:r>
              <a:rPr sz="2800" spc="-5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of</a:t>
            </a:r>
            <a:r>
              <a:rPr sz="2800" spc="-4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interest?</a:t>
            </a:r>
            <a:endParaRPr sz="2800">
              <a:latin typeface="Arial"/>
              <a:cs typeface="Arial"/>
            </a:endParaRPr>
          </a:p>
          <a:p>
            <a:pPr marL="835660" marR="5080" lvl="1" indent="-264160">
              <a:lnSpc>
                <a:spcPct val="100000"/>
              </a:lnSpc>
              <a:spcBef>
                <a:spcPts val="395"/>
              </a:spcBef>
              <a:buClr>
                <a:srgbClr val="E6B0AB"/>
              </a:buClr>
              <a:buSzPct val="83928"/>
              <a:buFont typeface="DejaVu Sans"/>
              <a:buChar char="⚫"/>
              <a:tabLst>
                <a:tab pos="835660" algn="l"/>
              </a:tabLst>
            </a:pPr>
            <a:r>
              <a:rPr sz="2800" spc="-155" dirty="0">
                <a:solidFill>
                  <a:srgbClr val="9B2C1F"/>
                </a:solidFill>
                <a:latin typeface="Arial"/>
                <a:cs typeface="Arial"/>
              </a:rPr>
              <a:t>To</a:t>
            </a:r>
            <a:r>
              <a:rPr sz="2800" spc="-4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whom</a:t>
            </a:r>
            <a:r>
              <a:rPr sz="2800" spc="-6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do</a:t>
            </a:r>
            <a:r>
              <a:rPr sz="2800" spc="-5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you</a:t>
            </a:r>
            <a:r>
              <a:rPr sz="2800" spc="-6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want</a:t>
            </a:r>
            <a:r>
              <a:rPr sz="2800" spc="-6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to</a:t>
            </a:r>
            <a:r>
              <a:rPr sz="2800" spc="-5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generalize</a:t>
            </a:r>
            <a:r>
              <a:rPr sz="2800" spc="-5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9B2C1F"/>
                </a:solidFill>
                <a:latin typeface="Arial"/>
                <a:cs typeface="Arial"/>
              </a:rPr>
              <a:t>your </a:t>
            </a: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results?</a:t>
            </a:r>
            <a:endParaRPr sz="2800">
              <a:latin typeface="Arial"/>
              <a:cs typeface="Arial"/>
            </a:endParaRPr>
          </a:p>
          <a:p>
            <a:pPr marL="1109345" lvl="2" indent="-252729">
              <a:lnSpc>
                <a:spcPct val="100000"/>
              </a:lnSpc>
              <a:spcBef>
                <a:spcPts val="409"/>
              </a:spcBef>
              <a:buClr>
                <a:srgbClr val="A18E6A"/>
              </a:buClr>
              <a:buSzPct val="80357"/>
              <a:buFont typeface="DejaVu Sans"/>
              <a:buChar char="⚫"/>
              <a:tabLst>
                <a:tab pos="1109345" algn="l"/>
              </a:tabLst>
            </a:pP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All</a:t>
            </a:r>
            <a:r>
              <a:rPr sz="2800" spc="-5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doctors</a:t>
            </a:r>
            <a:endParaRPr sz="2800">
              <a:latin typeface="Arial"/>
              <a:cs typeface="Arial"/>
            </a:endParaRPr>
          </a:p>
          <a:p>
            <a:pPr marL="1109345" lvl="2" indent="-252729">
              <a:lnSpc>
                <a:spcPct val="100000"/>
              </a:lnSpc>
              <a:spcBef>
                <a:spcPts val="395"/>
              </a:spcBef>
              <a:buClr>
                <a:srgbClr val="A18E6A"/>
              </a:buClr>
              <a:buSzPct val="80357"/>
              <a:buFont typeface="DejaVu Sans"/>
              <a:buChar char="⚫"/>
              <a:tabLst>
                <a:tab pos="1109345" algn="l"/>
              </a:tabLst>
            </a:pP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School</a:t>
            </a:r>
            <a:r>
              <a:rPr sz="2800" spc="-10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children</a:t>
            </a:r>
            <a:endParaRPr sz="2800">
              <a:latin typeface="Arial"/>
              <a:cs typeface="Arial"/>
            </a:endParaRPr>
          </a:p>
          <a:p>
            <a:pPr marL="1109345" lvl="2" indent="-252729">
              <a:lnSpc>
                <a:spcPct val="100000"/>
              </a:lnSpc>
              <a:spcBef>
                <a:spcPts val="400"/>
              </a:spcBef>
              <a:buClr>
                <a:srgbClr val="A18E6A"/>
              </a:buClr>
              <a:buSzPct val="80357"/>
              <a:buFont typeface="DejaVu Sans"/>
              <a:buChar char="⚫"/>
              <a:tabLst>
                <a:tab pos="1109345" algn="l"/>
              </a:tabLst>
            </a:pP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Indians</a:t>
            </a:r>
            <a:endParaRPr sz="2800">
              <a:latin typeface="Arial"/>
              <a:cs typeface="Arial"/>
            </a:endParaRPr>
          </a:p>
          <a:p>
            <a:pPr marL="1109345" lvl="2" indent="-252729">
              <a:lnSpc>
                <a:spcPct val="100000"/>
              </a:lnSpc>
              <a:spcBef>
                <a:spcPts val="405"/>
              </a:spcBef>
              <a:buClr>
                <a:srgbClr val="A18E6A"/>
              </a:buClr>
              <a:buSzPct val="80357"/>
              <a:buFont typeface="DejaVu Sans"/>
              <a:buChar char="⚫"/>
              <a:tabLst>
                <a:tab pos="1109345" algn="l"/>
              </a:tabLst>
            </a:pP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Women</a:t>
            </a:r>
            <a:r>
              <a:rPr sz="2800" spc="-6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aged</a:t>
            </a:r>
            <a:r>
              <a:rPr sz="2800" spc="-6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15-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45</a:t>
            </a:r>
            <a:r>
              <a:rPr sz="2800" spc="-5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years</a:t>
            </a:r>
            <a:endParaRPr sz="2800">
              <a:latin typeface="Arial"/>
              <a:cs typeface="Arial"/>
            </a:endParaRPr>
          </a:p>
          <a:p>
            <a:pPr marL="1109345" lvl="2" indent="-252729">
              <a:lnSpc>
                <a:spcPct val="100000"/>
              </a:lnSpc>
              <a:spcBef>
                <a:spcPts val="400"/>
              </a:spcBef>
              <a:buClr>
                <a:srgbClr val="A18E6A"/>
              </a:buClr>
              <a:buSzPct val="80357"/>
              <a:buFont typeface="DejaVu Sans"/>
              <a:buChar char="⚫"/>
              <a:tabLst>
                <a:tab pos="1109345" algn="l"/>
              </a:tabLst>
            </a:pP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Other</a:t>
            </a:r>
            <a:endParaRPr sz="2800">
              <a:latin typeface="Arial"/>
              <a:cs typeface="Arial"/>
            </a:endParaRPr>
          </a:p>
          <a:p>
            <a:pPr marL="285115" indent="-27241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Can</a:t>
            </a:r>
            <a:r>
              <a:rPr sz="2800" spc="-5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you</a:t>
            </a:r>
            <a:r>
              <a:rPr sz="2800" spc="-6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sample</a:t>
            </a:r>
            <a:r>
              <a:rPr sz="2800" spc="-4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the</a:t>
            </a:r>
            <a:r>
              <a:rPr sz="2800" spc="-60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9B2C1F"/>
                </a:solidFill>
                <a:latin typeface="Arial"/>
                <a:cs typeface="Arial"/>
              </a:rPr>
              <a:t>entire</a:t>
            </a:r>
            <a:r>
              <a:rPr sz="2800" spc="-55" dirty="0">
                <a:solidFill>
                  <a:srgbClr val="9B2C1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9B2C1F"/>
                </a:solidFill>
                <a:latin typeface="Arial"/>
                <a:cs typeface="Arial"/>
              </a:rPr>
              <a:t>population?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7</a:t>
            </a:fld>
            <a:endParaRPr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2371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95"/>
              </a:spcBef>
            </a:pPr>
            <a:r>
              <a:rPr sz="3500" spc="-10" dirty="0">
                <a:solidFill>
                  <a:srgbClr val="008000"/>
                </a:solidFill>
                <a:latin typeface="Arial"/>
                <a:cs typeface="Arial"/>
              </a:rPr>
              <a:t>SAMPLING</a:t>
            </a:r>
            <a:r>
              <a:rPr sz="4300" spc="-10" dirty="0">
                <a:solidFill>
                  <a:srgbClr val="008000"/>
                </a:solidFill>
                <a:latin typeface="Arial"/>
                <a:cs typeface="Arial"/>
              </a:rPr>
              <a:t>…….</a:t>
            </a:r>
            <a:endParaRPr sz="4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" y="61722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9740" y="1538681"/>
            <a:ext cx="7644130" cy="339979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85115" marR="43815" indent="-273050">
              <a:lnSpc>
                <a:spcPct val="80000"/>
              </a:lnSpc>
              <a:spcBef>
                <a:spcPts val="770"/>
              </a:spcBef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dirty="0">
                <a:latin typeface="Arial"/>
                <a:cs typeface="Arial"/>
              </a:rPr>
              <a:t>3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factors</a:t>
            </a:r>
            <a:r>
              <a:rPr sz="2800" spc="-9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that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influence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sample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representative- </a:t>
            </a:r>
            <a:r>
              <a:rPr sz="2800" spc="-20" dirty="0">
                <a:latin typeface="Arial"/>
                <a:cs typeface="Arial"/>
              </a:rPr>
              <a:t>ness</a:t>
            </a:r>
            <a:endParaRPr sz="2800">
              <a:latin typeface="Arial"/>
              <a:cs typeface="Arial"/>
            </a:endParaRPr>
          </a:p>
          <a:p>
            <a:pPr marL="833755" lvl="1" indent="-226695">
              <a:lnSpc>
                <a:spcPts val="2305"/>
              </a:lnSpc>
              <a:buClr>
                <a:srgbClr val="E6B0AB"/>
              </a:buClr>
              <a:buSzPct val="85000"/>
              <a:buFont typeface="DejaVu Sans"/>
              <a:buChar char="⚫"/>
              <a:tabLst>
                <a:tab pos="833755" algn="l"/>
              </a:tabLst>
            </a:pPr>
            <a:r>
              <a:rPr sz="2000" dirty="0">
                <a:latin typeface="Arial"/>
                <a:cs typeface="Arial"/>
              </a:rPr>
              <a:t>Sampling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procedure</a:t>
            </a:r>
            <a:endParaRPr sz="2000">
              <a:latin typeface="Arial"/>
              <a:cs typeface="Arial"/>
            </a:endParaRPr>
          </a:p>
          <a:p>
            <a:pPr marL="833755" lvl="1" indent="-226695">
              <a:lnSpc>
                <a:spcPts val="2320"/>
              </a:lnSpc>
              <a:buClr>
                <a:srgbClr val="E6B0AB"/>
              </a:buClr>
              <a:buSzPct val="85000"/>
              <a:buFont typeface="DejaVu Sans"/>
              <a:buChar char="⚫"/>
              <a:tabLst>
                <a:tab pos="833755" algn="l"/>
              </a:tabLst>
            </a:pPr>
            <a:r>
              <a:rPr sz="2000" dirty="0">
                <a:latin typeface="Arial"/>
                <a:cs typeface="Arial"/>
              </a:rPr>
              <a:t>Sample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size</a:t>
            </a:r>
            <a:endParaRPr sz="2000">
              <a:latin typeface="Arial"/>
              <a:cs typeface="Arial"/>
            </a:endParaRPr>
          </a:p>
          <a:p>
            <a:pPr marL="833755" lvl="1" indent="-226695">
              <a:lnSpc>
                <a:spcPts val="2360"/>
              </a:lnSpc>
              <a:buClr>
                <a:srgbClr val="E6B0AB"/>
              </a:buClr>
              <a:buSzPct val="85000"/>
              <a:buFont typeface="DejaVu Sans"/>
              <a:buChar char="⚫"/>
              <a:tabLst>
                <a:tab pos="833755" algn="l"/>
              </a:tabLst>
            </a:pPr>
            <a:r>
              <a:rPr sz="2000" dirty="0">
                <a:latin typeface="Arial"/>
                <a:cs typeface="Arial"/>
              </a:rPr>
              <a:t>Participation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(response)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894"/>
              </a:spcBef>
              <a:buClr>
                <a:srgbClr val="E6B0AB"/>
              </a:buClr>
              <a:buFont typeface="DejaVu Sans"/>
              <a:buChar char="⚫"/>
            </a:pPr>
            <a:endParaRPr sz="2000">
              <a:latin typeface="Arial"/>
              <a:cs typeface="Arial"/>
            </a:endParaRPr>
          </a:p>
          <a:p>
            <a:pPr marL="285115" indent="-272415">
              <a:lnSpc>
                <a:spcPts val="3329"/>
              </a:lnSpc>
              <a:buClr>
                <a:srgbClr val="D24717"/>
              </a:buClr>
              <a:buSzPct val="83928"/>
              <a:buFont typeface="DejaVu Sans"/>
              <a:buChar char="⚫"/>
              <a:tabLst>
                <a:tab pos="285115" algn="l"/>
              </a:tabLst>
            </a:pPr>
            <a:r>
              <a:rPr sz="2800" dirty="0">
                <a:latin typeface="Arial"/>
                <a:cs typeface="Arial"/>
              </a:rPr>
              <a:t>When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might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you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sample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entire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population?</a:t>
            </a:r>
            <a:endParaRPr sz="2800">
              <a:latin typeface="Arial"/>
              <a:cs typeface="Arial"/>
            </a:endParaRPr>
          </a:p>
          <a:p>
            <a:pPr marL="833755" lvl="1" indent="-226695">
              <a:lnSpc>
                <a:spcPts val="2330"/>
              </a:lnSpc>
              <a:buClr>
                <a:srgbClr val="E6B0AB"/>
              </a:buClr>
              <a:buSzPct val="85000"/>
              <a:buFont typeface="DejaVu Sans"/>
              <a:buChar char="⚫"/>
              <a:tabLst>
                <a:tab pos="833755" algn="l"/>
              </a:tabLst>
            </a:pPr>
            <a:r>
              <a:rPr sz="2000" dirty="0">
                <a:latin typeface="Arial"/>
                <a:cs typeface="Arial"/>
              </a:rPr>
              <a:t>When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population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very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small</a:t>
            </a:r>
            <a:endParaRPr sz="2000">
              <a:latin typeface="Arial"/>
              <a:cs typeface="Arial"/>
            </a:endParaRPr>
          </a:p>
          <a:p>
            <a:pPr marL="833755" lvl="1" indent="-226695">
              <a:lnSpc>
                <a:spcPts val="2320"/>
              </a:lnSpc>
              <a:buClr>
                <a:srgbClr val="E6B0AB"/>
              </a:buClr>
              <a:buSzPct val="85000"/>
              <a:buFont typeface="DejaVu Sans"/>
              <a:buChar char="⚫"/>
              <a:tabLst>
                <a:tab pos="833755" algn="l"/>
              </a:tabLst>
            </a:pPr>
            <a:r>
              <a:rPr sz="2000" dirty="0">
                <a:latin typeface="Arial"/>
                <a:cs typeface="Arial"/>
              </a:rPr>
              <a:t>When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have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extensive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resources</a:t>
            </a:r>
            <a:endParaRPr sz="2000">
              <a:latin typeface="Arial"/>
              <a:cs typeface="Arial"/>
            </a:endParaRPr>
          </a:p>
          <a:p>
            <a:pPr marL="833755" lvl="1" indent="-226695">
              <a:lnSpc>
                <a:spcPts val="2360"/>
              </a:lnSpc>
              <a:buClr>
                <a:srgbClr val="E6B0AB"/>
              </a:buClr>
              <a:buSzPct val="85000"/>
              <a:buFont typeface="DejaVu Sans"/>
              <a:buChar char="⚫"/>
              <a:tabLst>
                <a:tab pos="833755" algn="l"/>
              </a:tabLst>
            </a:pPr>
            <a:r>
              <a:rPr sz="2000" dirty="0">
                <a:latin typeface="Arial"/>
                <a:cs typeface="Arial"/>
              </a:rPr>
              <a:t>When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don’t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expect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very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high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response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1650"/>
              </a:lnSpc>
            </a:pPr>
            <a:fld id="{81D60167-4931-47E6-BA6A-407CBD079E47}" type="slidenum">
              <a:rPr spc="-50" dirty="0"/>
              <a:pPr marL="93980">
                <a:lnSpc>
                  <a:spcPts val="1650"/>
                </a:lnSpc>
              </a:pPr>
              <a:t>8</a:t>
            </a:fld>
            <a:endParaRPr spc="-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6303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D247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9168" y="6314643"/>
            <a:ext cx="1301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1000" y="381000"/>
            <a:ext cx="8153400" cy="6482080"/>
            <a:chOff x="381000" y="381000"/>
            <a:chExt cx="8153400" cy="64820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000" y="381000"/>
              <a:ext cx="8153400" cy="57912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133600" y="6476999"/>
              <a:ext cx="4800600" cy="381000"/>
            </a:xfrm>
            <a:custGeom>
              <a:avLst/>
              <a:gdLst/>
              <a:ahLst/>
              <a:cxnLst/>
              <a:rect l="l" t="t" r="r" b="b"/>
              <a:pathLst>
                <a:path w="4800600" h="381000">
                  <a:moveTo>
                    <a:pt x="4800600" y="0"/>
                  </a:moveTo>
                  <a:lnTo>
                    <a:pt x="0" y="0"/>
                  </a:lnTo>
                  <a:lnTo>
                    <a:pt x="0" y="380999"/>
                  </a:lnTo>
                  <a:lnTo>
                    <a:pt x="4800600" y="380999"/>
                  </a:lnTo>
                  <a:lnTo>
                    <a:pt x="4800600" y="0"/>
                  </a:lnTo>
                  <a:close/>
                </a:path>
              </a:pathLst>
            </a:custGeom>
            <a:solidFill>
              <a:srgbClr val="D247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33600" y="6476999"/>
              <a:ext cx="4800600" cy="381000"/>
            </a:xfrm>
            <a:custGeom>
              <a:avLst/>
              <a:gdLst/>
              <a:ahLst/>
              <a:cxnLst/>
              <a:rect l="l" t="t" r="r" b="b"/>
              <a:pathLst>
                <a:path w="4800600" h="381000">
                  <a:moveTo>
                    <a:pt x="0" y="380999"/>
                  </a:moveTo>
                  <a:lnTo>
                    <a:pt x="4800600" y="380999"/>
                  </a:lnTo>
                  <a:lnTo>
                    <a:pt x="4800600" y="0"/>
                  </a:lnTo>
                  <a:lnTo>
                    <a:pt x="0" y="0"/>
                  </a:lnTo>
                  <a:lnTo>
                    <a:pt x="0" y="38099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138362" y="6489598"/>
            <a:ext cx="47910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99"/>
                </a:solidFill>
                <a:latin typeface="Comic Sans MS"/>
                <a:cs typeface="Comic Sans MS"/>
              </a:rPr>
              <a:t>SAMPLING</a:t>
            </a:r>
            <a:r>
              <a:rPr sz="2000" spc="-55" dirty="0">
                <a:solidFill>
                  <a:srgbClr val="FFFF99"/>
                </a:solidFill>
                <a:latin typeface="Comic Sans MS"/>
                <a:cs typeface="Comic Sans MS"/>
              </a:rPr>
              <a:t> </a:t>
            </a:r>
            <a:r>
              <a:rPr sz="2000" spc="-10" dirty="0">
                <a:solidFill>
                  <a:srgbClr val="FFFF99"/>
                </a:solidFill>
                <a:latin typeface="Comic Sans MS"/>
                <a:cs typeface="Comic Sans MS"/>
              </a:rPr>
              <a:t>BREAKDOWN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99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3592</Words>
  <Application>Microsoft Office PowerPoint</Application>
  <PresentationFormat>On-screen Show (4:3)</PresentationFormat>
  <Paragraphs>470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Slide 1</vt:lpstr>
      <vt:lpstr> SAMPLING METHODS</vt:lpstr>
      <vt:lpstr>LEARNING OBJECTIVES</vt:lpstr>
      <vt:lpstr>What is research?</vt:lpstr>
      <vt:lpstr>Important Components of Empirical Research</vt:lpstr>
      <vt:lpstr>SAMPLING</vt:lpstr>
      <vt:lpstr>SAMPLING……</vt:lpstr>
      <vt:lpstr>SAMPLING…….</vt:lpstr>
      <vt:lpstr>Slide 9</vt:lpstr>
      <vt:lpstr>SAMPLING…….</vt:lpstr>
      <vt:lpstr>Types of Samples</vt:lpstr>
      <vt:lpstr>Process</vt:lpstr>
      <vt:lpstr>Population definition</vt:lpstr>
      <vt:lpstr>Population definition…….</vt:lpstr>
      <vt:lpstr>SAMPLING FRAME</vt:lpstr>
      <vt:lpstr>PROBABILITY SAMPLING</vt:lpstr>
      <vt:lpstr>PROBABILITY SAMPLING…….</vt:lpstr>
      <vt:lpstr>NON PROBABILITY SAMPLING</vt:lpstr>
      <vt:lpstr>NONPROBABILITY SAMPLING…….</vt:lpstr>
      <vt:lpstr>SIMPLE RANDOM SAMPLING</vt:lpstr>
      <vt:lpstr>SIMPLE RANDOM SAMPLING……..</vt:lpstr>
      <vt:lpstr>REPLACEMENT OF SELECTED UNITS</vt:lpstr>
      <vt:lpstr>SYSTEMATIC SAMPLING</vt:lpstr>
      <vt:lpstr>SYSTEMATIC SAMPLING……</vt:lpstr>
      <vt:lpstr>SYSTEMATIC SAMPLING……</vt:lpstr>
      <vt:lpstr>STRATIFIED SAMPLING</vt:lpstr>
      <vt:lpstr>STRATIFIED SAMPLING……</vt:lpstr>
      <vt:lpstr>STRATIFIED SAMPLING…….</vt:lpstr>
      <vt:lpstr>POSTSTRATIFICATION</vt:lpstr>
      <vt:lpstr>OVERSAMPLING</vt:lpstr>
      <vt:lpstr>CLUSTER SAMPLING</vt:lpstr>
      <vt:lpstr>CLUSTER SAMPLING…….</vt:lpstr>
      <vt:lpstr>CLUSTER SAMPLING…….</vt:lpstr>
      <vt:lpstr>CLUSTER SAMPLING…….</vt:lpstr>
      <vt:lpstr>CLUSTER SAMPLING…….</vt:lpstr>
      <vt:lpstr>Difference Between Strata and Clusters</vt:lpstr>
      <vt:lpstr>MULTISTAGE SAMPLING</vt:lpstr>
      <vt:lpstr>MULTISTAGE SAMPLING……..</vt:lpstr>
      <vt:lpstr>MULTI PHASE SAMPLING</vt:lpstr>
      <vt:lpstr>MATCHED RANDOM SAMPLING</vt:lpstr>
      <vt:lpstr>QUOTA SAMPLING</vt:lpstr>
      <vt:lpstr>CONVENIENCE SAMPLING</vt:lpstr>
      <vt:lpstr>CONVENIENCE SAMPLING…….</vt:lpstr>
      <vt:lpstr>Judgmental sampling or Purposive sampling</vt:lpstr>
      <vt:lpstr>PANEL SAMPLING</vt:lpstr>
      <vt:lpstr>Questions???</vt:lpstr>
      <vt:lpstr>What sampling method u recommend?</vt:lpstr>
      <vt:lpstr>Probability proportional to size sampling</vt:lpstr>
      <vt:lpstr>Contd.</vt:lpstr>
      <vt:lpstr>Event sampling</vt:lpstr>
      <vt:lpstr>Contd.</vt:lpstr>
      <vt:lpstr>contd.</vt:lpstr>
      <vt:lpstr>Slide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METHODS</dc:title>
  <dc:creator>HCPG PRINCIPAL OFF</dc:creator>
  <cp:lastModifiedBy>acer</cp:lastModifiedBy>
  <cp:revision>2</cp:revision>
  <dcterms:created xsi:type="dcterms:W3CDTF">2024-01-21T13:30:33Z</dcterms:created>
  <dcterms:modified xsi:type="dcterms:W3CDTF">2024-02-15T07:53:20Z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2024-01-21T00:00:00Z</vt:filetime>
  </property>
  <property fmtid="{D5CDD505-2E9C-101B-9397-08002B2CF9AE}" pid="5" name="Producer">
    <vt:lpwstr>3-Heights(TM) PDF Security Shell 4.8.25.2 (http://www.pdf-tools.com)</vt:lpwstr>
  </property>
</Properties>
</file>