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4" r:id="rId2"/>
  </p:sldMasterIdLst>
  <p:notesMasterIdLst>
    <p:notesMasterId r:id="rId12"/>
  </p:notesMasterIdLst>
  <p:sldIdLst>
    <p:sldId id="272" r:id="rId3"/>
    <p:sldId id="273" r:id="rId4"/>
    <p:sldId id="276" r:id="rId5"/>
    <p:sldId id="277" r:id="rId6"/>
    <p:sldId id="261" r:id="rId7"/>
    <p:sldId id="262" r:id="rId8"/>
    <p:sldId id="263" r:id="rId9"/>
    <p:sldId id="264" r:id="rId10"/>
    <p:sldId id="278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6556F-664A-4CE5-A309-923CB12B7613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12425-9B58-47EC-ADAF-56897CE2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3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18/04/20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83" name="Picture 82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84" name="Rectangle 8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18/04/20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18/04/20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8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18/04/20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18/04/20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79854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47103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689320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18/04/20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34227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18/04/20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29689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99723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18/04/20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88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1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9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8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F24ADD-4574-490B-8334-84BDEE060E29}" type="datetimeFigureOut">
              <a:rPr lang="en-US" smtClean="0"/>
              <a:t>18/04/20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AF9CE47-DB4F-4617-8815-F261F07804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3661" r:id="rId12"/>
    <p:sldLayoutId id="2147483664" r:id="rId13"/>
    <p:sldLayoutId id="2147483667" r:id="rId14"/>
    <p:sldLayoutId id="2147483668" r:id="rId15"/>
    <p:sldLayoutId id="2147483670" r:id="rId16"/>
    <p:sldLayoutId id="2147483672" r:id="rId17"/>
    <p:sldLayoutId id="2147483674" r:id="rId18"/>
  </p:sldLayoutIdLst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5792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Title 4"/>
          <p:cNvSpPr txBox="1">
            <a:spLocks/>
          </p:cNvSpPr>
          <p:nvPr/>
        </p:nvSpPr>
        <p:spPr>
          <a:xfrm>
            <a:off x="152400" y="2209800"/>
            <a:ext cx="8839200" cy="213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4891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75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600" cap="all" dirty="0" smtClean="0">
                <a:solidFill>
                  <a:srgbClr val="660066"/>
                </a:solidFill>
                <a:latin typeface="Cambria" pitchFamily="18" charset="0"/>
              </a:rPr>
              <a:t>Root-Stem Transition</a:t>
            </a:r>
            <a:br>
              <a:rPr lang="en-US" sz="5600" cap="all" dirty="0" smtClean="0">
                <a:solidFill>
                  <a:srgbClr val="660066"/>
                </a:solidFill>
                <a:latin typeface="Cambria" pitchFamily="18" charset="0"/>
              </a:rPr>
            </a:br>
            <a:endParaRPr lang="en-US" sz="3200" i="1" cap="all" dirty="0">
              <a:solidFill>
                <a:srgbClr val="660066"/>
              </a:solidFill>
              <a:latin typeface="Cambria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09202" y="142875"/>
            <a:ext cx="8882398" cy="6257925"/>
            <a:chOff x="33002" y="76199"/>
            <a:chExt cx="8882398" cy="6257926"/>
          </a:xfrm>
        </p:grpSpPr>
        <p:sp>
          <p:nvSpPr>
            <p:cNvPr id="13" name="Text Box 6" descr="Title 1"/>
            <p:cNvSpPr txBox="1">
              <a:spLocks/>
            </p:cNvSpPr>
            <p:nvPr/>
          </p:nvSpPr>
          <p:spPr bwMode="auto">
            <a:xfrm>
              <a:off x="2359023" y="4429125"/>
              <a:ext cx="4425946" cy="73892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>
              <a:lvl1pPr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cs typeface="ヒラギノ角ゴ Pro W3" charset="0"/>
                  <a:sym typeface="Arial Narrow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9pPr>
            </a:lstStyle>
            <a:p>
              <a:pPr algn="ctr" eaLnBrk="1"/>
              <a:r>
                <a:rPr lang="en-US" b="1" dirty="0">
                  <a:solidFill>
                    <a:srgbClr val="FF2600"/>
                  </a:solidFill>
                  <a:latin typeface="Arial Black"/>
                  <a:cs typeface="Arial Black"/>
                  <a:sym typeface="Tahoma" charset="0"/>
                </a:rPr>
                <a:t>Dr. </a:t>
              </a:r>
              <a:r>
                <a:rPr lang="en-US" b="1" dirty="0" err="1">
                  <a:solidFill>
                    <a:srgbClr val="FF2600"/>
                  </a:solidFill>
                  <a:latin typeface="Arial Black"/>
                  <a:cs typeface="Arial Black"/>
                  <a:sym typeface="Tahoma" charset="0"/>
                </a:rPr>
                <a:t>Dheeraj</a:t>
              </a:r>
              <a:r>
                <a:rPr lang="en-US" b="1" dirty="0">
                  <a:solidFill>
                    <a:srgbClr val="FF2600"/>
                  </a:solidFill>
                  <a:latin typeface="Arial Black"/>
                  <a:cs typeface="Arial Black"/>
                  <a:sym typeface="Tahoma" charset="0"/>
                </a:rPr>
                <a:t> Kumar Singh</a:t>
              </a:r>
            </a:p>
            <a:p>
              <a:pPr algn="ctr" eaLnBrk="1"/>
              <a:r>
                <a:rPr lang="en-US" sz="1800" dirty="0">
                  <a:solidFill>
                    <a:srgbClr val="FF2600"/>
                  </a:solidFill>
                  <a:latin typeface="Arial Black"/>
                  <a:cs typeface="Arial Black"/>
                  <a:sym typeface="Tahoma" charset="0"/>
                </a:rPr>
                <a:t>Assistant Professor</a:t>
              </a:r>
            </a:p>
          </p:txBody>
        </p:sp>
        <p:pic>
          <p:nvPicPr>
            <p:cNvPr id="7" name="Picture 6" descr="harischandra-pg-college-varanasi-5020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768" y="76199"/>
              <a:ext cx="2020432" cy="198120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9" name="Picture 8" descr="harish-chandra-post-graduate-college-varanasi-colleges-6v20x9yrq6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69" b="20451"/>
            <a:stretch/>
          </p:blipFill>
          <p:spPr>
            <a:xfrm>
              <a:off x="33002" y="85724"/>
              <a:ext cx="1871998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 Box 5" descr="Rectangle 7"/>
            <p:cNvSpPr txBox="1">
              <a:spLocks/>
            </p:cNvSpPr>
            <p:nvPr/>
          </p:nvSpPr>
          <p:spPr bwMode="auto">
            <a:xfrm>
              <a:off x="76200" y="5410200"/>
              <a:ext cx="8839200" cy="923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8000"/>
              </a:solidFill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45720" rIns="45720" anchor="ctr">
              <a:spAutoFit/>
            </a:bodyPr>
            <a:lstStyle>
              <a:lvl1pPr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cs typeface="ヒラギノ角ゴ Pro W3" charset="0"/>
                  <a:sym typeface="Arial Narrow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 Narrow" charset="0"/>
                  <a:ea typeface="ヒラギノ角ゴ Pro W3" charset="0"/>
                  <a:sym typeface="Arial Narrow" charset="0"/>
                </a:defRPr>
              </a:lvl9pPr>
            </a:lstStyle>
            <a:p>
              <a:pPr algn="ctr" eaLnBrk="1">
                <a:defRPr/>
              </a:pPr>
              <a:r>
                <a:rPr lang="en-US" sz="1800" b="1" dirty="0" smtClean="0">
                  <a:solidFill>
                    <a:srgbClr val="800000"/>
                  </a:solidFill>
                  <a:latin typeface="Tahoma" charset="0"/>
                  <a:cs typeface="Tahoma" charset="0"/>
                  <a:sym typeface="Tahoma" charset="0"/>
                </a:rPr>
                <a:t>Department of Botany</a:t>
              </a:r>
              <a:endParaRPr lang="en-US" sz="1800" b="1" dirty="0" smtClean="0">
                <a:solidFill>
                  <a:srgbClr val="800000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ctr" eaLnBrk="1">
                <a:defRPr/>
              </a:pPr>
              <a:r>
                <a:rPr lang="en-US" sz="1800" b="1" dirty="0" smtClean="0">
                  <a:solidFill>
                    <a:srgbClr val="800000"/>
                  </a:solidFill>
                  <a:latin typeface="Tahoma" charset="0"/>
                  <a:cs typeface="Tahoma" charset="0"/>
                  <a:sym typeface="Tahoma" charset="0"/>
                </a:rPr>
                <a:t>Harish Chandra PG College </a:t>
              </a:r>
            </a:p>
            <a:p>
              <a:pPr algn="ctr" eaLnBrk="1">
                <a:defRPr/>
              </a:pPr>
              <a:r>
                <a:rPr lang="en-US" sz="1800" b="1" dirty="0" smtClean="0">
                  <a:solidFill>
                    <a:srgbClr val="800000"/>
                  </a:solidFill>
                  <a:latin typeface="Tahoma" charset="0"/>
                  <a:cs typeface="Tahoma" charset="0"/>
                  <a:sym typeface="Tahoma" charset="0"/>
                </a:rPr>
                <a:t>Varanasi—221001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666079"/>
      </p:ext>
    </p:extLst>
  </p:cSld>
  <p:clrMapOvr>
    <a:masterClrMapping/>
  </p:clrMapOvr>
  <p:transition xmlns:p14="http://schemas.microsoft.com/office/powerpoint/2010/main" spd="med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6553200" cy="368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4763" lvl="2" indent="-360363"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buFontTx/>
              <a:buBlip>
                <a:blip r:embed="rId2"/>
              </a:buBlip>
            </a:pPr>
            <a:r>
              <a:rPr lang="en-US" sz="1900" dirty="0" smtClean="0">
                <a:solidFill>
                  <a:srgbClr val="262626"/>
                </a:solidFill>
                <a:latin typeface="Cambria" pitchFamily="18" charset="0"/>
              </a:rPr>
              <a:t>Understand </a:t>
            </a:r>
            <a:r>
              <a:rPr lang="en-US" sz="1900" dirty="0" smtClean="0">
                <a:solidFill>
                  <a:srgbClr val="262626"/>
                </a:solidFill>
                <a:latin typeface="Cambria" pitchFamily="18" charset="0"/>
              </a:rPr>
              <a:t>Root-Stem Transition in Plants</a:t>
            </a:r>
          </a:p>
          <a:p>
            <a:pPr marL="1274763" lvl="2" indent="-360363"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buFontTx/>
              <a:buBlip>
                <a:blip r:embed="rId2"/>
              </a:buBlip>
            </a:pPr>
            <a:r>
              <a:rPr lang="en-US" sz="1900" dirty="0" smtClean="0">
                <a:solidFill>
                  <a:srgbClr val="262626"/>
                </a:solidFill>
                <a:latin typeface="Cambria" pitchFamily="18" charset="0"/>
              </a:rPr>
              <a:t>Different types of Root-Stem Transitions</a:t>
            </a:r>
          </a:p>
          <a:p>
            <a:pPr marL="2189163" lvl="4" indent="-360363"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buFontTx/>
              <a:buBlip>
                <a:blip r:embed="rId2"/>
              </a:buBlip>
            </a:pPr>
            <a:r>
              <a:rPr lang="en-US" sz="1900" i="1" dirty="0" err="1" smtClean="0">
                <a:solidFill>
                  <a:srgbClr val="262626"/>
                </a:solidFill>
                <a:latin typeface="Cambria" pitchFamily="18" charset="0"/>
              </a:rPr>
              <a:t>Fumaria</a:t>
            </a:r>
            <a:r>
              <a:rPr lang="en-US" sz="1900" i="1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en-US" sz="1900" dirty="0" smtClean="0">
                <a:solidFill>
                  <a:srgbClr val="262626"/>
                </a:solidFill>
                <a:latin typeface="Cambria" pitchFamily="18" charset="0"/>
              </a:rPr>
              <a:t>Type</a:t>
            </a:r>
          </a:p>
          <a:p>
            <a:pPr marL="2189163" lvl="4" indent="-360363"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buFontTx/>
              <a:buBlip>
                <a:blip r:embed="rId2"/>
              </a:buBlip>
            </a:pPr>
            <a:r>
              <a:rPr lang="en-US" sz="1900" i="1" dirty="0" err="1" smtClean="0">
                <a:solidFill>
                  <a:srgbClr val="262626"/>
                </a:solidFill>
                <a:latin typeface="Cambria" pitchFamily="18" charset="0"/>
              </a:rPr>
              <a:t>Cucurbita</a:t>
            </a:r>
            <a:r>
              <a:rPr lang="en-US" sz="1900" i="1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en-US" sz="1900" dirty="0" smtClean="0">
                <a:solidFill>
                  <a:srgbClr val="262626"/>
                </a:solidFill>
                <a:latin typeface="Cambria" pitchFamily="18" charset="0"/>
              </a:rPr>
              <a:t>Type</a:t>
            </a:r>
          </a:p>
          <a:p>
            <a:pPr marL="2189163" lvl="4" indent="-360363"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buFontTx/>
              <a:buBlip>
                <a:blip r:embed="rId2"/>
              </a:buBlip>
            </a:pPr>
            <a:r>
              <a:rPr lang="en-US" sz="1900" i="1" dirty="0" err="1" smtClean="0">
                <a:solidFill>
                  <a:srgbClr val="262626"/>
                </a:solidFill>
                <a:latin typeface="Cambria" pitchFamily="18" charset="0"/>
              </a:rPr>
              <a:t>Lathyrus</a:t>
            </a:r>
            <a:r>
              <a:rPr lang="en-US" sz="1900" i="1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en-US" sz="1900" dirty="0" smtClean="0">
                <a:solidFill>
                  <a:srgbClr val="262626"/>
                </a:solidFill>
                <a:latin typeface="Cambria" pitchFamily="18" charset="0"/>
              </a:rPr>
              <a:t>Type</a:t>
            </a:r>
          </a:p>
          <a:p>
            <a:pPr marL="2189163" lvl="4" indent="-360363" algn="just">
              <a:lnSpc>
                <a:spcPct val="200000"/>
              </a:lnSpc>
              <a:spcBef>
                <a:spcPts val="100"/>
              </a:spcBef>
              <a:spcAft>
                <a:spcPts val="100"/>
              </a:spcAft>
              <a:buFontTx/>
              <a:buBlip>
                <a:blip r:embed="rId2"/>
              </a:buBlip>
            </a:pPr>
            <a:r>
              <a:rPr lang="en-US" sz="1900" i="1" dirty="0" err="1" smtClean="0">
                <a:solidFill>
                  <a:srgbClr val="262626"/>
                </a:solidFill>
                <a:latin typeface="Cambria" pitchFamily="18" charset="0"/>
              </a:rPr>
              <a:t>Annemarrhena</a:t>
            </a:r>
            <a:r>
              <a:rPr lang="en-US" sz="1900" i="1" dirty="0" smtClean="0">
                <a:solidFill>
                  <a:srgbClr val="262626"/>
                </a:solidFill>
                <a:latin typeface="Cambria" pitchFamily="18" charset="0"/>
              </a:rPr>
              <a:t> </a:t>
            </a:r>
            <a:r>
              <a:rPr lang="en-US" sz="1900" dirty="0" smtClean="0">
                <a:solidFill>
                  <a:srgbClr val="262626"/>
                </a:solidFill>
                <a:latin typeface="Cambria" pitchFamily="18" charset="0"/>
              </a:rPr>
              <a:t>Type</a:t>
            </a:r>
            <a:endParaRPr lang="en-US" sz="1900" dirty="0">
              <a:solidFill>
                <a:srgbClr val="262626"/>
              </a:solidFill>
              <a:latin typeface="Cambria" pitchFamily="18" charset="0"/>
            </a:endParaRPr>
          </a:p>
        </p:txBody>
      </p:sp>
      <p:pic>
        <p:nvPicPr>
          <p:cNvPr id="3" name="Picture 2" descr="RST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9" y="1295400"/>
            <a:ext cx="2637471" cy="4343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4648200" y="-152400"/>
            <a:ext cx="28756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b="1" i="1" dirty="0">
                <a:solidFill>
                  <a:srgbClr val="262626"/>
                </a:solidFill>
                <a:latin typeface="Cambria" pitchFamily="18" charset="0"/>
              </a:rPr>
              <a:t>Learning objectives:</a:t>
            </a:r>
            <a:endParaRPr lang="en-US" sz="2400" b="1" i="1" dirty="0">
              <a:solidFill>
                <a:srgbClr val="26262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1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943" y="2230783"/>
            <a:ext cx="839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/>
              <a:t>Root </a:t>
            </a:r>
            <a:r>
              <a:rPr lang="en-US" sz="1600" dirty="0" smtClean="0"/>
              <a:t>and stem are continuous but the arrangement of vascular </a:t>
            </a:r>
            <a:r>
              <a:rPr lang="en-US" sz="1600" dirty="0" smtClean="0"/>
              <a:t>bundles </a:t>
            </a:r>
            <a:r>
              <a:rPr lang="en-US" sz="1600" dirty="0" smtClean="0"/>
              <a:t>is different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85607" y="2590800"/>
            <a:ext cx="33522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In Stem: Conjoint and Collateral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600" dirty="0" smtClean="0"/>
              <a:t>In Root: Radial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3467" y="3511826"/>
            <a:ext cx="7635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At a specific portion known as ‘</a:t>
            </a:r>
            <a:r>
              <a:rPr lang="en-US" sz="1600" dirty="0" smtClean="0">
                <a:solidFill>
                  <a:srgbClr val="000090"/>
                </a:solidFill>
              </a:rPr>
              <a:t>transition region</a:t>
            </a:r>
            <a:r>
              <a:rPr lang="en-US" sz="1600" dirty="0" smtClean="0"/>
              <a:t>’ there will be transition between </a:t>
            </a:r>
          </a:p>
          <a:p>
            <a:r>
              <a:rPr lang="en-US" sz="1600" dirty="0" smtClean="0"/>
              <a:t>     these </a:t>
            </a:r>
            <a:r>
              <a:rPr lang="en-US" sz="1600" dirty="0" smtClean="0"/>
              <a:t>types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720312" y="76200"/>
            <a:ext cx="329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Root-Stem Transition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544951"/>
      </p:ext>
    </p:extLst>
  </p:cSld>
  <p:clrMapOvr>
    <a:masterClrMapping/>
  </p:clrMapOvr>
  <p:transition xmlns:p14="http://schemas.microsoft.com/office/powerpoint/2010/main"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752600"/>
            <a:ext cx="68346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Following ‘all or some’ activities may takes place during transition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Forking- Splitting in vascular bundle (VB)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Rotation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180</a:t>
            </a:r>
            <a:r>
              <a:rPr lang="en-US" baseline="30000" dirty="0" smtClean="0"/>
              <a:t>0 </a:t>
            </a:r>
            <a:r>
              <a:rPr lang="en-US" dirty="0"/>
              <a:t>c</a:t>
            </a:r>
            <a:r>
              <a:rPr lang="en-US" dirty="0" smtClean="0"/>
              <a:t>hange in orientation of VB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Fusion- Fusion of two or more VB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Multiplication- Increase in number of VB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0312" y="76200"/>
            <a:ext cx="329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Root-Stem Transition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915496"/>
      </p:ext>
    </p:extLst>
  </p:cSld>
  <p:clrMapOvr>
    <a:masterClrMapping/>
  </p:clrMapOvr>
  <p:transition xmlns:p14="http://schemas.microsoft.com/office/powerpoint/2010/main"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708476"/>
            <a:ext cx="4038600" cy="17021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Thank You</a:t>
            </a:r>
            <a:endParaRPr lang="en-US" sz="48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295218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142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Root-Stem Transition -</dc:title>
  <dc:creator>Flora</dc:creator>
  <cp:lastModifiedBy>DHEERAJ KUMAR SINGH</cp:lastModifiedBy>
  <cp:revision>49</cp:revision>
  <dcterms:created xsi:type="dcterms:W3CDTF">2019-08-11T17:09:10Z</dcterms:created>
  <dcterms:modified xsi:type="dcterms:W3CDTF">2020-04-18T03:44:19Z</dcterms:modified>
</cp:coreProperties>
</file>