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9" autoAdjust="0"/>
    <p:restoredTop sz="86330" autoAdjust="0"/>
  </p:normalViewPr>
  <p:slideViewPr>
    <p:cSldViewPr>
      <p:cViewPr varScale="1">
        <p:scale>
          <a:sx n="60" d="100"/>
          <a:sy n="60" d="100"/>
        </p:scale>
        <p:origin x="-1422" y="-78"/>
      </p:cViewPr>
      <p:guideLst>
        <p:guide orient="horz" pos="2160"/>
        <p:guide pos="2880"/>
      </p:guideLst>
    </p:cSldViewPr>
  </p:slideViewPr>
  <p:outlineViewPr>
    <p:cViewPr>
      <p:scale>
        <a:sx n="33" d="100"/>
        <a:sy n="33" d="100"/>
      </p:scale>
      <p:origin x="42" y="471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42F753E-8614-4035-86A6-D4DBEE0A5D6E}" type="datetimeFigureOut">
              <a:rPr lang="en-US" smtClean="0"/>
              <a:pPr/>
              <a:t>5/2/2020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09BCCDE0-54AD-41F7-ABAA-0D732F79287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2F753E-8614-4035-86A6-D4DBEE0A5D6E}" type="datetimeFigureOut">
              <a:rPr lang="en-US" smtClean="0"/>
              <a:pPr/>
              <a:t>5/2/2020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2F753E-8614-4035-86A6-D4DBEE0A5D6E}" type="datetimeFigureOut">
              <a:rPr lang="en-US" smtClean="0"/>
              <a:pPr/>
              <a:t>5/2/2020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2F753E-8614-4035-86A6-D4DBEE0A5D6E}" type="datetimeFigureOut">
              <a:rPr lang="en-US" smtClean="0"/>
              <a:pPr/>
              <a:t>5/2/2020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2F753E-8614-4035-86A6-D4DBEE0A5D6E}" type="datetimeFigureOut">
              <a:rPr lang="en-US" smtClean="0"/>
              <a:pPr/>
              <a:t>5/2/2020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BCCDE0-54AD-41F7-ABAA-0D732F792875}"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2F753E-8614-4035-86A6-D4DBEE0A5D6E}" type="datetimeFigureOut">
              <a:rPr lang="en-US" smtClean="0"/>
              <a:pPr/>
              <a:t>5/2/2020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2F753E-8614-4035-86A6-D4DBEE0A5D6E}" type="datetimeFigureOut">
              <a:rPr lang="en-US" smtClean="0"/>
              <a:pPr/>
              <a:t>5/2/2020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2F753E-8614-4035-86A6-D4DBEE0A5D6E}" type="datetimeFigureOut">
              <a:rPr lang="en-US" smtClean="0"/>
              <a:pPr/>
              <a:t>5/2/2020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F753E-8614-4035-86A6-D4DBEE0A5D6E}" type="datetimeFigureOut">
              <a:rPr lang="en-US" smtClean="0"/>
              <a:pPr/>
              <a:t>5/2/2020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2F753E-8614-4035-86A6-D4DBEE0A5D6E}" type="datetimeFigureOut">
              <a:rPr lang="en-US" smtClean="0"/>
              <a:pPr/>
              <a:t>5/2/2020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BCCDE0-54AD-41F7-ABAA-0D732F79287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2F753E-8614-4035-86A6-D4DBEE0A5D6E}" type="datetimeFigureOut">
              <a:rPr lang="en-US" smtClean="0"/>
              <a:pPr/>
              <a:t>5/2/2020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09BCCDE0-54AD-41F7-ABAA-0D732F792875}"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42F753E-8614-4035-86A6-D4DBEE0A5D6E}" type="datetimeFigureOut">
              <a:rPr lang="en-US" smtClean="0"/>
              <a:pPr/>
              <a:t>5/2/2020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BCCDE0-54AD-41F7-ABAA-0D732F792875}"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85795"/>
            <a:ext cx="7772400" cy="1571636"/>
          </a:xfrm>
        </p:spPr>
        <p:txBody>
          <a:bodyPr/>
          <a:lstStyle/>
          <a:p>
            <a:pPr algn="ctr"/>
            <a:r>
              <a:rPr lang="en-IN" dirty="0" smtClean="0"/>
              <a:t>Rights of the Partners</a:t>
            </a:r>
            <a:endParaRPr lang="en-IN" dirty="0"/>
          </a:p>
        </p:txBody>
      </p:sp>
      <p:sp>
        <p:nvSpPr>
          <p:cNvPr id="3" name="Subtitle 2"/>
          <p:cNvSpPr>
            <a:spLocks noGrp="1"/>
          </p:cNvSpPr>
          <p:nvPr>
            <p:ph type="subTitle" idx="1"/>
          </p:nvPr>
        </p:nvSpPr>
        <p:spPr>
          <a:xfrm>
            <a:off x="685800" y="2571744"/>
            <a:ext cx="7772400" cy="2239567"/>
          </a:xfrm>
        </p:spPr>
        <p:txBody>
          <a:bodyPr/>
          <a:lstStyle/>
          <a:p>
            <a:pPr algn="ctr"/>
            <a:r>
              <a:rPr lang="en-IN" dirty="0" smtClean="0"/>
              <a:t>By</a:t>
            </a:r>
          </a:p>
          <a:p>
            <a:pPr algn="ctr"/>
            <a:r>
              <a:rPr lang="en-IN" dirty="0" smtClean="0"/>
              <a:t>Dr. </a:t>
            </a:r>
            <a:r>
              <a:rPr lang="en-IN" dirty="0" err="1" smtClean="0"/>
              <a:t>Satyendra</a:t>
            </a:r>
            <a:r>
              <a:rPr lang="en-IN" dirty="0" smtClean="0"/>
              <a:t> Kumar Singh</a:t>
            </a:r>
          </a:p>
          <a:p>
            <a:pPr algn="ctr"/>
            <a:r>
              <a:rPr lang="en-IN" dirty="0" smtClean="0"/>
              <a:t>Department of Law</a:t>
            </a:r>
          </a:p>
          <a:p>
            <a:pPr algn="ctr"/>
            <a:r>
              <a:rPr lang="en-IN" dirty="0" smtClean="0"/>
              <a:t>H.C.P.G. College, Varanasi</a:t>
            </a:r>
          </a:p>
          <a:p>
            <a:pPr algn="ct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785794"/>
            <a:ext cx="8001056" cy="4857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400" dirty="0" smtClean="0">
                <a:latin typeface="Algerian" pitchFamily="82" charset="0"/>
              </a:rPr>
              <a:t>Thank you</a:t>
            </a:r>
            <a:endParaRPr lang="en-IN" sz="4400"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Rights of the Partners</a:t>
            </a:r>
            <a:endParaRPr lang="en-IN" dirty="0"/>
          </a:p>
        </p:txBody>
      </p:sp>
      <p:sp>
        <p:nvSpPr>
          <p:cNvPr id="3" name="Content Placeholder 2"/>
          <p:cNvSpPr>
            <a:spLocks noGrp="1"/>
          </p:cNvSpPr>
          <p:nvPr>
            <p:ph idx="1"/>
          </p:nvPr>
        </p:nvSpPr>
        <p:spPr/>
        <p:txBody>
          <a:bodyPr/>
          <a:lstStyle/>
          <a:p>
            <a:r>
              <a:rPr lang="en-IN" dirty="0" smtClean="0"/>
              <a:t>Right to participate in business. [Sec.12(a)]</a:t>
            </a:r>
          </a:p>
          <a:p>
            <a:r>
              <a:rPr lang="en-IN" dirty="0" smtClean="0"/>
              <a:t>Right to have access to </a:t>
            </a:r>
            <a:r>
              <a:rPr lang="en-IN" dirty="0"/>
              <a:t>t</a:t>
            </a:r>
            <a:r>
              <a:rPr lang="en-IN" dirty="0" smtClean="0"/>
              <a:t>he books. [Sec.12(d)]</a:t>
            </a:r>
          </a:p>
          <a:p>
            <a:r>
              <a:rPr lang="en-IN" dirty="0" smtClean="0"/>
              <a:t>Right to profits.[Sec13(b)]</a:t>
            </a:r>
          </a:p>
          <a:p>
            <a:r>
              <a:rPr lang="en-IN" dirty="0" smtClean="0"/>
              <a:t>Majority rights.[Sec.12(c)]</a:t>
            </a:r>
          </a:p>
          <a:p>
            <a:r>
              <a:rPr lang="en-IN" dirty="0" smtClean="0"/>
              <a:t>Right to interest.[Sec.13(c) and (d)]</a:t>
            </a:r>
          </a:p>
          <a:p>
            <a:r>
              <a:rPr lang="en-IN" dirty="0" smtClean="0"/>
              <a:t>Right to indemnity.[Sec.13(e)]</a:t>
            </a:r>
          </a:p>
          <a:p>
            <a:r>
              <a:rPr lang="en-IN" dirty="0" smtClean="0"/>
              <a:t>No-right to remuneration.[Sec.13(a)] </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Right to participate in business</a:t>
            </a:r>
            <a:endParaRPr lang="en-IN" dirty="0"/>
          </a:p>
        </p:txBody>
      </p:sp>
      <p:sp>
        <p:nvSpPr>
          <p:cNvPr id="3" name="Content Placeholder 2"/>
          <p:cNvSpPr>
            <a:spLocks noGrp="1"/>
          </p:cNvSpPr>
          <p:nvPr>
            <p:ph idx="1"/>
          </p:nvPr>
        </p:nvSpPr>
        <p:spPr/>
        <p:txBody>
          <a:bodyPr/>
          <a:lstStyle/>
          <a:p>
            <a:r>
              <a:rPr lang="en-IN" dirty="0" smtClean="0"/>
              <a:t>The business of the partnership belong to all the partners, every partners is entitled to take part in the conduct of the business.</a:t>
            </a:r>
          </a:p>
          <a:p>
            <a:r>
              <a:rPr lang="en-IN" dirty="0" smtClean="0"/>
              <a:t>This right is subject to a contract between the partners. The partners are free to provide in their agreement that only some of them will take part in the conduct of the business and certain other partner will not.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Right to have access to the books</a:t>
            </a:r>
            <a:endParaRPr lang="en-IN" dirty="0"/>
          </a:p>
        </p:txBody>
      </p:sp>
      <p:sp>
        <p:nvSpPr>
          <p:cNvPr id="3" name="Content Placeholder 2"/>
          <p:cNvSpPr>
            <a:spLocks noGrp="1"/>
          </p:cNvSpPr>
          <p:nvPr>
            <p:ph idx="1"/>
          </p:nvPr>
        </p:nvSpPr>
        <p:spPr/>
        <p:txBody>
          <a:bodyPr/>
          <a:lstStyle/>
          <a:p>
            <a:r>
              <a:rPr lang="en-IN" dirty="0" smtClean="0"/>
              <a:t>Every partner has a right to have access to, and inspect and copy, any of the books of the firm. This right is available to both active and dormant partners.</a:t>
            </a:r>
          </a:p>
          <a:p>
            <a:r>
              <a:rPr lang="en-IN" dirty="0" smtClean="0"/>
              <a:t>A partner need not exercise this right personally, but may have the accounts inspected by his agent, as for instance, by his accountant.</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lstStyle/>
          <a:p>
            <a:r>
              <a:rPr lang="en-IN" dirty="0" smtClean="0"/>
              <a:t>Rights to profits</a:t>
            </a:r>
            <a:endParaRPr lang="en-IN" dirty="0"/>
          </a:p>
        </p:txBody>
      </p:sp>
      <p:sp>
        <p:nvSpPr>
          <p:cNvPr id="3" name="Content Placeholder 2"/>
          <p:cNvSpPr>
            <a:spLocks noGrp="1"/>
          </p:cNvSpPr>
          <p:nvPr>
            <p:ph idx="1"/>
          </p:nvPr>
        </p:nvSpPr>
        <p:spPr>
          <a:xfrm>
            <a:off x="457200" y="1357298"/>
            <a:ext cx="8229600" cy="5286412"/>
          </a:xfrm>
        </p:spPr>
        <p:txBody>
          <a:bodyPr>
            <a:normAutofit/>
          </a:bodyPr>
          <a:lstStyle/>
          <a:p>
            <a:r>
              <a:rPr lang="en-IN" dirty="0" smtClean="0"/>
              <a:t>The partners are entitled to share equally in the profits earned by the firm. In such case, they are likewise also liable to contribute equally to the losses sustained by the firm.</a:t>
            </a:r>
          </a:p>
          <a:p>
            <a:r>
              <a:rPr lang="en-IN" dirty="0" smtClean="0"/>
              <a:t>This rule is, however, subject to a contract to the contrary between the partners. The partners are at liberty to agree to share profits in any manners and anytime they like.</a:t>
            </a:r>
          </a:p>
          <a:p>
            <a:r>
              <a:rPr lang="en-IN" dirty="0" smtClean="0"/>
              <a:t>Sec.4 of the Act is silent about the sharing of losses, it means it is not essential for the partnership.</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785818"/>
          </a:xfrm>
        </p:spPr>
        <p:txBody>
          <a:bodyPr>
            <a:normAutofit/>
          </a:bodyPr>
          <a:lstStyle/>
          <a:p>
            <a:r>
              <a:rPr lang="en-IN" sz="4000" dirty="0" smtClean="0"/>
              <a:t>Majority rights</a:t>
            </a:r>
            <a:endParaRPr lang="en-IN" sz="4000" dirty="0"/>
          </a:p>
        </p:txBody>
      </p:sp>
      <p:sp>
        <p:nvSpPr>
          <p:cNvPr id="3" name="Content Placeholder 2"/>
          <p:cNvSpPr>
            <a:spLocks noGrp="1"/>
          </p:cNvSpPr>
          <p:nvPr>
            <p:ph idx="1"/>
          </p:nvPr>
        </p:nvSpPr>
        <p:spPr>
          <a:xfrm>
            <a:off x="500034" y="1214422"/>
            <a:ext cx="8229600" cy="5286412"/>
          </a:xfrm>
        </p:spPr>
        <p:txBody>
          <a:bodyPr>
            <a:normAutofit fontScale="85000" lnSpcReduction="10000"/>
          </a:bodyPr>
          <a:lstStyle/>
          <a:p>
            <a:r>
              <a:rPr lang="en-IN" sz="2800" dirty="0" smtClean="0"/>
              <a:t>As every partner has a right to take part in the business of the firm, this could give rise to a difference of opinion between the partners.</a:t>
            </a:r>
          </a:p>
          <a:p>
            <a:r>
              <a:rPr lang="en-IN" sz="2800" dirty="0" smtClean="0"/>
              <a:t>Difference of opinion among partners are to be resolved in reference to </a:t>
            </a:r>
            <a:r>
              <a:rPr lang="en-IN" sz="2800" i="1" dirty="0" smtClean="0"/>
              <a:t>ordinary</a:t>
            </a:r>
            <a:r>
              <a:rPr lang="en-IN" sz="2800" dirty="0" smtClean="0"/>
              <a:t> matters by majority opinion and, in reference to </a:t>
            </a:r>
            <a:r>
              <a:rPr lang="en-IN" sz="2800" i="1" dirty="0" smtClean="0"/>
              <a:t>fundamenta</a:t>
            </a:r>
            <a:r>
              <a:rPr lang="en-IN" sz="2800" dirty="0" smtClean="0"/>
              <a:t>l matters by unanimous opinion i.e. all the partners .</a:t>
            </a:r>
          </a:p>
          <a:p>
            <a:r>
              <a:rPr lang="en-IN" sz="2800" dirty="0" smtClean="0"/>
              <a:t>Introduction of a partner’s son as a partner, hiring and dismissed of staff, the renewing of lease of partnership premises etc are some examples of an </a:t>
            </a:r>
            <a:r>
              <a:rPr lang="en-IN" sz="2800" i="1" dirty="0" smtClean="0"/>
              <a:t>ordinary</a:t>
            </a:r>
            <a:r>
              <a:rPr lang="en-IN" sz="2800" dirty="0" smtClean="0"/>
              <a:t> or </a:t>
            </a:r>
            <a:r>
              <a:rPr lang="en-IN" sz="2800" i="1" dirty="0" smtClean="0"/>
              <a:t>routine </a:t>
            </a:r>
            <a:r>
              <a:rPr lang="en-IN" sz="2800" dirty="0" smtClean="0"/>
              <a:t>matters connected with the business of the firm.</a:t>
            </a:r>
          </a:p>
          <a:p>
            <a:r>
              <a:rPr lang="en-IN" sz="2800" dirty="0" smtClean="0"/>
              <a:t>When the matter is of </a:t>
            </a:r>
            <a:r>
              <a:rPr lang="en-IN" sz="2800" i="1" dirty="0" smtClean="0"/>
              <a:t>fundamenta</a:t>
            </a:r>
            <a:r>
              <a:rPr lang="en-IN" sz="2800" dirty="0" smtClean="0"/>
              <a:t>l importance, consent of all the partners is needed. Admission of a new partner of the firm or change in the nature of the business are the matters of this nature.  </a:t>
            </a:r>
          </a:p>
          <a:p>
            <a:endParaRPr lang="en-IN" sz="2800" dirty="0" smtClean="0"/>
          </a:p>
          <a:p>
            <a:endParaRPr lang="en-IN" sz="2800" dirty="0" smtClean="0"/>
          </a:p>
          <a:p>
            <a:endParaRPr lang="en-IN"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smtClean="0"/>
              <a:t>Right to interest</a:t>
            </a:r>
            <a:endParaRPr lang="en-IN" dirty="0"/>
          </a:p>
        </p:txBody>
      </p:sp>
      <p:sp>
        <p:nvSpPr>
          <p:cNvPr id="2" name="Content Placeholder 1"/>
          <p:cNvSpPr>
            <a:spLocks noGrp="1"/>
          </p:cNvSpPr>
          <p:nvPr>
            <p:ph idx="1"/>
          </p:nvPr>
        </p:nvSpPr>
        <p:spPr/>
        <p:txBody>
          <a:bodyPr>
            <a:normAutofit/>
          </a:bodyPr>
          <a:lstStyle/>
          <a:p>
            <a:r>
              <a:rPr lang="en-IN" dirty="0" smtClean="0"/>
              <a:t>If a partner has advanced, for the purposes of the business of the firm, a sum of money </a:t>
            </a:r>
            <a:r>
              <a:rPr lang="en-IN" i="1" dirty="0" smtClean="0"/>
              <a:t>over </a:t>
            </a:r>
            <a:r>
              <a:rPr lang="en-IN" dirty="0" smtClean="0"/>
              <a:t>and </a:t>
            </a:r>
            <a:r>
              <a:rPr lang="en-IN" i="1" dirty="0" smtClean="0"/>
              <a:t>above</a:t>
            </a:r>
            <a:r>
              <a:rPr lang="en-IN" dirty="0" smtClean="0"/>
              <a:t> the capital which he has agreed to subscribe, he is entitled to interest on such amount.</a:t>
            </a:r>
          </a:p>
          <a:p>
            <a:r>
              <a:rPr lang="en-IN" dirty="0" smtClean="0"/>
              <a:t>However, unless otherwise agreed, partners are </a:t>
            </a:r>
            <a:r>
              <a:rPr lang="en-IN" i="1" dirty="0" smtClean="0"/>
              <a:t>not </a:t>
            </a:r>
            <a:r>
              <a:rPr lang="en-IN" dirty="0" smtClean="0"/>
              <a:t>entitled to any interest on their contributions to the capital, i.e., the capital subscribed by the partner. In case where the Partnership Deed confers a right to receive interest on such subscribed capital, the interest can be paid </a:t>
            </a:r>
            <a:r>
              <a:rPr lang="en-IN" i="1" dirty="0" smtClean="0"/>
              <a:t>only</a:t>
            </a:r>
            <a:r>
              <a:rPr lang="en-IN" dirty="0" smtClean="0"/>
              <a:t> of the profits of the firm.</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229600" cy="653210"/>
          </a:xfrm>
        </p:spPr>
        <p:txBody>
          <a:bodyPr>
            <a:normAutofit fontScale="90000"/>
          </a:bodyPr>
          <a:lstStyle/>
          <a:p>
            <a:r>
              <a:rPr lang="en-IN" dirty="0" smtClean="0"/>
              <a:t>Right to indemnity</a:t>
            </a:r>
            <a:endParaRPr lang="en-IN" dirty="0"/>
          </a:p>
        </p:txBody>
      </p:sp>
      <p:sp>
        <p:nvSpPr>
          <p:cNvPr id="2" name="Content Placeholder 1"/>
          <p:cNvSpPr>
            <a:spLocks noGrp="1"/>
          </p:cNvSpPr>
          <p:nvPr>
            <p:ph idx="1"/>
          </p:nvPr>
        </p:nvSpPr>
        <p:spPr>
          <a:xfrm>
            <a:off x="428596" y="1500174"/>
            <a:ext cx="8229600" cy="5072098"/>
          </a:xfrm>
        </p:spPr>
        <p:txBody>
          <a:bodyPr>
            <a:normAutofit fontScale="92500" lnSpcReduction="20000"/>
          </a:bodyPr>
          <a:lstStyle/>
          <a:p>
            <a:r>
              <a:rPr lang="en-IN" dirty="0" smtClean="0"/>
              <a:t>The Act provides a </a:t>
            </a:r>
            <a:r>
              <a:rPr lang="en-IN" i="1" dirty="0" smtClean="0"/>
              <a:t>dual indemnity</a:t>
            </a:r>
            <a:r>
              <a:rPr lang="en-IN" dirty="0" smtClean="0"/>
              <a:t>  to a partner. It lays down that firm must indemnify a partner in respect of payments made and liabilities incurred by him-</a:t>
            </a:r>
          </a:p>
          <a:p>
            <a:pPr>
              <a:buNone/>
            </a:pPr>
            <a:r>
              <a:rPr lang="en-IN" dirty="0" smtClean="0"/>
              <a:t>     </a:t>
            </a:r>
            <a:r>
              <a:rPr lang="en-IN" dirty="0" err="1" smtClean="0"/>
              <a:t>i</a:t>
            </a:r>
            <a:r>
              <a:rPr lang="en-IN" dirty="0" smtClean="0"/>
              <a:t>) In the ordinary and proper conduct of the</a:t>
            </a:r>
          </a:p>
          <a:p>
            <a:pPr>
              <a:buNone/>
            </a:pPr>
            <a:r>
              <a:rPr lang="en-IN" dirty="0" smtClean="0"/>
              <a:t>        business; and</a:t>
            </a:r>
          </a:p>
          <a:p>
            <a:pPr>
              <a:buNone/>
            </a:pPr>
            <a:r>
              <a:rPr lang="en-IN" dirty="0" smtClean="0"/>
              <a:t>     ii) In doing such act, in an emergency, for</a:t>
            </a:r>
          </a:p>
          <a:p>
            <a:pPr>
              <a:buNone/>
            </a:pPr>
            <a:r>
              <a:rPr lang="en-IN" dirty="0" smtClean="0"/>
              <a:t>        protecting the firm from loss, as would       </a:t>
            </a:r>
          </a:p>
          <a:p>
            <a:pPr>
              <a:buNone/>
            </a:pPr>
            <a:r>
              <a:rPr lang="en-IN" dirty="0" smtClean="0"/>
              <a:t>         have been done by a person of ordinary </a:t>
            </a:r>
          </a:p>
          <a:p>
            <a:pPr>
              <a:buNone/>
            </a:pPr>
            <a:r>
              <a:rPr lang="en-IN" dirty="0" smtClean="0"/>
              <a:t>         prudence in his own case, and under </a:t>
            </a:r>
          </a:p>
          <a:p>
            <a:pPr>
              <a:buNone/>
            </a:pPr>
            <a:r>
              <a:rPr lang="en-IN" dirty="0" smtClean="0"/>
              <a:t>          similar circumstances. </a:t>
            </a:r>
          </a:p>
          <a:p>
            <a:pPr>
              <a:buFont typeface="Wingdings" pitchFamily="2" charset="2"/>
              <a:buChar char="Ø"/>
            </a:pPr>
            <a:r>
              <a:rPr lang="en-IN" dirty="0" smtClean="0"/>
              <a:t>The </a:t>
            </a:r>
            <a:r>
              <a:rPr lang="en-IN" i="1" dirty="0" smtClean="0"/>
              <a:t>first indemnity  </a:t>
            </a:r>
            <a:r>
              <a:rPr lang="en-IN" dirty="0" smtClean="0"/>
              <a:t>is based on the general rule of an agent’s right to be indemnified in respect of lawful acts done by him in the exercise of his authority .[Sec.222 of the Indian Contract Act, 1872]</a:t>
            </a:r>
            <a:endParaRPr lang="en-IN" i="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N" dirty="0" smtClean="0"/>
              <a:t>No right of remuneration </a:t>
            </a:r>
            <a:endParaRPr lang="en-IN" dirty="0"/>
          </a:p>
        </p:txBody>
      </p:sp>
      <p:sp>
        <p:nvSpPr>
          <p:cNvPr id="2" name="Content Placeholder 1"/>
          <p:cNvSpPr>
            <a:spLocks noGrp="1"/>
          </p:cNvSpPr>
          <p:nvPr>
            <p:ph idx="1"/>
          </p:nvPr>
        </p:nvSpPr>
        <p:spPr/>
        <p:txBody>
          <a:bodyPr/>
          <a:lstStyle/>
          <a:p>
            <a:r>
              <a:rPr lang="en-IN" dirty="0" smtClean="0"/>
              <a:t>A partner is not entitled to receive remuneration for taking part in the conduct of the business, unless otherwise agreed. Thus, it is only if the partners so agree, a partner may be entitled to additional salary, commission, etc.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TotalTime>
  <Words>738</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Rights of the Partners</vt:lpstr>
      <vt:lpstr>Rights of the Partners</vt:lpstr>
      <vt:lpstr>Right to participate in business</vt:lpstr>
      <vt:lpstr>Right to have access to the books</vt:lpstr>
      <vt:lpstr>Rights to profits</vt:lpstr>
      <vt:lpstr>Majority rights</vt:lpstr>
      <vt:lpstr>Right to interest</vt:lpstr>
      <vt:lpstr>Right to indemnity</vt:lpstr>
      <vt:lpstr>No right of remuneration </vt:lpstr>
      <vt:lpstr>Slide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Rights of the Partners</dc:title>
  <dc:creator>Shrey</dc:creator>
  <cp:lastModifiedBy>Shrey</cp:lastModifiedBy>
  <cp:revision>17</cp:revision>
  <dcterms:created xsi:type="dcterms:W3CDTF">2020-05-01T12:34:18Z</dcterms:created>
  <dcterms:modified xsi:type="dcterms:W3CDTF">2020-05-02T11:36:53Z</dcterms:modified>
</cp:coreProperties>
</file>