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6" autoAdjust="0"/>
    <p:restoredTop sz="94660"/>
  </p:normalViewPr>
  <p:slideViewPr>
    <p:cSldViewPr>
      <p:cViewPr>
        <p:scale>
          <a:sx n="76" d="100"/>
          <a:sy n="76" d="100"/>
        </p:scale>
        <p:origin x="-1422" y="-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9F994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554A3B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07-Feb-24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F994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554A3B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07-Feb-24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F994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07-Feb-24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F994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07-Feb-24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07-Feb-24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6705599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991600" y="0"/>
                </a:lnTo>
                <a:lnTo>
                  <a:pt x="152400" y="0"/>
                </a:lnTo>
                <a:lnTo>
                  <a:pt x="0" y="0"/>
                </a:lnTo>
                <a:lnTo>
                  <a:pt x="0" y="139446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1394460"/>
                </a:lnTo>
                <a:lnTo>
                  <a:pt x="8991600" y="1394460"/>
                </a:lnTo>
                <a:lnTo>
                  <a:pt x="8991600" y="6858000"/>
                </a:lnTo>
                <a:lnTo>
                  <a:pt x="9144000" y="6858000"/>
                </a:lnTo>
                <a:lnTo>
                  <a:pt x="9144000" y="139446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9352" y="638860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371"/>
                </a:lnTo>
                <a:lnTo>
                  <a:pt x="8833104" y="309371"/>
                </a:lnTo>
                <a:lnTo>
                  <a:pt x="8833104" y="0"/>
                </a:lnTo>
                <a:close/>
              </a:path>
            </a:pathLst>
          </a:custGeom>
          <a:solidFill>
            <a:srgbClr val="B5A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524">
            <a:solidFill>
              <a:srgbClr val="9F99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52400" y="1277111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9525">
            <a:solidFill>
              <a:srgbClr val="9F994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267200" y="95554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60" y="124815"/>
                </a:lnTo>
                <a:lnTo>
                  <a:pt x="520293" y="89306"/>
                </a:lnTo>
                <a:lnTo>
                  <a:pt x="484771" y="58826"/>
                </a:lnTo>
                <a:lnTo>
                  <a:pt x="444842" y="34036"/>
                </a:lnTo>
                <a:lnTo>
                  <a:pt x="401116" y="15544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97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16" y="594055"/>
                </a:lnTo>
                <a:lnTo>
                  <a:pt x="444842" y="575576"/>
                </a:lnTo>
                <a:lnTo>
                  <a:pt x="484784" y="550773"/>
                </a:lnTo>
                <a:lnTo>
                  <a:pt x="520293" y="520306"/>
                </a:lnTo>
                <a:lnTo>
                  <a:pt x="550773" y="484784"/>
                </a:lnTo>
                <a:lnTo>
                  <a:pt x="575564" y="444855"/>
                </a:lnTo>
                <a:lnTo>
                  <a:pt x="594055" y="401116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338573" y="1027175"/>
            <a:ext cx="469900" cy="471170"/>
          </a:xfrm>
          <a:custGeom>
            <a:avLst/>
            <a:gdLst/>
            <a:ahLst/>
            <a:cxnLst/>
            <a:rect l="l" t="t" r="r" b="b"/>
            <a:pathLst>
              <a:path w="469900" h="471169">
                <a:moveTo>
                  <a:pt x="233679" y="0"/>
                </a:moveTo>
                <a:lnTo>
                  <a:pt x="186436" y="5080"/>
                </a:lnTo>
                <a:lnTo>
                  <a:pt x="142366" y="19050"/>
                </a:lnTo>
                <a:lnTo>
                  <a:pt x="102488" y="41910"/>
                </a:lnTo>
                <a:lnTo>
                  <a:pt x="67945" y="69850"/>
                </a:lnTo>
                <a:lnTo>
                  <a:pt x="39497" y="105410"/>
                </a:lnTo>
                <a:lnTo>
                  <a:pt x="18034" y="146050"/>
                </a:lnTo>
                <a:lnTo>
                  <a:pt x="4572" y="189230"/>
                </a:lnTo>
                <a:lnTo>
                  <a:pt x="0" y="237490"/>
                </a:lnTo>
                <a:lnTo>
                  <a:pt x="1397" y="261620"/>
                </a:lnTo>
                <a:lnTo>
                  <a:pt x="10922" y="307340"/>
                </a:lnTo>
                <a:lnTo>
                  <a:pt x="28955" y="349250"/>
                </a:lnTo>
                <a:lnTo>
                  <a:pt x="54355" y="387350"/>
                </a:lnTo>
                <a:lnTo>
                  <a:pt x="86487" y="419100"/>
                </a:lnTo>
                <a:lnTo>
                  <a:pt x="123951" y="444500"/>
                </a:lnTo>
                <a:lnTo>
                  <a:pt x="166370" y="461010"/>
                </a:lnTo>
                <a:lnTo>
                  <a:pt x="212216" y="471170"/>
                </a:lnTo>
                <a:lnTo>
                  <a:pt x="236220" y="471170"/>
                </a:lnTo>
                <a:lnTo>
                  <a:pt x="260350" y="469900"/>
                </a:lnTo>
                <a:lnTo>
                  <a:pt x="283463" y="466090"/>
                </a:lnTo>
                <a:lnTo>
                  <a:pt x="305942" y="461010"/>
                </a:lnTo>
                <a:lnTo>
                  <a:pt x="321364" y="454660"/>
                </a:lnTo>
                <a:lnTo>
                  <a:pt x="235330" y="454660"/>
                </a:lnTo>
                <a:lnTo>
                  <a:pt x="213105" y="453390"/>
                </a:lnTo>
                <a:lnTo>
                  <a:pt x="170561" y="444500"/>
                </a:lnTo>
                <a:lnTo>
                  <a:pt x="131317" y="429260"/>
                </a:lnTo>
                <a:lnTo>
                  <a:pt x="96647" y="405130"/>
                </a:lnTo>
                <a:lnTo>
                  <a:pt x="66928" y="375920"/>
                </a:lnTo>
                <a:lnTo>
                  <a:pt x="43434" y="340360"/>
                </a:lnTo>
                <a:lnTo>
                  <a:pt x="26924" y="300990"/>
                </a:lnTo>
                <a:lnTo>
                  <a:pt x="18034" y="259080"/>
                </a:lnTo>
                <a:lnTo>
                  <a:pt x="16954" y="237490"/>
                </a:lnTo>
                <a:lnTo>
                  <a:pt x="16958" y="234950"/>
                </a:lnTo>
                <a:lnTo>
                  <a:pt x="21336" y="191770"/>
                </a:lnTo>
                <a:lnTo>
                  <a:pt x="33909" y="151130"/>
                </a:lnTo>
                <a:lnTo>
                  <a:pt x="53975" y="114300"/>
                </a:lnTo>
                <a:lnTo>
                  <a:pt x="80517" y="81280"/>
                </a:lnTo>
                <a:lnTo>
                  <a:pt x="112649" y="54610"/>
                </a:lnTo>
                <a:lnTo>
                  <a:pt x="149733" y="34290"/>
                </a:lnTo>
                <a:lnTo>
                  <a:pt x="190626" y="21590"/>
                </a:lnTo>
                <a:lnTo>
                  <a:pt x="212216" y="17780"/>
                </a:lnTo>
                <a:lnTo>
                  <a:pt x="322253" y="17780"/>
                </a:lnTo>
                <a:lnTo>
                  <a:pt x="303529" y="10160"/>
                </a:lnTo>
                <a:lnTo>
                  <a:pt x="281050" y="5080"/>
                </a:lnTo>
                <a:lnTo>
                  <a:pt x="257683" y="1270"/>
                </a:lnTo>
                <a:lnTo>
                  <a:pt x="233679" y="0"/>
                </a:lnTo>
                <a:close/>
              </a:path>
              <a:path w="469900" h="471169">
                <a:moveTo>
                  <a:pt x="322253" y="17780"/>
                </a:moveTo>
                <a:lnTo>
                  <a:pt x="256793" y="17780"/>
                </a:lnTo>
                <a:lnTo>
                  <a:pt x="278511" y="21590"/>
                </a:lnTo>
                <a:lnTo>
                  <a:pt x="299338" y="26670"/>
                </a:lnTo>
                <a:lnTo>
                  <a:pt x="338581" y="43180"/>
                </a:lnTo>
                <a:lnTo>
                  <a:pt x="373252" y="67310"/>
                </a:lnTo>
                <a:lnTo>
                  <a:pt x="402971" y="96520"/>
                </a:lnTo>
                <a:lnTo>
                  <a:pt x="426465" y="132080"/>
                </a:lnTo>
                <a:lnTo>
                  <a:pt x="442975" y="170180"/>
                </a:lnTo>
                <a:lnTo>
                  <a:pt x="451865" y="213360"/>
                </a:lnTo>
                <a:lnTo>
                  <a:pt x="452945" y="234950"/>
                </a:lnTo>
                <a:lnTo>
                  <a:pt x="452941" y="237490"/>
                </a:lnTo>
                <a:lnTo>
                  <a:pt x="448563" y="279400"/>
                </a:lnTo>
                <a:lnTo>
                  <a:pt x="435990" y="321310"/>
                </a:lnTo>
                <a:lnTo>
                  <a:pt x="415925" y="358140"/>
                </a:lnTo>
                <a:lnTo>
                  <a:pt x="389381" y="389890"/>
                </a:lnTo>
                <a:lnTo>
                  <a:pt x="357250" y="417830"/>
                </a:lnTo>
                <a:lnTo>
                  <a:pt x="320166" y="436880"/>
                </a:lnTo>
                <a:lnTo>
                  <a:pt x="279273" y="450850"/>
                </a:lnTo>
                <a:lnTo>
                  <a:pt x="235330" y="454660"/>
                </a:lnTo>
                <a:lnTo>
                  <a:pt x="321364" y="454660"/>
                </a:lnTo>
                <a:lnTo>
                  <a:pt x="367411" y="430530"/>
                </a:lnTo>
                <a:lnTo>
                  <a:pt x="401954" y="401320"/>
                </a:lnTo>
                <a:lnTo>
                  <a:pt x="430402" y="367030"/>
                </a:lnTo>
                <a:lnTo>
                  <a:pt x="451865" y="326390"/>
                </a:lnTo>
                <a:lnTo>
                  <a:pt x="465327" y="281940"/>
                </a:lnTo>
                <a:lnTo>
                  <a:pt x="469900" y="234950"/>
                </a:lnTo>
                <a:lnTo>
                  <a:pt x="468502" y="210820"/>
                </a:lnTo>
                <a:lnTo>
                  <a:pt x="458977" y="165100"/>
                </a:lnTo>
                <a:lnTo>
                  <a:pt x="440943" y="123190"/>
                </a:lnTo>
                <a:lnTo>
                  <a:pt x="415543" y="85090"/>
                </a:lnTo>
                <a:lnTo>
                  <a:pt x="383413" y="53340"/>
                </a:lnTo>
                <a:lnTo>
                  <a:pt x="345948" y="27940"/>
                </a:lnTo>
                <a:lnTo>
                  <a:pt x="325374" y="19050"/>
                </a:lnTo>
                <a:lnTo>
                  <a:pt x="322253" y="17780"/>
                </a:lnTo>
                <a:close/>
              </a:path>
              <a:path w="469900" h="471169">
                <a:moveTo>
                  <a:pt x="235330" y="34290"/>
                </a:moveTo>
                <a:lnTo>
                  <a:pt x="194817" y="38100"/>
                </a:lnTo>
                <a:lnTo>
                  <a:pt x="157099" y="49530"/>
                </a:lnTo>
                <a:lnTo>
                  <a:pt x="122936" y="68580"/>
                </a:lnTo>
                <a:lnTo>
                  <a:pt x="92963" y="92710"/>
                </a:lnTo>
                <a:lnTo>
                  <a:pt x="68452" y="123190"/>
                </a:lnTo>
                <a:lnTo>
                  <a:pt x="49784" y="157480"/>
                </a:lnTo>
                <a:lnTo>
                  <a:pt x="38100" y="194310"/>
                </a:lnTo>
                <a:lnTo>
                  <a:pt x="33968" y="234950"/>
                </a:lnTo>
                <a:lnTo>
                  <a:pt x="33964" y="237490"/>
                </a:lnTo>
                <a:lnTo>
                  <a:pt x="34798" y="256540"/>
                </a:lnTo>
                <a:lnTo>
                  <a:pt x="42799" y="295910"/>
                </a:lnTo>
                <a:lnTo>
                  <a:pt x="58038" y="331470"/>
                </a:lnTo>
                <a:lnTo>
                  <a:pt x="79501" y="364490"/>
                </a:lnTo>
                <a:lnTo>
                  <a:pt x="106806" y="391160"/>
                </a:lnTo>
                <a:lnTo>
                  <a:pt x="138684" y="412750"/>
                </a:lnTo>
                <a:lnTo>
                  <a:pt x="174751" y="429260"/>
                </a:lnTo>
                <a:lnTo>
                  <a:pt x="213995" y="436880"/>
                </a:lnTo>
                <a:lnTo>
                  <a:pt x="234568" y="438150"/>
                </a:lnTo>
                <a:lnTo>
                  <a:pt x="255015" y="436880"/>
                </a:lnTo>
                <a:lnTo>
                  <a:pt x="275081" y="434340"/>
                </a:lnTo>
                <a:lnTo>
                  <a:pt x="294386" y="429260"/>
                </a:lnTo>
                <a:lnTo>
                  <a:pt x="312800" y="421640"/>
                </a:lnTo>
                <a:lnTo>
                  <a:pt x="315743" y="420370"/>
                </a:lnTo>
                <a:lnTo>
                  <a:pt x="214756" y="420370"/>
                </a:lnTo>
                <a:lnTo>
                  <a:pt x="178942" y="412750"/>
                </a:lnTo>
                <a:lnTo>
                  <a:pt x="131063" y="388620"/>
                </a:lnTo>
                <a:lnTo>
                  <a:pt x="92075" y="353060"/>
                </a:lnTo>
                <a:lnTo>
                  <a:pt x="64770" y="307340"/>
                </a:lnTo>
                <a:lnTo>
                  <a:pt x="51562" y="254000"/>
                </a:lnTo>
                <a:lnTo>
                  <a:pt x="50800" y="234950"/>
                </a:lnTo>
                <a:lnTo>
                  <a:pt x="51815" y="215900"/>
                </a:lnTo>
                <a:lnTo>
                  <a:pt x="65786" y="162560"/>
                </a:lnTo>
                <a:lnTo>
                  <a:pt x="93599" y="116840"/>
                </a:lnTo>
                <a:lnTo>
                  <a:pt x="133096" y="82550"/>
                </a:lnTo>
                <a:lnTo>
                  <a:pt x="181483" y="58420"/>
                </a:lnTo>
                <a:lnTo>
                  <a:pt x="236220" y="50800"/>
                </a:lnTo>
                <a:lnTo>
                  <a:pt x="313563" y="50800"/>
                </a:lnTo>
                <a:lnTo>
                  <a:pt x="295148" y="43180"/>
                </a:lnTo>
                <a:lnTo>
                  <a:pt x="275843" y="38100"/>
                </a:lnTo>
                <a:lnTo>
                  <a:pt x="255904" y="35560"/>
                </a:lnTo>
                <a:lnTo>
                  <a:pt x="235330" y="34290"/>
                </a:lnTo>
                <a:close/>
              </a:path>
              <a:path w="469900" h="471169">
                <a:moveTo>
                  <a:pt x="313563" y="50800"/>
                </a:moveTo>
                <a:lnTo>
                  <a:pt x="236220" y="50800"/>
                </a:lnTo>
                <a:lnTo>
                  <a:pt x="255142" y="52070"/>
                </a:lnTo>
                <a:lnTo>
                  <a:pt x="273176" y="54610"/>
                </a:lnTo>
                <a:lnTo>
                  <a:pt x="323850" y="73660"/>
                </a:lnTo>
                <a:lnTo>
                  <a:pt x="366013" y="106680"/>
                </a:lnTo>
                <a:lnTo>
                  <a:pt x="397383" y="148590"/>
                </a:lnTo>
                <a:lnTo>
                  <a:pt x="415543" y="199390"/>
                </a:lnTo>
                <a:lnTo>
                  <a:pt x="419100" y="237490"/>
                </a:lnTo>
                <a:lnTo>
                  <a:pt x="418084" y="256540"/>
                </a:lnTo>
                <a:lnTo>
                  <a:pt x="404113" y="308610"/>
                </a:lnTo>
                <a:lnTo>
                  <a:pt x="376300" y="354330"/>
                </a:lnTo>
                <a:lnTo>
                  <a:pt x="336803" y="389890"/>
                </a:lnTo>
                <a:lnTo>
                  <a:pt x="288543" y="412750"/>
                </a:lnTo>
                <a:lnTo>
                  <a:pt x="252475" y="420370"/>
                </a:lnTo>
                <a:lnTo>
                  <a:pt x="315743" y="420370"/>
                </a:lnTo>
                <a:lnTo>
                  <a:pt x="362585" y="392430"/>
                </a:lnTo>
                <a:lnTo>
                  <a:pt x="389889" y="364490"/>
                </a:lnTo>
                <a:lnTo>
                  <a:pt x="411479" y="332740"/>
                </a:lnTo>
                <a:lnTo>
                  <a:pt x="426847" y="295910"/>
                </a:lnTo>
                <a:lnTo>
                  <a:pt x="434975" y="256540"/>
                </a:lnTo>
                <a:lnTo>
                  <a:pt x="435935" y="234950"/>
                </a:lnTo>
                <a:lnTo>
                  <a:pt x="435101" y="215900"/>
                </a:lnTo>
                <a:lnTo>
                  <a:pt x="427100" y="176530"/>
                </a:lnTo>
                <a:lnTo>
                  <a:pt x="411861" y="139700"/>
                </a:lnTo>
                <a:lnTo>
                  <a:pt x="390398" y="107950"/>
                </a:lnTo>
                <a:lnTo>
                  <a:pt x="363092" y="80010"/>
                </a:lnTo>
                <a:lnTo>
                  <a:pt x="331215" y="58420"/>
                </a:lnTo>
                <a:lnTo>
                  <a:pt x="313563" y="50800"/>
                </a:lnTo>
                <a:close/>
              </a:path>
            </a:pathLst>
          </a:custGeom>
          <a:solidFill>
            <a:srgbClr val="9F99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198" y="155905"/>
            <a:ext cx="8661603" cy="8650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9F994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53080" y="2797581"/>
            <a:ext cx="4037838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554A3B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07-Feb-24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2286000"/>
            <a:ext cx="4037838" cy="2708434"/>
          </a:xfrm>
        </p:spPr>
        <p:txBody>
          <a:bodyPr/>
          <a:lstStyle/>
          <a:p>
            <a:r>
              <a:rPr lang="en-US" sz="4400" dirty="0" smtClean="0"/>
              <a:t>Research Methodology</a:t>
            </a:r>
          </a:p>
          <a:p>
            <a:r>
              <a:rPr lang="en-US" sz="4400" dirty="0" smtClean="0"/>
              <a:t>M. Com 3</a:t>
            </a:r>
            <a:r>
              <a:rPr lang="en-US" sz="4400" baseline="30000" dirty="0" smtClean="0"/>
              <a:t>rd</a:t>
            </a:r>
            <a:r>
              <a:rPr lang="en-US" sz="4400" dirty="0" smtClean="0"/>
              <a:t> Semester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xmlns="" val="178967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2016125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Conceptual</a:t>
            </a:r>
            <a:r>
              <a:rPr sz="3300" spc="-85" dirty="0"/>
              <a:t> </a:t>
            </a:r>
            <a:r>
              <a:rPr sz="3300" dirty="0"/>
              <a:t>vs.</a:t>
            </a:r>
            <a:r>
              <a:rPr sz="3300" spc="-114" dirty="0"/>
              <a:t> </a:t>
            </a:r>
            <a:r>
              <a:rPr sz="3300" spc="-10" dirty="0"/>
              <a:t>Empirical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620977"/>
            <a:ext cx="8987790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 algn="just">
              <a:lnSpc>
                <a:spcPct val="100000"/>
              </a:lnSpc>
              <a:spcBef>
                <a:spcPts val="9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latin typeface="Times New Roman"/>
                <a:cs typeface="Times New Roman"/>
              </a:rPr>
              <a:t>Conceptual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that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related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some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abstract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ideas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theory.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generally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used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by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philosophers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thinkers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develop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new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concepts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reinterpret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existing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one.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7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Empirical</a:t>
            </a:r>
            <a:r>
              <a:rPr sz="2800" spc="6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research</a:t>
            </a:r>
            <a:r>
              <a:rPr sz="2800" spc="67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relies</a:t>
            </a:r>
            <a:r>
              <a:rPr sz="2800" spc="6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on</a:t>
            </a:r>
            <a:r>
              <a:rPr sz="2800" spc="65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experience</a:t>
            </a:r>
            <a:r>
              <a:rPr sz="2800" spc="6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or</a:t>
            </a:r>
            <a:r>
              <a:rPr sz="2800" spc="6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C00000"/>
                </a:solidFill>
                <a:latin typeface="Times New Roman"/>
                <a:cs typeface="Times New Roman"/>
              </a:rPr>
              <a:t>observation,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often</a:t>
            </a:r>
            <a:r>
              <a:rPr sz="2800" spc="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with</a:t>
            </a:r>
            <a:r>
              <a:rPr sz="2800" spc="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some</a:t>
            </a:r>
            <a:r>
              <a:rPr sz="2800" spc="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data</a:t>
            </a:r>
            <a:r>
              <a:rPr sz="2800" spc="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based</a:t>
            </a:r>
            <a:r>
              <a:rPr sz="2800" spc="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research.</a:t>
            </a:r>
            <a:r>
              <a:rPr sz="2800" spc="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It</a:t>
            </a:r>
            <a:r>
              <a:rPr sz="2800" spc="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is</a:t>
            </a:r>
            <a:r>
              <a:rPr sz="2800" spc="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necessary</a:t>
            </a:r>
            <a:r>
              <a:rPr sz="2800" spc="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sz="2800" spc="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C00000"/>
                </a:solidFill>
                <a:latin typeface="Times New Roman"/>
                <a:cs typeface="Times New Roman"/>
              </a:rPr>
              <a:t>get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all</a:t>
            </a:r>
            <a:r>
              <a:rPr sz="2800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facts</a:t>
            </a:r>
            <a:r>
              <a:rPr sz="2800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and</a:t>
            </a:r>
            <a:r>
              <a:rPr sz="280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information</a:t>
            </a:r>
            <a:r>
              <a:rPr sz="2800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at</a:t>
            </a:r>
            <a:r>
              <a:rPr sz="2800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first</a:t>
            </a:r>
            <a:r>
              <a:rPr sz="2800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C00000"/>
                </a:solidFill>
                <a:latin typeface="Times New Roman"/>
                <a:cs typeface="Times New Roman"/>
              </a:rPr>
              <a:t>hand.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0452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Research</a:t>
            </a:r>
            <a:r>
              <a:rPr sz="4000" spc="-140" dirty="0"/>
              <a:t> </a:t>
            </a:r>
            <a:r>
              <a:rPr sz="4000" dirty="0"/>
              <a:t>Methods</a:t>
            </a:r>
            <a:r>
              <a:rPr sz="4000" spc="-150" dirty="0"/>
              <a:t> </a:t>
            </a:r>
            <a:r>
              <a:rPr sz="4000" dirty="0"/>
              <a:t>and</a:t>
            </a:r>
            <a:r>
              <a:rPr sz="4000" spc="-145" dirty="0"/>
              <a:t> </a:t>
            </a:r>
            <a:r>
              <a:rPr sz="4000" spc="-10" dirty="0"/>
              <a:t>Methodology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1620977"/>
            <a:ext cx="3455035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95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2300" algn="l"/>
                <a:tab pos="2196465" algn="l"/>
              </a:tabLst>
            </a:pPr>
            <a:r>
              <a:rPr sz="2800" spc="-10" dirty="0">
                <a:latin typeface="Times New Roman"/>
                <a:cs typeface="Times New Roman"/>
              </a:rPr>
              <a:t>Research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methods methods/techniques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41546" y="1620977"/>
            <a:ext cx="532511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5080" indent="-38100">
              <a:lnSpc>
                <a:spcPct val="100000"/>
              </a:lnSpc>
              <a:spcBef>
                <a:spcPts val="95"/>
              </a:spcBef>
              <a:tabLst>
                <a:tab pos="853440" algn="l"/>
                <a:tab pos="897890" algn="l"/>
                <a:tab pos="1507490" algn="l"/>
                <a:tab pos="1557655" algn="l"/>
                <a:tab pos="2479675" algn="l"/>
                <a:tab pos="3165475" algn="l"/>
                <a:tab pos="3362325" algn="l"/>
                <a:tab pos="3932554" algn="l"/>
                <a:tab pos="4560570" algn="l"/>
                <a:tab pos="5016500" algn="l"/>
              </a:tabLst>
            </a:pPr>
            <a:r>
              <a:rPr sz="2800" spc="-25" dirty="0">
                <a:latin typeface="Times New Roman"/>
                <a:cs typeface="Times New Roman"/>
              </a:rPr>
              <a:t>may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25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understood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25" dirty="0">
                <a:latin typeface="Times New Roman"/>
                <a:cs typeface="Times New Roman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all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those </a:t>
            </a:r>
            <a:r>
              <a:rPr sz="2800" spc="-20" dirty="0">
                <a:latin typeface="Times New Roman"/>
                <a:cs typeface="Times New Roman"/>
              </a:rPr>
              <a:t>that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are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20" dirty="0">
                <a:latin typeface="Times New Roman"/>
                <a:cs typeface="Times New Roman"/>
              </a:rPr>
              <a:t>used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for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conduction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of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2475102"/>
            <a:ext cx="8378190" cy="2712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research.</a:t>
            </a:r>
            <a:r>
              <a:rPr sz="2800" spc="4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</a:t>
            </a:r>
            <a:r>
              <a:rPr sz="2800" spc="4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refers</a:t>
            </a:r>
            <a:r>
              <a:rPr sz="2800" spc="45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4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4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methods</a:t>
            </a:r>
            <a:r>
              <a:rPr sz="2800" spc="45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4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researcher</a:t>
            </a:r>
            <a:r>
              <a:rPr sz="2800" spc="4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uses</a:t>
            </a:r>
            <a:r>
              <a:rPr sz="2800" spc="4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performing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operations.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methods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can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put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into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following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three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groups:</a:t>
            </a:r>
            <a:endParaRPr sz="2800">
              <a:latin typeface="Times New Roman"/>
              <a:cs typeface="Times New Roman"/>
            </a:endParaRPr>
          </a:p>
          <a:p>
            <a:pPr marL="1155700" indent="-381000">
              <a:lnSpc>
                <a:spcPct val="100000"/>
              </a:lnSpc>
              <a:spcBef>
                <a:spcPts val="515"/>
              </a:spcBef>
              <a:buClr>
                <a:srgbClr val="848057"/>
              </a:buClr>
              <a:buSzPct val="70000"/>
              <a:buFont typeface="Wingdings"/>
              <a:buChar char=""/>
              <a:tabLst>
                <a:tab pos="1155700" algn="l"/>
              </a:tabLst>
            </a:pP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Concerned</a:t>
            </a:r>
            <a:r>
              <a:rPr sz="2000" b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with</a:t>
            </a:r>
            <a:r>
              <a:rPr sz="20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data</a:t>
            </a:r>
            <a:r>
              <a:rPr sz="2000" b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collection</a:t>
            </a:r>
            <a:endParaRPr sz="2000">
              <a:latin typeface="Times New Roman"/>
              <a:cs typeface="Times New Roman"/>
            </a:endParaRPr>
          </a:p>
          <a:p>
            <a:pPr marL="1155700" indent="-381000">
              <a:lnSpc>
                <a:spcPct val="100000"/>
              </a:lnSpc>
              <a:spcBef>
                <a:spcPts val="480"/>
              </a:spcBef>
              <a:buClr>
                <a:srgbClr val="848057"/>
              </a:buClr>
              <a:buSzPct val="70000"/>
              <a:buFont typeface="Wingdings"/>
              <a:buChar char=""/>
              <a:tabLst>
                <a:tab pos="1155700" algn="l"/>
              </a:tabLst>
            </a:pP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Concerned</a:t>
            </a:r>
            <a:r>
              <a:rPr sz="2000" b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with</a:t>
            </a:r>
            <a:r>
              <a:rPr sz="20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statistical</a:t>
            </a:r>
            <a:r>
              <a:rPr sz="2000" b="1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Techniques</a:t>
            </a:r>
            <a:endParaRPr sz="2000">
              <a:latin typeface="Times New Roman"/>
              <a:cs typeface="Times New Roman"/>
            </a:endParaRPr>
          </a:p>
          <a:p>
            <a:pPr marL="1155700" indent="-381000">
              <a:lnSpc>
                <a:spcPct val="100000"/>
              </a:lnSpc>
              <a:spcBef>
                <a:spcPts val="480"/>
              </a:spcBef>
              <a:buClr>
                <a:srgbClr val="848057"/>
              </a:buClr>
              <a:buSzPct val="70000"/>
              <a:buFont typeface="Wingdings"/>
              <a:buChar char=""/>
              <a:tabLst>
                <a:tab pos="1155700" algn="l"/>
              </a:tabLst>
            </a:pP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Concerned</a:t>
            </a:r>
            <a:r>
              <a:rPr sz="2000" b="1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with</a:t>
            </a:r>
            <a:r>
              <a:rPr sz="2000" b="1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methods</a:t>
            </a:r>
            <a:r>
              <a:rPr sz="2000" b="1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b="1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evaluating</a:t>
            </a:r>
            <a:r>
              <a:rPr sz="2000" b="1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000" b="1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accuracy</a:t>
            </a:r>
            <a:r>
              <a:rPr sz="2000" b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b="1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000" b="1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results</a:t>
            </a:r>
            <a:endParaRPr sz="20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</a:pP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obtained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151765">
              <a:lnSpc>
                <a:spcPct val="100000"/>
              </a:lnSpc>
              <a:spcBef>
                <a:spcPts val="100"/>
              </a:spcBef>
            </a:pPr>
            <a:r>
              <a:rPr sz="3300" spc="-10" dirty="0"/>
              <a:t>Cont…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620977"/>
            <a:ext cx="8988425" cy="3610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 algn="just">
              <a:lnSpc>
                <a:spcPct val="100000"/>
              </a:lnSpc>
              <a:spcBef>
                <a:spcPts val="9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Research</a:t>
            </a:r>
            <a:r>
              <a:rPr sz="2800" spc="50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Methodology</a:t>
            </a:r>
            <a:r>
              <a:rPr sz="2800" spc="50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is</a:t>
            </a:r>
            <a:r>
              <a:rPr sz="2800" spc="49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a</a:t>
            </a:r>
            <a:r>
              <a:rPr sz="2800" spc="484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way</a:t>
            </a:r>
            <a:r>
              <a:rPr sz="2800" spc="49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to</a:t>
            </a:r>
            <a:r>
              <a:rPr sz="2800" spc="49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systematically</a:t>
            </a:r>
            <a:r>
              <a:rPr sz="2800" spc="50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Times New Roman"/>
                <a:cs typeface="Times New Roman"/>
              </a:rPr>
              <a:t>solve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the</a:t>
            </a:r>
            <a:r>
              <a:rPr sz="28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research</a:t>
            </a:r>
            <a:r>
              <a:rPr sz="28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problem.</a:t>
            </a:r>
            <a:r>
              <a:rPr sz="28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It</a:t>
            </a:r>
            <a:r>
              <a:rPr sz="28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may</a:t>
            </a:r>
            <a:r>
              <a:rPr sz="28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be</a:t>
            </a:r>
            <a:r>
              <a:rPr sz="28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understood</a:t>
            </a:r>
            <a:r>
              <a:rPr sz="28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as a</a:t>
            </a:r>
            <a:r>
              <a:rPr sz="28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science</a:t>
            </a:r>
            <a:r>
              <a:rPr sz="28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AF50"/>
                </a:solidFill>
                <a:latin typeface="Times New Roman"/>
                <a:cs typeface="Times New Roman"/>
              </a:rPr>
              <a:t>of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studying</a:t>
            </a:r>
            <a:r>
              <a:rPr sz="28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how</a:t>
            </a:r>
            <a:r>
              <a:rPr sz="28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research</a:t>
            </a:r>
            <a:r>
              <a:rPr sz="2800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is</a:t>
            </a:r>
            <a:r>
              <a:rPr sz="28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done</a:t>
            </a:r>
            <a:r>
              <a:rPr sz="2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Times New Roman"/>
                <a:cs typeface="Times New Roman"/>
              </a:rPr>
              <a:t>scientifically.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7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When</a:t>
            </a:r>
            <a:r>
              <a:rPr sz="2800" spc="4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we</a:t>
            </a:r>
            <a:r>
              <a:rPr sz="2800" spc="43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talk</a:t>
            </a:r>
            <a:r>
              <a:rPr sz="2800" spc="4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4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800" spc="43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methodology</a:t>
            </a:r>
            <a:r>
              <a:rPr sz="2800" spc="4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we</a:t>
            </a:r>
            <a:r>
              <a:rPr sz="2800" spc="43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do</a:t>
            </a:r>
            <a:r>
              <a:rPr sz="2800" spc="4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not</a:t>
            </a:r>
            <a:r>
              <a:rPr sz="2800" spc="43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only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talk</a:t>
            </a:r>
            <a:r>
              <a:rPr sz="28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8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methods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but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also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logic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behind</a:t>
            </a:r>
            <a:r>
              <a:rPr sz="2800" spc="1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methods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we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use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context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our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research.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7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Research</a:t>
            </a:r>
            <a:r>
              <a:rPr sz="2800" spc="-15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Methodology has</a:t>
            </a:r>
            <a:r>
              <a:rPr sz="2800" spc="-10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many</a:t>
            </a:r>
            <a:r>
              <a:rPr sz="2800" spc="-5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dimensions</a:t>
            </a:r>
            <a:r>
              <a:rPr sz="2800" spc="5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and</a:t>
            </a:r>
            <a:r>
              <a:rPr sz="2800" spc="-10" dirty="0">
                <a:solidFill>
                  <a:srgbClr val="FF7B80"/>
                </a:solidFill>
                <a:latin typeface="Times New Roman"/>
                <a:cs typeface="Times New Roman"/>
              </a:rPr>
              <a:t> research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methods</a:t>
            </a:r>
            <a:r>
              <a:rPr sz="2800" spc="-10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do</a:t>
            </a:r>
            <a:r>
              <a:rPr sz="2800" spc="-10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constitute</a:t>
            </a:r>
            <a:r>
              <a:rPr sz="2800" spc="-45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part</a:t>
            </a:r>
            <a:r>
              <a:rPr sz="2800" spc="-25" dirty="0">
                <a:solidFill>
                  <a:srgbClr val="FF7B8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7B80"/>
                </a:solidFill>
                <a:latin typeface="Times New Roman"/>
                <a:cs typeface="Times New Roman"/>
              </a:rPr>
              <a:t>of </a:t>
            </a:r>
            <a:r>
              <a:rPr sz="2800" spc="-25" dirty="0">
                <a:solidFill>
                  <a:srgbClr val="FF7B80"/>
                </a:solidFill>
                <a:latin typeface="Times New Roman"/>
                <a:cs typeface="Times New Roman"/>
              </a:rPr>
              <a:t>it.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9804" y="293878"/>
            <a:ext cx="46437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Logic</a:t>
            </a:r>
            <a:r>
              <a:rPr sz="3600" spc="-75" dirty="0"/>
              <a:t> </a:t>
            </a:r>
            <a:r>
              <a:rPr sz="3600" dirty="0"/>
              <a:t>Behind</a:t>
            </a:r>
            <a:r>
              <a:rPr sz="3600" spc="-85" dirty="0"/>
              <a:t> </a:t>
            </a:r>
            <a:r>
              <a:rPr sz="3600" spc="-10" dirty="0"/>
              <a:t>Research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8739" y="1009243"/>
            <a:ext cx="8987155" cy="541528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720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1665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Explosive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growth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influence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6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Internet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25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1665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Stakeholders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demanding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greater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influence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30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1665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More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vigorous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competition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20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1665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More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government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intervention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25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1665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More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complex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decisions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25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1665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Maturing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management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as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group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disciplines</a:t>
            </a:r>
            <a:endParaRPr sz="260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25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2300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Greater</a:t>
            </a:r>
            <a:r>
              <a:rPr sz="2600" spc="2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computing</a:t>
            </a:r>
            <a:r>
              <a:rPr sz="2600" spc="28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power</a:t>
            </a:r>
            <a:r>
              <a:rPr sz="2600" spc="2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600" spc="2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speed</a:t>
            </a:r>
            <a:r>
              <a:rPr sz="2600" spc="2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600" spc="2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lower</a:t>
            </a:r>
            <a:r>
              <a:rPr sz="2600" spc="2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cost</a:t>
            </a:r>
            <a:r>
              <a:rPr sz="2600" spc="2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data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collection,</a:t>
            </a:r>
            <a:r>
              <a:rPr sz="26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better</a:t>
            </a:r>
            <a:r>
              <a:rPr sz="2600" spc="5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visualization</a:t>
            </a:r>
            <a:r>
              <a:rPr sz="2600" spc="5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tools,</a:t>
            </a:r>
            <a:r>
              <a:rPr sz="2600" spc="4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powerful</a:t>
            </a:r>
            <a:r>
              <a:rPr sz="2600" spc="5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computations,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more</a:t>
            </a:r>
            <a:r>
              <a:rPr sz="2600" spc="50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integration</a:t>
            </a:r>
            <a:r>
              <a:rPr sz="2600" spc="50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600" spc="49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data,</a:t>
            </a:r>
            <a:r>
              <a:rPr sz="2600" spc="49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more</a:t>
            </a:r>
            <a:r>
              <a:rPr sz="2600" spc="50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600" spc="4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faster</a:t>
            </a:r>
            <a:r>
              <a:rPr sz="2600" spc="50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access</a:t>
            </a:r>
            <a:r>
              <a:rPr sz="2600" spc="50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information,</a:t>
            </a:r>
            <a:r>
              <a:rPr sz="2600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advanced</a:t>
            </a:r>
            <a:r>
              <a:rPr sz="2600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analytical</a:t>
            </a:r>
            <a:r>
              <a:rPr sz="2600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tools</a:t>
            </a:r>
            <a:r>
              <a:rPr sz="2600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600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enhanced</a:t>
            </a:r>
            <a:r>
              <a:rPr sz="2600" spc="3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insights,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customized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reporting</a:t>
            </a:r>
            <a:endParaRPr sz="2600">
              <a:latin typeface="Times New Roman"/>
              <a:cs typeface="Times New Roman"/>
            </a:endParaRPr>
          </a:p>
          <a:p>
            <a:pPr marL="621665" indent="-608965" algn="just">
              <a:lnSpc>
                <a:spcPct val="100000"/>
              </a:lnSpc>
              <a:spcBef>
                <a:spcPts val="625"/>
              </a:spcBef>
              <a:buClr>
                <a:srgbClr val="92A199"/>
              </a:buClr>
              <a:buSzPct val="84615"/>
              <a:buFont typeface="DejaVu Sans"/>
              <a:buChar char="⚫"/>
              <a:tabLst>
                <a:tab pos="621665" algn="l"/>
              </a:tabLst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New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perspectives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on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established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methodologies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632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00"/>
              </a:spcBef>
            </a:pPr>
            <a:r>
              <a:rPr dirty="0"/>
              <a:t>Information</a:t>
            </a:r>
            <a:r>
              <a:rPr spc="-4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Decision</a:t>
            </a:r>
            <a:r>
              <a:rPr spc="-10" dirty="0"/>
              <a:t> </a:t>
            </a:r>
            <a:r>
              <a:rPr dirty="0"/>
              <a:t>Making</a:t>
            </a:r>
            <a:r>
              <a:rPr spc="-3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07106"/>
            <a:ext cx="8987790" cy="34397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7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Goals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2300" algn="l"/>
                <a:tab pos="2062480" algn="l"/>
                <a:tab pos="3368675" algn="l"/>
                <a:tab pos="3722370" algn="l"/>
                <a:tab pos="5162550" algn="l"/>
                <a:tab pos="6468745" algn="l"/>
                <a:tab pos="7780020" algn="l"/>
              </a:tabLst>
            </a:pP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Decision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Support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Decision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Support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System,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Intranet, Extranet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Business</a:t>
            </a:r>
            <a:r>
              <a:rPr sz="2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Intelligence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System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(BIS)</a:t>
            </a:r>
            <a:endParaRPr sz="2800">
              <a:latin typeface="Times New Roman"/>
              <a:cs typeface="Times New Roman"/>
            </a:endParaRPr>
          </a:p>
          <a:p>
            <a:pPr marL="622300" marR="6350" indent="-609600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2300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Strategy</a:t>
            </a:r>
            <a:r>
              <a:rPr sz="28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general</a:t>
            </a:r>
            <a:r>
              <a:rPr sz="28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approach</a:t>
            </a:r>
            <a:r>
              <a:rPr sz="28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organization</a:t>
            </a:r>
            <a:r>
              <a:rPr sz="28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will</a:t>
            </a:r>
            <a:r>
              <a:rPr sz="28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follow</a:t>
            </a:r>
            <a:r>
              <a:rPr sz="28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achieve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its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goals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Tactics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specific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timed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activities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execute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strategy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632" rIns="0" bIns="0" rtlCol="0">
            <a:spAutoFit/>
          </a:bodyPr>
          <a:lstStyle/>
          <a:p>
            <a:pPr marL="1618615">
              <a:lnSpc>
                <a:spcPct val="100000"/>
              </a:lnSpc>
              <a:spcBef>
                <a:spcPts val="100"/>
              </a:spcBef>
            </a:pPr>
            <a:r>
              <a:rPr dirty="0"/>
              <a:t>Purpose</a:t>
            </a:r>
            <a:r>
              <a:rPr spc="-65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Business</a:t>
            </a:r>
            <a:r>
              <a:rPr spc="-65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07106"/>
            <a:ext cx="8986520" cy="25006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7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identify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define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opportunities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Problems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define,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monitor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refine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strategies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define,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monitor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refine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tactics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2300" algn="l"/>
                <a:tab pos="1172210" algn="l"/>
                <a:tab pos="2538095" algn="l"/>
                <a:tab pos="3193415" algn="l"/>
                <a:tab pos="5388610" algn="l"/>
                <a:tab pos="5865495" algn="l"/>
                <a:tab pos="6480810" algn="l"/>
                <a:tab pos="7708265" algn="l"/>
                <a:tab pos="8679180" algn="l"/>
              </a:tabLst>
            </a:pP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improve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our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understanding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various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fields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35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7761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sz="3100" dirty="0"/>
              <a:t>Hierarchy</a:t>
            </a:r>
            <a:r>
              <a:rPr sz="3100" spc="-60" dirty="0"/>
              <a:t> </a:t>
            </a:r>
            <a:r>
              <a:rPr sz="3100" dirty="0"/>
              <a:t>of</a:t>
            </a:r>
            <a:r>
              <a:rPr sz="3100" spc="-55" dirty="0"/>
              <a:t> </a:t>
            </a:r>
            <a:r>
              <a:rPr sz="3100" spc="-20" dirty="0"/>
              <a:t>Information-</a:t>
            </a:r>
            <a:r>
              <a:rPr sz="3100" dirty="0"/>
              <a:t>Based</a:t>
            </a:r>
            <a:r>
              <a:rPr sz="3100" spc="-10" dirty="0"/>
              <a:t> </a:t>
            </a:r>
            <a:r>
              <a:rPr sz="3100" dirty="0"/>
              <a:t>Decision</a:t>
            </a:r>
            <a:r>
              <a:rPr sz="3100" spc="-30" dirty="0"/>
              <a:t> </a:t>
            </a:r>
            <a:r>
              <a:rPr sz="3100" spc="-10" dirty="0"/>
              <a:t>Making</a:t>
            </a:r>
            <a:endParaRPr sz="3100"/>
          </a:p>
        </p:txBody>
      </p:sp>
      <p:grpSp>
        <p:nvGrpSpPr>
          <p:cNvPr id="3" name="object 3"/>
          <p:cNvGrpSpPr/>
          <p:nvPr/>
        </p:nvGrpSpPr>
        <p:grpSpPr>
          <a:xfrm>
            <a:off x="4338446" y="4719446"/>
            <a:ext cx="4659630" cy="1002030"/>
            <a:chOff x="4338446" y="4719446"/>
            <a:chExt cx="4659630" cy="1002030"/>
          </a:xfrm>
        </p:grpSpPr>
        <p:sp>
          <p:nvSpPr>
            <p:cNvPr id="4" name="object 4"/>
            <p:cNvSpPr/>
            <p:nvPr/>
          </p:nvSpPr>
          <p:spPr>
            <a:xfrm>
              <a:off x="4344161" y="4725161"/>
              <a:ext cx="4648200" cy="990600"/>
            </a:xfrm>
            <a:custGeom>
              <a:avLst/>
              <a:gdLst/>
              <a:ahLst/>
              <a:cxnLst/>
              <a:rect l="l" t="t" r="r" b="b"/>
              <a:pathLst>
                <a:path w="4648200" h="990600">
                  <a:moveTo>
                    <a:pt x="4648199" y="0"/>
                  </a:moveTo>
                  <a:lnTo>
                    <a:pt x="0" y="0"/>
                  </a:lnTo>
                  <a:lnTo>
                    <a:pt x="0" y="990600"/>
                  </a:lnTo>
                  <a:lnTo>
                    <a:pt x="4648199" y="990600"/>
                  </a:lnTo>
                  <a:lnTo>
                    <a:pt x="464819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44161" y="4725161"/>
              <a:ext cx="4648200" cy="990600"/>
            </a:xfrm>
            <a:custGeom>
              <a:avLst/>
              <a:gdLst/>
              <a:ahLst/>
              <a:cxnLst/>
              <a:rect l="l" t="t" r="r" b="b"/>
              <a:pathLst>
                <a:path w="4648200" h="990600">
                  <a:moveTo>
                    <a:pt x="0" y="990600"/>
                  </a:moveTo>
                  <a:lnTo>
                    <a:pt x="4648199" y="990600"/>
                  </a:lnTo>
                  <a:lnTo>
                    <a:pt x="4648199" y="0"/>
                  </a:lnTo>
                  <a:lnTo>
                    <a:pt x="0" y="0"/>
                  </a:lnTo>
                  <a:lnTo>
                    <a:pt x="0" y="990600"/>
                  </a:lnTo>
                  <a:close/>
                </a:path>
              </a:pathLst>
            </a:custGeom>
            <a:ln w="11428">
              <a:solidFill>
                <a:srgbClr val="6B766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473702" y="4957953"/>
            <a:ext cx="43878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695" marR="5080" indent="-34163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Georgia"/>
                <a:cs typeface="Georgia"/>
              </a:rPr>
              <a:t>Most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decisions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are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on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past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experience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or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instinct </a:t>
            </a:r>
            <a:r>
              <a:rPr sz="1600" dirty="0">
                <a:latin typeface="Georgia"/>
                <a:cs typeface="Georgia"/>
              </a:rPr>
              <a:t>Decisions</a:t>
            </a:r>
            <a:r>
              <a:rPr sz="1600" spc="-6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supported</a:t>
            </a:r>
            <a:r>
              <a:rPr sz="1600" spc="-6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with</a:t>
            </a:r>
            <a:r>
              <a:rPr sz="1600" spc="-6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secondary</a:t>
            </a:r>
            <a:r>
              <a:rPr sz="1600" spc="-50" dirty="0">
                <a:latin typeface="Georgia"/>
                <a:cs typeface="Georgia"/>
              </a:rPr>
              <a:t> </a:t>
            </a:r>
            <a:r>
              <a:rPr sz="1600" spc="-20" dirty="0">
                <a:latin typeface="Georgia"/>
                <a:cs typeface="Georgia"/>
              </a:rPr>
              <a:t>data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338446" y="3728846"/>
            <a:ext cx="4659630" cy="1002030"/>
            <a:chOff x="4338446" y="3728846"/>
            <a:chExt cx="4659630" cy="1002030"/>
          </a:xfrm>
        </p:grpSpPr>
        <p:sp>
          <p:nvSpPr>
            <p:cNvPr id="8" name="object 8"/>
            <p:cNvSpPr/>
            <p:nvPr/>
          </p:nvSpPr>
          <p:spPr>
            <a:xfrm>
              <a:off x="4344161" y="3734561"/>
              <a:ext cx="4648200" cy="990600"/>
            </a:xfrm>
            <a:custGeom>
              <a:avLst/>
              <a:gdLst/>
              <a:ahLst/>
              <a:cxnLst/>
              <a:rect l="l" t="t" r="r" b="b"/>
              <a:pathLst>
                <a:path w="4648200" h="990600">
                  <a:moveTo>
                    <a:pt x="4648199" y="0"/>
                  </a:moveTo>
                  <a:lnTo>
                    <a:pt x="0" y="0"/>
                  </a:lnTo>
                  <a:lnTo>
                    <a:pt x="0" y="990600"/>
                  </a:lnTo>
                  <a:lnTo>
                    <a:pt x="4648199" y="990600"/>
                  </a:lnTo>
                  <a:lnTo>
                    <a:pt x="464819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44161" y="3734561"/>
              <a:ext cx="4648200" cy="990600"/>
            </a:xfrm>
            <a:custGeom>
              <a:avLst/>
              <a:gdLst/>
              <a:ahLst/>
              <a:cxnLst/>
              <a:rect l="l" t="t" r="r" b="b"/>
              <a:pathLst>
                <a:path w="4648200" h="990600">
                  <a:moveTo>
                    <a:pt x="0" y="990600"/>
                  </a:moveTo>
                  <a:lnTo>
                    <a:pt x="4648199" y="990600"/>
                  </a:lnTo>
                  <a:lnTo>
                    <a:pt x="4648199" y="0"/>
                  </a:lnTo>
                  <a:lnTo>
                    <a:pt x="0" y="0"/>
                  </a:lnTo>
                  <a:lnTo>
                    <a:pt x="0" y="990600"/>
                  </a:lnTo>
                  <a:close/>
                </a:path>
              </a:pathLst>
            </a:custGeom>
            <a:ln w="11428">
              <a:solidFill>
                <a:srgbClr val="6B766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629150" y="3845433"/>
            <a:ext cx="408432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7655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Georgia"/>
                <a:cs typeface="Georgia"/>
              </a:rPr>
              <a:t>Decisions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based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in</a:t>
            </a:r>
            <a:r>
              <a:rPr sz="1600" spc="-6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business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research </a:t>
            </a:r>
            <a:r>
              <a:rPr sz="1600" dirty="0">
                <a:latin typeface="Georgia"/>
                <a:cs typeface="Georgia"/>
              </a:rPr>
              <a:t>Trial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and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error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method of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using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methodology</a:t>
            </a:r>
            <a:endParaRPr sz="1600">
              <a:latin typeface="Georgia"/>
              <a:cs typeface="Georgia"/>
            </a:endParaRPr>
          </a:p>
          <a:p>
            <a:pPr marL="157480">
              <a:lnSpc>
                <a:spcPct val="100000"/>
              </a:lnSpc>
            </a:pPr>
            <a:r>
              <a:rPr sz="1600" dirty="0">
                <a:latin typeface="Georgia"/>
                <a:cs typeface="Georgia"/>
              </a:rPr>
              <a:t>Limited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enterprise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wide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data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and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findings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52247" y="4795646"/>
            <a:ext cx="3440429" cy="925830"/>
            <a:chOff x="452247" y="4795646"/>
            <a:chExt cx="3440429" cy="925830"/>
          </a:xfrm>
        </p:grpSpPr>
        <p:sp>
          <p:nvSpPr>
            <p:cNvPr id="12" name="object 12"/>
            <p:cNvSpPr/>
            <p:nvPr/>
          </p:nvSpPr>
          <p:spPr>
            <a:xfrm>
              <a:off x="457962" y="4801361"/>
              <a:ext cx="3429000" cy="914400"/>
            </a:xfrm>
            <a:custGeom>
              <a:avLst/>
              <a:gdLst/>
              <a:ahLst/>
              <a:cxnLst/>
              <a:rect l="l" t="t" r="r" b="b"/>
              <a:pathLst>
                <a:path w="3429000" h="914400">
                  <a:moveTo>
                    <a:pt x="3200400" y="0"/>
                  </a:moveTo>
                  <a:lnTo>
                    <a:pt x="228600" y="0"/>
                  </a:lnTo>
                  <a:lnTo>
                    <a:pt x="0" y="914400"/>
                  </a:lnTo>
                  <a:lnTo>
                    <a:pt x="3429000" y="914400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7962" y="4801361"/>
              <a:ext cx="3429000" cy="914400"/>
            </a:xfrm>
            <a:custGeom>
              <a:avLst/>
              <a:gdLst/>
              <a:ahLst/>
              <a:cxnLst/>
              <a:rect l="l" t="t" r="r" b="b"/>
              <a:pathLst>
                <a:path w="3429000" h="914400">
                  <a:moveTo>
                    <a:pt x="0" y="914400"/>
                  </a:moveTo>
                  <a:lnTo>
                    <a:pt x="228600" y="0"/>
                  </a:lnTo>
                  <a:lnTo>
                    <a:pt x="3200400" y="0"/>
                  </a:lnTo>
                  <a:lnTo>
                    <a:pt x="3429000" y="914400"/>
                  </a:lnTo>
                  <a:lnTo>
                    <a:pt x="0" y="914400"/>
                  </a:lnTo>
                  <a:close/>
                </a:path>
              </a:pathLst>
            </a:custGeom>
            <a:ln w="11428">
              <a:solidFill>
                <a:srgbClr val="6B766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44702" y="5395976"/>
            <a:ext cx="2654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eorgia"/>
                <a:cs typeface="Georgia"/>
              </a:rPr>
              <a:t>Intuitive</a:t>
            </a:r>
            <a:r>
              <a:rPr sz="1800" spc="-4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Decision</a:t>
            </a:r>
            <a:r>
              <a:rPr sz="1800" spc="-5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Making</a:t>
            </a:r>
            <a:endParaRPr sz="1800">
              <a:latin typeface="Georgia"/>
              <a:cs typeface="Georg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80847" y="3794378"/>
            <a:ext cx="2983230" cy="1002030"/>
            <a:chOff x="680847" y="3794378"/>
            <a:chExt cx="2983230" cy="1002030"/>
          </a:xfrm>
        </p:grpSpPr>
        <p:sp>
          <p:nvSpPr>
            <p:cNvPr id="16" name="object 16"/>
            <p:cNvSpPr/>
            <p:nvPr/>
          </p:nvSpPr>
          <p:spPr>
            <a:xfrm>
              <a:off x="686562" y="3800093"/>
              <a:ext cx="2971800" cy="990600"/>
            </a:xfrm>
            <a:custGeom>
              <a:avLst/>
              <a:gdLst/>
              <a:ahLst/>
              <a:cxnLst/>
              <a:rect l="l" t="t" r="r" b="b"/>
              <a:pathLst>
                <a:path w="2971800" h="990600">
                  <a:moveTo>
                    <a:pt x="2724150" y="0"/>
                  </a:moveTo>
                  <a:lnTo>
                    <a:pt x="247650" y="0"/>
                  </a:lnTo>
                  <a:lnTo>
                    <a:pt x="0" y="990599"/>
                  </a:lnTo>
                  <a:lnTo>
                    <a:pt x="2971800" y="990599"/>
                  </a:lnTo>
                  <a:lnTo>
                    <a:pt x="272415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6562" y="3800093"/>
              <a:ext cx="2971800" cy="990600"/>
            </a:xfrm>
            <a:custGeom>
              <a:avLst/>
              <a:gdLst/>
              <a:ahLst/>
              <a:cxnLst/>
              <a:rect l="l" t="t" r="r" b="b"/>
              <a:pathLst>
                <a:path w="2971800" h="990600">
                  <a:moveTo>
                    <a:pt x="0" y="990599"/>
                  </a:moveTo>
                  <a:lnTo>
                    <a:pt x="247650" y="0"/>
                  </a:lnTo>
                  <a:lnTo>
                    <a:pt x="2724150" y="0"/>
                  </a:lnTo>
                  <a:lnTo>
                    <a:pt x="2971800" y="990599"/>
                  </a:lnTo>
                  <a:lnTo>
                    <a:pt x="0" y="990599"/>
                  </a:lnTo>
                  <a:close/>
                </a:path>
              </a:pathLst>
            </a:custGeom>
            <a:ln w="11428">
              <a:solidFill>
                <a:srgbClr val="6B766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566163" y="3890898"/>
            <a:ext cx="1212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eorgia"/>
                <a:cs typeface="Georgia"/>
              </a:rPr>
              <a:t>Middle</a:t>
            </a:r>
            <a:r>
              <a:rPr sz="1800" spc="-75" dirty="0">
                <a:latin typeface="Georgia"/>
                <a:cs typeface="Georgia"/>
              </a:rPr>
              <a:t> </a:t>
            </a:r>
            <a:r>
              <a:rPr sz="1800" spc="-20" dirty="0">
                <a:latin typeface="Georgia"/>
                <a:cs typeface="Georgia"/>
              </a:rPr>
              <a:t>Tier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68983" y="4306062"/>
            <a:ext cx="1806575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165" marR="5080" indent="-418465">
              <a:lnSpc>
                <a:spcPct val="148700"/>
              </a:lnSpc>
              <a:spcBef>
                <a:spcPts val="100"/>
              </a:spcBef>
            </a:pPr>
            <a:r>
              <a:rPr sz="1800" dirty="0">
                <a:latin typeface="Georgia"/>
                <a:cs typeface="Georgia"/>
              </a:rPr>
              <a:t>Standardized</a:t>
            </a:r>
            <a:r>
              <a:rPr sz="1800" spc="-105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DM </a:t>
            </a:r>
            <a:r>
              <a:rPr sz="1800" dirty="0">
                <a:latin typeface="Georgia"/>
                <a:cs typeface="Georgia"/>
              </a:rPr>
              <a:t>Base</a:t>
            </a:r>
            <a:r>
              <a:rPr sz="1800" spc="-50" dirty="0">
                <a:latin typeface="Georgia"/>
                <a:cs typeface="Georgia"/>
              </a:rPr>
              <a:t> </a:t>
            </a:r>
            <a:r>
              <a:rPr sz="1800" spc="-20" dirty="0">
                <a:latin typeface="Georgia"/>
                <a:cs typeface="Georgia"/>
              </a:rPr>
              <a:t>Tier</a:t>
            </a:r>
            <a:endParaRPr sz="18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09447" y="1874139"/>
            <a:ext cx="2487930" cy="1916430"/>
            <a:chOff x="909447" y="1874139"/>
            <a:chExt cx="2487930" cy="1916430"/>
          </a:xfrm>
        </p:grpSpPr>
        <p:sp>
          <p:nvSpPr>
            <p:cNvPr id="21" name="object 21"/>
            <p:cNvSpPr/>
            <p:nvPr/>
          </p:nvSpPr>
          <p:spPr>
            <a:xfrm>
              <a:off x="915162" y="1879854"/>
              <a:ext cx="2476500" cy="1905000"/>
            </a:xfrm>
            <a:custGeom>
              <a:avLst/>
              <a:gdLst/>
              <a:ahLst/>
              <a:cxnLst/>
              <a:rect l="l" t="t" r="r" b="b"/>
              <a:pathLst>
                <a:path w="2476500" h="1905000">
                  <a:moveTo>
                    <a:pt x="1238250" y="0"/>
                  </a:moveTo>
                  <a:lnTo>
                    <a:pt x="0" y="1905000"/>
                  </a:lnTo>
                  <a:lnTo>
                    <a:pt x="2476500" y="1905000"/>
                  </a:lnTo>
                  <a:lnTo>
                    <a:pt x="123825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15162" y="1879854"/>
              <a:ext cx="2476500" cy="1905000"/>
            </a:xfrm>
            <a:custGeom>
              <a:avLst/>
              <a:gdLst/>
              <a:ahLst/>
              <a:cxnLst/>
              <a:rect l="l" t="t" r="r" b="b"/>
              <a:pathLst>
                <a:path w="2476500" h="1905000">
                  <a:moveTo>
                    <a:pt x="0" y="1905000"/>
                  </a:moveTo>
                  <a:lnTo>
                    <a:pt x="1238250" y="0"/>
                  </a:lnTo>
                  <a:lnTo>
                    <a:pt x="2476500" y="1905000"/>
                  </a:lnTo>
                  <a:lnTo>
                    <a:pt x="0" y="1905000"/>
                  </a:lnTo>
                  <a:close/>
                </a:path>
              </a:pathLst>
            </a:custGeom>
            <a:ln w="11428">
              <a:solidFill>
                <a:srgbClr val="6B766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757933" y="2924301"/>
            <a:ext cx="7893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Georgia"/>
                <a:cs typeface="Georgia"/>
              </a:rPr>
              <a:t>Top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spc="-20" dirty="0">
                <a:latin typeface="Georgia"/>
                <a:cs typeface="Georgia"/>
              </a:rPr>
              <a:t>Tier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40585" y="3412363"/>
            <a:ext cx="102679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Georgia"/>
                <a:cs typeface="Georgia"/>
              </a:rPr>
              <a:t>Visionaries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338447" y="2509647"/>
            <a:ext cx="4659630" cy="1230630"/>
            <a:chOff x="4338447" y="2509647"/>
            <a:chExt cx="4659630" cy="1230630"/>
          </a:xfrm>
        </p:grpSpPr>
        <p:sp>
          <p:nvSpPr>
            <p:cNvPr id="26" name="object 26"/>
            <p:cNvSpPr/>
            <p:nvPr/>
          </p:nvSpPr>
          <p:spPr>
            <a:xfrm>
              <a:off x="4344162" y="2515362"/>
              <a:ext cx="4648200" cy="1219200"/>
            </a:xfrm>
            <a:custGeom>
              <a:avLst/>
              <a:gdLst/>
              <a:ahLst/>
              <a:cxnLst/>
              <a:rect l="l" t="t" r="r" b="b"/>
              <a:pathLst>
                <a:path w="4648200" h="1219200">
                  <a:moveTo>
                    <a:pt x="4648199" y="0"/>
                  </a:moveTo>
                  <a:lnTo>
                    <a:pt x="0" y="0"/>
                  </a:lnTo>
                  <a:lnTo>
                    <a:pt x="0" y="1219200"/>
                  </a:lnTo>
                  <a:lnTo>
                    <a:pt x="4648199" y="1219200"/>
                  </a:lnTo>
                  <a:lnTo>
                    <a:pt x="464819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344162" y="2515362"/>
              <a:ext cx="4648200" cy="1219200"/>
            </a:xfrm>
            <a:custGeom>
              <a:avLst/>
              <a:gdLst/>
              <a:ahLst/>
              <a:cxnLst/>
              <a:rect l="l" t="t" r="r" b="b"/>
              <a:pathLst>
                <a:path w="4648200" h="1219200">
                  <a:moveTo>
                    <a:pt x="0" y="1219200"/>
                  </a:moveTo>
                  <a:lnTo>
                    <a:pt x="4648199" y="1219200"/>
                  </a:lnTo>
                  <a:lnTo>
                    <a:pt x="4648199" y="0"/>
                  </a:lnTo>
                  <a:lnTo>
                    <a:pt x="0" y="0"/>
                  </a:lnTo>
                  <a:lnTo>
                    <a:pt x="0" y="1219200"/>
                  </a:lnTo>
                  <a:close/>
                </a:path>
              </a:pathLst>
            </a:custGeom>
            <a:ln w="11428">
              <a:solidFill>
                <a:srgbClr val="6B766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568190" y="2496438"/>
            <a:ext cx="420560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5715" algn="ctr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Georgia"/>
                <a:cs typeface="Georgia"/>
              </a:rPr>
              <a:t>Decisions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guided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by</a:t>
            </a:r>
            <a:r>
              <a:rPr sz="1600" spc="-6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business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research </a:t>
            </a:r>
            <a:r>
              <a:rPr sz="1600" dirty="0">
                <a:latin typeface="Georgia"/>
                <a:cs typeface="Georgia"/>
              </a:rPr>
              <a:t>Innovation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based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on</a:t>
            </a:r>
            <a:r>
              <a:rPr sz="1600" spc="-5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developed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methodologies </a:t>
            </a:r>
            <a:r>
              <a:rPr sz="1600" dirty="0">
                <a:latin typeface="Georgia"/>
                <a:cs typeface="Georgia"/>
              </a:rPr>
              <a:t>Enterprise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wide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access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to</a:t>
            </a:r>
            <a:r>
              <a:rPr sz="1600" spc="-5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research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data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spc="-25" dirty="0">
                <a:latin typeface="Georgia"/>
                <a:cs typeface="Georgia"/>
              </a:rPr>
              <a:t>and </a:t>
            </a:r>
            <a:r>
              <a:rPr sz="1600" spc="-10" dirty="0">
                <a:latin typeface="Georgia"/>
                <a:cs typeface="Georgia"/>
              </a:rPr>
              <a:t>findings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632" rIns="0" bIns="0" rtlCol="0">
            <a:spAutoFit/>
          </a:bodyPr>
          <a:lstStyle/>
          <a:p>
            <a:pPr marL="795655">
              <a:lnSpc>
                <a:spcPct val="100000"/>
              </a:lnSpc>
              <a:spcBef>
                <a:spcPts val="100"/>
              </a:spcBef>
            </a:pPr>
            <a:r>
              <a:rPr dirty="0"/>
              <a:t>Entities</a:t>
            </a:r>
            <a:r>
              <a:rPr spc="-80" dirty="0"/>
              <a:t> </a:t>
            </a:r>
            <a:r>
              <a:rPr dirty="0"/>
              <a:t>Conducting</a:t>
            </a:r>
            <a:r>
              <a:rPr spc="-105" dirty="0"/>
              <a:t> </a:t>
            </a:r>
            <a:r>
              <a:rPr dirty="0"/>
              <a:t>Business</a:t>
            </a:r>
            <a:r>
              <a:rPr spc="-85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10633"/>
            <a:ext cx="6360795" cy="307975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Internal</a:t>
            </a:r>
            <a:r>
              <a:rPr sz="27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7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1F5F"/>
                </a:solidFill>
                <a:latin typeface="Times New Roman"/>
                <a:cs typeface="Times New Roman"/>
              </a:rPr>
              <a:t>Department</a:t>
            </a:r>
            <a:endParaRPr sz="27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Consumer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goods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services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producers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Industrial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goods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services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producers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Media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companies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Wholesale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distributors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Retail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distributors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4534" y="354838"/>
            <a:ext cx="70186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Entities</a:t>
            </a:r>
            <a:r>
              <a:rPr spc="-80" dirty="0"/>
              <a:t> </a:t>
            </a:r>
            <a:r>
              <a:rPr dirty="0"/>
              <a:t>Conducting</a:t>
            </a:r>
            <a:r>
              <a:rPr spc="-105" dirty="0"/>
              <a:t> </a:t>
            </a:r>
            <a:r>
              <a:rPr dirty="0"/>
              <a:t>Business</a:t>
            </a:r>
            <a:r>
              <a:rPr spc="-85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011682"/>
            <a:ext cx="42341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External</a:t>
            </a:r>
            <a:r>
              <a:rPr sz="27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7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1F5F"/>
                </a:solidFill>
                <a:latin typeface="Times New Roman"/>
                <a:cs typeface="Times New Roman"/>
              </a:rPr>
              <a:t>Department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551" y="2001977"/>
            <a:ext cx="18478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9551" y="2368423"/>
            <a:ext cx="184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9551" y="2734182"/>
            <a:ext cx="184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9551" y="3099943"/>
            <a:ext cx="184785" cy="971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551" y="4197477"/>
            <a:ext cx="184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9551" y="5002148"/>
            <a:ext cx="18478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9551" y="5733999"/>
            <a:ext cx="184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9551" y="6099759"/>
            <a:ext cx="184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1423460"/>
            <a:ext cx="4786630" cy="493141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621665" marR="1092835" indent="-609600">
              <a:lnSpc>
                <a:spcPct val="118700"/>
              </a:lnSpc>
              <a:spcBef>
                <a:spcPts val="145"/>
              </a:spcBef>
              <a:buClr>
                <a:srgbClr val="92A199"/>
              </a:buClr>
              <a:buSzPct val="85416"/>
              <a:buAutoNum type="arabicPeriod"/>
              <a:tabLst>
                <a:tab pos="102298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Business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Firms 	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Full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service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firm 	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Customer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researchers</a:t>
            </a:r>
            <a:endParaRPr sz="2000">
              <a:latin typeface="Times New Roman"/>
              <a:cs typeface="Times New Roman"/>
            </a:endParaRPr>
          </a:p>
          <a:p>
            <a:pPr marL="1022985" marR="5080">
              <a:lnSpc>
                <a:spcPct val="12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Proprietary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methodology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researchers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Specialist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firm</a:t>
            </a:r>
            <a:endParaRPr sz="2000">
              <a:latin typeface="Times New Roman"/>
              <a:cs typeface="Times New Roman"/>
            </a:endParaRPr>
          </a:p>
          <a:p>
            <a:pPr marL="1022985" marR="1116330">
              <a:lnSpc>
                <a:spcPct val="12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Methodology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specialist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Other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specialist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Syndicated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data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providers</a:t>
            </a:r>
            <a:endParaRPr sz="2000">
              <a:latin typeface="Times New Roman"/>
              <a:cs typeface="Times New Roman"/>
            </a:endParaRPr>
          </a:p>
          <a:p>
            <a:pPr marL="621665" marR="1002030" indent="-609600">
              <a:lnSpc>
                <a:spcPct val="119300"/>
              </a:lnSpc>
              <a:spcBef>
                <a:spcPts val="5"/>
              </a:spcBef>
              <a:buClr>
                <a:srgbClr val="92A199"/>
              </a:buClr>
              <a:buSzPct val="85416"/>
              <a:buAutoNum type="arabicPeriod" startAt="2"/>
              <a:tabLst>
                <a:tab pos="102298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Communication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Agencies 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Advertising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Agencies 	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Public</a:t>
            </a:r>
            <a:r>
              <a:rPr sz="20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Relation</a:t>
            </a:r>
            <a:r>
              <a:rPr sz="20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Agencies 	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Sales</a:t>
            </a:r>
            <a:r>
              <a:rPr sz="20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Promotion</a:t>
            </a:r>
            <a:r>
              <a:rPr sz="20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Agencies 	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Direct</a:t>
            </a:r>
            <a:r>
              <a:rPr sz="20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Marketing</a:t>
            </a:r>
            <a:r>
              <a:rPr sz="20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Agencies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632" rIns="0" bIns="0" rtlCol="0">
            <a:spAutoFit/>
          </a:bodyPr>
          <a:lstStyle/>
          <a:p>
            <a:pPr marL="795655">
              <a:lnSpc>
                <a:spcPct val="100000"/>
              </a:lnSpc>
              <a:spcBef>
                <a:spcPts val="100"/>
              </a:spcBef>
            </a:pPr>
            <a:r>
              <a:rPr dirty="0"/>
              <a:t>Entities</a:t>
            </a:r>
            <a:r>
              <a:rPr spc="-80" dirty="0"/>
              <a:t> </a:t>
            </a:r>
            <a:r>
              <a:rPr dirty="0"/>
              <a:t>Conducting</a:t>
            </a:r>
            <a:r>
              <a:rPr spc="-105" dirty="0"/>
              <a:t> </a:t>
            </a:r>
            <a:r>
              <a:rPr dirty="0"/>
              <a:t>Business</a:t>
            </a:r>
            <a:r>
              <a:rPr spc="-85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9551" y="1746250"/>
            <a:ext cx="184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551" y="2112391"/>
            <a:ext cx="184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9551" y="2917063"/>
            <a:ext cx="184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9551" y="3282822"/>
            <a:ext cx="184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9551" y="3648278"/>
            <a:ext cx="18478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CF533E"/>
                </a:solidFill>
                <a:latin typeface="Wingdings"/>
                <a:cs typeface="Wingdings"/>
              </a:rPr>
              <a:t>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1166974"/>
            <a:ext cx="4072890" cy="273685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690"/>
              </a:spcBef>
              <a:buClr>
                <a:srgbClr val="92A199"/>
              </a:buClr>
              <a:buSzPct val="85416"/>
              <a:buAutoNum type="arabicPeriod" startAt="3"/>
              <a:tabLst>
                <a:tab pos="62166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Consultants</a:t>
            </a:r>
            <a:endParaRPr sz="2400">
              <a:latin typeface="Times New Roman"/>
              <a:cs typeface="Times New Roman"/>
            </a:endParaRPr>
          </a:p>
          <a:p>
            <a:pPr marL="1022985" marR="5080">
              <a:lnSpc>
                <a:spcPct val="120100"/>
              </a:lnSpc>
              <a:spcBef>
                <a:spcPts val="1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Marketing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Consultants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General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Business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Consultants</a:t>
            </a:r>
            <a:endParaRPr sz="20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60"/>
              </a:spcBef>
              <a:buClr>
                <a:srgbClr val="92A199"/>
              </a:buClr>
              <a:buSzPct val="85416"/>
              <a:buAutoNum type="arabicPeriod" startAt="4"/>
              <a:tabLst>
                <a:tab pos="621665" algn="l"/>
              </a:tabLst>
            </a:pP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Trade</a:t>
            </a:r>
            <a:r>
              <a:rPr sz="24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Associations</a:t>
            </a:r>
            <a:endParaRPr sz="2400">
              <a:latin typeface="Times New Roman"/>
              <a:cs typeface="Times New Roman"/>
            </a:endParaRPr>
          </a:p>
          <a:p>
            <a:pPr marL="1022985" marR="946785">
              <a:lnSpc>
                <a:spcPct val="120000"/>
              </a:lnSpc>
              <a:spcBef>
                <a:spcPts val="1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General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Business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Business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Specialties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Specialties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67055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8991600" y="3047"/>
            <a:ext cx="152400" cy="6855459"/>
          </a:xfrm>
          <a:custGeom>
            <a:avLst/>
            <a:gdLst/>
            <a:ahLst/>
            <a:cxnLst/>
            <a:rect l="l" t="t" r="r" b="b"/>
            <a:pathLst>
              <a:path w="152400" h="6855459">
                <a:moveTo>
                  <a:pt x="152399" y="0"/>
                </a:moveTo>
                <a:lnTo>
                  <a:pt x="0" y="0"/>
                </a:lnTo>
                <a:lnTo>
                  <a:pt x="0" y="6854950"/>
                </a:lnTo>
                <a:lnTo>
                  <a:pt x="152399" y="6854950"/>
                </a:lnTo>
                <a:lnTo>
                  <a:pt x="1523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l" t="t" r="r" b="b"/>
              <a:pathLst>
                <a:path w="9144000" h="6858000">
                  <a:moveTo>
                    <a:pt x="9144000" y="0"/>
                  </a:moveTo>
                  <a:lnTo>
                    <a:pt x="152400" y="0"/>
                  </a:lnTo>
                  <a:lnTo>
                    <a:pt x="0" y="0"/>
                  </a:lnTo>
                  <a:lnTo>
                    <a:pt x="0" y="2514600"/>
                  </a:lnTo>
                  <a:lnTo>
                    <a:pt x="0" y="6858000"/>
                  </a:lnTo>
                  <a:lnTo>
                    <a:pt x="152400" y="6858000"/>
                  </a:lnTo>
                  <a:lnTo>
                    <a:pt x="152400" y="2514600"/>
                  </a:lnTo>
                  <a:lnTo>
                    <a:pt x="9144000" y="25146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6304" y="6391655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8833104" y="30937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B5AD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5447" y="2420111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1430">
              <a:solidFill>
                <a:srgbClr val="9F994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2400" y="152400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524">
              <a:solidFill>
                <a:srgbClr val="9F99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67200" y="2115311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83"/>
                  </a:lnTo>
                  <a:lnTo>
                    <a:pt x="575564" y="164757"/>
                  </a:lnTo>
                  <a:lnTo>
                    <a:pt x="550760" y="124815"/>
                  </a:lnTo>
                  <a:lnTo>
                    <a:pt x="520293" y="89306"/>
                  </a:lnTo>
                  <a:lnTo>
                    <a:pt x="484771" y="58826"/>
                  </a:lnTo>
                  <a:lnTo>
                    <a:pt x="444842" y="34036"/>
                  </a:lnTo>
                  <a:lnTo>
                    <a:pt x="401116" y="15544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15" y="58839"/>
                  </a:lnTo>
                  <a:lnTo>
                    <a:pt x="89293" y="89306"/>
                  </a:lnTo>
                  <a:lnTo>
                    <a:pt x="58826" y="124828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84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38573" y="2185416"/>
              <a:ext cx="469900" cy="471170"/>
            </a:xfrm>
            <a:custGeom>
              <a:avLst/>
              <a:gdLst/>
              <a:ahLst/>
              <a:cxnLst/>
              <a:rect l="l" t="t" r="r" b="b"/>
              <a:pathLst>
                <a:path w="469900" h="471169">
                  <a:moveTo>
                    <a:pt x="233679" y="0"/>
                  </a:moveTo>
                  <a:lnTo>
                    <a:pt x="186436" y="5080"/>
                  </a:lnTo>
                  <a:lnTo>
                    <a:pt x="142366" y="19050"/>
                  </a:lnTo>
                  <a:lnTo>
                    <a:pt x="102488" y="41910"/>
                  </a:lnTo>
                  <a:lnTo>
                    <a:pt x="67945" y="69850"/>
                  </a:lnTo>
                  <a:lnTo>
                    <a:pt x="39497" y="105410"/>
                  </a:lnTo>
                  <a:lnTo>
                    <a:pt x="18034" y="146050"/>
                  </a:lnTo>
                  <a:lnTo>
                    <a:pt x="4572" y="190500"/>
                  </a:lnTo>
                  <a:lnTo>
                    <a:pt x="0" y="237490"/>
                  </a:lnTo>
                  <a:lnTo>
                    <a:pt x="1397" y="261620"/>
                  </a:lnTo>
                  <a:lnTo>
                    <a:pt x="10922" y="307340"/>
                  </a:lnTo>
                  <a:lnTo>
                    <a:pt x="28955" y="349250"/>
                  </a:lnTo>
                  <a:lnTo>
                    <a:pt x="54355" y="387350"/>
                  </a:lnTo>
                  <a:lnTo>
                    <a:pt x="86487" y="419100"/>
                  </a:lnTo>
                  <a:lnTo>
                    <a:pt x="123951" y="444500"/>
                  </a:lnTo>
                  <a:lnTo>
                    <a:pt x="166370" y="461010"/>
                  </a:lnTo>
                  <a:lnTo>
                    <a:pt x="212216" y="471170"/>
                  </a:lnTo>
                  <a:lnTo>
                    <a:pt x="236220" y="471170"/>
                  </a:lnTo>
                  <a:lnTo>
                    <a:pt x="260350" y="469900"/>
                  </a:lnTo>
                  <a:lnTo>
                    <a:pt x="283463" y="466090"/>
                  </a:lnTo>
                  <a:lnTo>
                    <a:pt x="305942" y="461010"/>
                  </a:lnTo>
                  <a:lnTo>
                    <a:pt x="321364" y="454660"/>
                  </a:lnTo>
                  <a:lnTo>
                    <a:pt x="235330" y="454660"/>
                  </a:lnTo>
                  <a:lnTo>
                    <a:pt x="213105" y="453390"/>
                  </a:lnTo>
                  <a:lnTo>
                    <a:pt x="170561" y="444500"/>
                  </a:lnTo>
                  <a:lnTo>
                    <a:pt x="131317" y="429260"/>
                  </a:lnTo>
                  <a:lnTo>
                    <a:pt x="96647" y="405130"/>
                  </a:lnTo>
                  <a:lnTo>
                    <a:pt x="66928" y="375920"/>
                  </a:lnTo>
                  <a:lnTo>
                    <a:pt x="43434" y="340360"/>
                  </a:lnTo>
                  <a:lnTo>
                    <a:pt x="26924" y="300990"/>
                  </a:lnTo>
                  <a:lnTo>
                    <a:pt x="18034" y="259080"/>
                  </a:lnTo>
                  <a:lnTo>
                    <a:pt x="16954" y="237490"/>
                  </a:lnTo>
                  <a:lnTo>
                    <a:pt x="16958" y="234950"/>
                  </a:lnTo>
                  <a:lnTo>
                    <a:pt x="21336" y="191770"/>
                  </a:lnTo>
                  <a:lnTo>
                    <a:pt x="33909" y="151130"/>
                  </a:lnTo>
                  <a:lnTo>
                    <a:pt x="53975" y="114300"/>
                  </a:lnTo>
                  <a:lnTo>
                    <a:pt x="80517" y="81280"/>
                  </a:lnTo>
                  <a:lnTo>
                    <a:pt x="112649" y="54610"/>
                  </a:lnTo>
                  <a:lnTo>
                    <a:pt x="149733" y="34290"/>
                  </a:lnTo>
                  <a:lnTo>
                    <a:pt x="190626" y="21590"/>
                  </a:lnTo>
                  <a:lnTo>
                    <a:pt x="234568" y="17780"/>
                  </a:lnTo>
                  <a:lnTo>
                    <a:pt x="322253" y="17780"/>
                  </a:lnTo>
                  <a:lnTo>
                    <a:pt x="303529" y="10160"/>
                  </a:lnTo>
                  <a:lnTo>
                    <a:pt x="281050" y="5080"/>
                  </a:lnTo>
                  <a:lnTo>
                    <a:pt x="257683" y="1270"/>
                  </a:lnTo>
                  <a:lnTo>
                    <a:pt x="233679" y="0"/>
                  </a:lnTo>
                  <a:close/>
                </a:path>
                <a:path w="469900" h="471169">
                  <a:moveTo>
                    <a:pt x="322253" y="17780"/>
                  </a:moveTo>
                  <a:lnTo>
                    <a:pt x="234568" y="17780"/>
                  </a:lnTo>
                  <a:lnTo>
                    <a:pt x="256793" y="19050"/>
                  </a:lnTo>
                  <a:lnTo>
                    <a:pt x="278511" y="21590"/>
                  </a:lnTo>
                  <a:lnTo>
                    <a:pt x="319404" y="34290"/>
                  </a:lnTo>
                  <a:lnTo>
                    <a:pt x="356488" y="54610"/>
                  </a:lnTo>
                  <a:lnTo>
                    <a:pt x="388874" y="81280"/>
                  </a:lnTo>
                  <a:lnTo>
                    <a:pt x="415543" y="113030"/>
                  </a:lnTo>
                  <a:lnTo>
                    <a:pt x="435610" y="151130"/>
                  </a:lnTo>
                  <a:lnTo>
                    <a:pt x="448437" y="191770"/>
                  </a:lnTo>
                  <a:lnTo>
                    <a:pt x="452945" y="234950"/>
                  </a:lnTo>
                  <a:lnTo>
                    <a:pt x="452941" y="237490"/>
                  </a:lnTo>
                  <a:lnTo>
                    <a:pt x="448563" y="279400"/>
                  </a:lnTo>
                  <a:lnTo>
                    <a:pt x="435990" y="321310"/>
                  </a:lnTo>
                  <a:lnTo>
                    <a:pt x="415925" y="358140"/>
                  </a:lnTo>
                  <a:lnTo>
                    <a:pt x="389381" y="389890"/>
                  </a:lnTo>
                  <a:lnTo>
                    <a:pt x="357250" y="417830"/>
                  </a:lnTo>
                  <a:lnTo>
                    <a:pt x="320166" y="438150"/>
                  </a:lnTo>
                  <a:lnTo>
                    <a:pt x="279273" y="450850"/>
                  </a:lnTo>
                  <a:lnTo>
                    <a:pt x="235330" y="454660"/>
                  </a:lnTo>
                  <a:lnTo>
                    <a:pt x="321364" y="454660"/>
                  </a:lnTo>
                  <a:lnTo>
                    <a:pt x="367411" y="430530"/>
                  </a:lnTo>
                  <a:lnTo>
                    <a:pt x="401954" y="401320"/>
                  </a:lnTo>
                  <a:lnTo>
                    <a:pt x="430402" y="367030"/>
                  </a:lnTo>
                  <a:lnTo>
                    <a:pt x="451865" y="326390"/>
                  </a:lnTo>
                  <a:lnTo>
                    <a:pt x="465327" y="281940"/>
                  </a:lnTo>
                  <a:lnTo>
                    <a:pt x="469900" y="234950"/>
                  </a:lnTo>
                  <a:lnTo>
                    <a:pt x="468502" y="210820"/>
                  </a:lnTo>
                  <a:lnTo>
                    <a:pt x="458977" y="165100"/>
                  </a:lnTo>
                  <a:lnTo>
                    <a:pt x="440943" y="123190"/>
                  </a:lnTo>
                  <a:lnTo>
                    <a:pt x="415543" y="85090"/>
                  </a:lnTo>
                  <a:lnTo>
                    <a:pt x="383413" y="53340"/>
                  </a:lnTo>
                  <a:lnTo>
                    <a:pt x="345948" y="27940"/>
                  </a:lnTo>
                  <a:lnTo>
                    <a:pt x="325374" y="19050"/>
                  </a:lnTo>
                  <a:lnTo>
                    <a:pt x="322253" y="17780"/>
                  </a:lnTo>
                  <a:close/>
                </a:path>
                <a:path w="469900" h="471169">
                  <a:moveTo>
                    <a:pt x="235330" y="34290"/>
                  </a:moveTo>
                  <a:lnTo>
                    <a:pt x="194817" y="38100"/>
                  </a:lnTo>
                  <a:lnTo>
                    <a:pt x="157099" y="49530"/>
                  </a:lnTo>
                  <a:lnTo>
                    <a:pt x="122936" y="68580"/>
                  </a:lnTo>
                  <a:lnTo>
                    <a:pt x="92963" y="92710"/>
                  </a:lnTo>
                  <a:lnTo>
                    <a:pt x="68452" y="123190"/>
                  </a:lnTo>
                  <a:lnTo>
                    <a:pt x="49784" y="157480"/>
                  </a:lnTo>
                  <a:lnTo>
                    <a:pt x="38100" y="194310"/>
                  </a:lnTo>
                  <a:lnTo>
                    <a:pt x="33968" y="234950"/>
                  </a:lnTo>
                  <a:lnTo>
                    <a:pt x="33964" y="237490"/>
                  </a:lnTo>
                  <a:lnTo>
                    <a:pt x="34798" y="256540"/>
                  </a:lnTo>
                  <a:lnTo>
                    <a:pt x="42799" y="295910"/>
                  </a:lnTo>
                  <a:lnTo>
                    <a:pt x="58038" y="331470"/>
                  </a:lnTo>
                  <a:lnTo>
                    <a:pt x="79501" y="364490"/>
                  </a:lnTo>
                  <a:lnTo>
                    <a:pt x="106806" y="391160"/>
                  </a:lnTo>
                  <a:lnTo>
                    <a:pt x="138684" y="412750"/>
                  </a:lnTo>
                  <a:lnTo>
                    <a:pt x="174751" y="429260"/>
                  </a:lnTo>
                  <a:lnTo>
                    <a:pt x="213995" y="436880"/>
                  </a:lnTo>
                  <a:lnTo>
                    <a:pt x="234568" y="438150"/>
                  </a:lnTo>
                  <a:lnTo>
                    <a:pt x="255015" y="436880"/>
                  </a:lnTo>
                  <a:lnTo>
                    <a:pt x="275081" y="434340"/>
                  </a:lnTo>
                  <a:lnTo>
                    <a:pt x="294386" y="429260"/>
                  </a:lnTo>
                  <a:lnTo>
                    <a:pt x="312800" y="421640"/>
                  </a:lnTo>
                  <a:lnTo>
                    <a:pt x="315743" y="420370"/>
                  </a:lnTo>
                  <a:lnTo>
                    <a:pt x="214756" y="420370"/>
                  </a:lnTo>
                  <a:lnTo>
                    <a:pt x="178942" y="412750"/>
                  </a:lnTo>
                  <a:lnTo>
                    <a:pt x="131063" y="388620"/>
                  </a:lnTo>
                  <a:lnTo>
                    <a:pt x="92075" y="353060"/>
                  </a:lnTo>
                  <a:lnTo>
                    <a:pt x="64770" y="307340"/>
                  </a:lnTo>
                  <a:lnTo>
                    <a:pt x="51562" y="254000"/>
                  </a:lnTo>
                  <a:lnTo>
                    <a:pt x="50800" y="234950"/>
                  </a:lnTo>
                  <a:lnTo>
                    <a:pt x="51815" y="215900"/>
                  </a:lnTo>
                  <a:lnTo>
                    <a:pt x="65786" y="162560"/>
                  </a:lnTo>
                  <a:lnTo>
                    <a:pt x="93599" y="116840"/>
                  </a:lnTo>
                  <a:lnTo>
                    <a:pt x="133096" y="82550"/>
                  </a:lnTo>
                  <a:lnTo>
                    <a:pt x="181483" y="58420"/>
                  </a:lnTo>
                  <a:lnTo>
                    <a:pt x="236220" y="50800"/>
                  </a:lnTo>
                  <a:lnTo>
                    <a:pt x="313563" y="50800"/>
                  </a:lnTo>
                  <a:lnTo>
                    <a:pt x="295148" y="43180"/>
                  </a:lnTo>
                  <a:lnTo>
                    <a:pt x="275843" y="38100"/>
                  </a:lnTo>
                  <a:lnTo>
                    <a:pt x="255904" y="35560"/>
                  </a:lnTo>
                  <a:lnTo>
                    <a:pt x="235330" y="34290"/>
                  </a:lnTo>
                  <a:close/>
                </a:path>
                <a:path w="469900" h="471169">
                  <a:moveTo>
                    <a:pt x="313563" y="50800"/>
                  </a:moveTo>
                  <a:lnTo>
                    <a:pt x="236220" y="50800"/>
                  </a:lnTo>
                  <a:lnTo>
                    <a:pt x="255142" y="52070"/>
                  </a:lnTo>
                  <a:lnTo>
                    <a:pt x="273176" y="54610"/>
                  </a:lnTo>
                  <a:lnTo>
                    <a:pt x="323850" y="73660"/>
                  </a:lnTo>
                  <a:lnTo>
                    <a:pt x="366013" y="106680"/>
                  </a:lnTo>
                  <a:lnTo>
                    <a:pt x="397383" y="148590"/>
                  </a:lnTo>
                  <a:lnTo>
                    <a:pt x="415543" y="199390"/>
                  </a:lnTo>
                  <a:lnTo>
                    <a:pt x="419100" y="237490"/>
                  </a:lnTo>
                  <a:lnTo>
                    <a:pt x="418084" y="256540"/>
                  </a:lnTo>
                  <a:lnTo>
                    <a:pt x="404113" y="309880"/>
                  </a:lnTo>
                  <a:lnTo>
                    <a:pt x="376300" y="354330"/>
                  </a:lnTo>
                  <a:lnTo>
                    <a:pt x="336803" y="389890"/>
                  </a:lnTo>
                  <a:lnTo>
                    <a:pt x="288543" y="412750"/>
                  </a:lnTo>
                  <a:lnTo>
                    <a:pt x="252475" y="420370"/>
                  </a:lnTo>
                  <a:lnTo>
                    <a:pt x="315743" y="420370"/>
                  </a:lnTo>
                  <a:lnTo>
                    <a:pt x="362585" y="392430"/>
                  </a:lnTo>
                  <a:lnTo>
                    <a:pt x="389889" y="364490"/>
                  </a:lnTo>
                  <a:lnTo>
                    <a:pt x="411479" y="332740"/>
                  </a:lnTo>
                  <a:lnTo>
                    <a:pt x="426847" y="295910"/>
                  </a:lnTo>
                  <a:lnTo>
                    <a:pt x="434975" y="256540"/>
                  </a:lnTo>
                  <a:lnTo>
                    <a:pt x="435935" y="234950"/>
                  </a:lnTo>
                  <a:lnTo>
                    <a:pt x="435101" y="215900"/>
                  </a:lnTo>
                  <a:lnTo>
                    <a:pt x="427100" y="176530"/>
                  </a:lnTo>
                  <a:lnTo>
                    <a:pt x="411861" y="139700"/>
                  </a:lnTo>
                  <a:lnTo>
                    <a:pt x="390398" y="107950"/>
                  </a:lnTo>
                  <a:lnTo>
                    <a:pt x="363092" y="80010"/>
                  </a:lnTo>
                  <a:lnTo>
                    <a:pt x="331215" y="58420"/>
                  </a:lnTo>
                  <a:lnTo>
                    <a:pt x="313563" y="50800"/>
                  </a:lnTo>
                  <a:close/>
                </a:path>
              </a:pathLst>
            </a:custGeom>
            <a:solidFill>
              <a:srgbClr val="9F99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931289" y="2778379"/>
            <a:ext cx="5244465" cy="1701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  <a:tabLst>
                <a:tab pos="2251075" algn="l"/>
              </a:tabLst>
            </a:pPr>
            <a:r>
              <a:rPr sz="2200" b="1" i="1" spc="195" dirty="0">
                <a:solidFill>
                  <a:srgbClr val="554A3B"/>
                </a:solidFill>
                <a:latin typeface="Georgia"/>
                <a:cs typeface="Georgia"/>
              </a:rPr>
              <a:t>PRESENTED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125" dirty="0">
                <a:solidFill>
                  <a:srgbClr val="554A3B"/>
                </a:solidFill>
                <a:latin typeface="Georgia"/>
                <a:cs typeface="Georgia"/>
              </a:rPr>
              <a:t>BY,</a:t>
            </a:r>
            <a:endParaRPr sz="22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tabLst>
                <a:tab pos="746125" algn="l"/>
                <a:tab pos="2611755" algn="l"/>
              </a:tabLst>
            </a:pPr>
            <a:r>
              <a:rPr sz="2200" b="1" i="1" spc="130" dirty="0">
                <a:solidFill>
                  <a:srgbClr val="554A3B"/>
                </a:solidFill>
                <a:latin typeface="Georgia"/>
                <a:cs typeface="Georgia"/>
              </a:rPr>
              <a:t>DR.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190" dirty="0">
                <a:solidFill>
                  <a:srgbClr val="554A3B"/>
                </a:solidFill>
                <a:latin typeface="Georgia"/>
                <a:cs typeface="Georgia"/>
              </a:rPr>
              <a:t>VANDANA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185" dirty="0">
                <a:solidFill>
                  <a:srgbClr val="554A3B"/>
                </a:solidFill>
                <a:latin typeface="Georgia"/>
                <a:cs typeface="Georgia"/>
              </a:rPr>
              <a:t>PANDEY</a:t>
            </a:r>
            <a:endParaRPr sz="22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tabLst>
                <a:tab pos="2118995" algn="l"/>
              </a:tabLst>
            </a:pPr>
            <a:r>
              <a:rPr sz="2200" b="1" i="1" spc="200" dirty="0">
                <a:solidFill>
                  <a:srgbClr val="554A3B"/>
                </a:solidFill>
                <a:latin typeface="Georgia"/>
                <a:cs typeface="Georgia"/>
              </a:rPr>
              <a:t>ASSOCIATE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200" dirty="0">
                <a:solidFill>
                  <a:srgbClr val="554A3B"/>
                </a:solidFill>
                <a:latin typeface="Georgia"/>
                <a:cs typeface="Georgia"/>
              </a:rPr>
              <a:t>PROFESSOR</a:t>
            </a:r>
            <a:endParaRPr sz="2200" dirty="0">
              <a:latin typeface="Georgia"/>
              <a:cs typeface="Georgia"/>
            </a:endParaRPr>
          </a:p>
          <a:p>
            <a:pPr marL="12700" marR="5080" algn="ctr">
              <a:lnSpc>
                <a:spcPct val="100000"/>
              </a:lnSpc>
              <a:tabLst>
                <a:tab pos="401955" algn="l"/>
                <a:tab pos="1222375" algn="l"/>
                <a:tab pos="2599055" algn="l"/>
                <a:tab pos="2986405" algn="l"/>
                <a:tab pos="3180080" algn="l"/>
              </a:tabLst>
            </a:pPr>
            <a:r>
              <a:rPr sz="2200" b="1" i="1" spc="200" dirty="0">
                <a:solidFill>
                  <a:srgbClr val="554A3B"/>
                </a:solidFill>
                <a:latin typeface="Georgia"/>
                <a:cs typeface="Georgia"/>
              </a:rPr>
              <a:t>DEPARTMENT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90" dirty="0">
                <a:solidFill>
                  <a:srgbClr val="554A3B"/>
                </a:solidFill>
                <a:latin typeface="Georgia"/>
                <a:cs typeface="Georgia"/>
              </a:rPr>
              <a:t>OF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190" dirty="0">
                <a:solidFill>
                  <a:srgbClr val="554A3B"/>
                </a:solidFill>
                <a:latin typeface="Georgia"/>
                <a:cs typeface="Georgia"/>
              </a:rPr>
              <a:t>COMMERCE </a:t>
            </a:r>
            <a:r>
              <a:rPr sz="2200" b="1" i="1" spc="-50" dirty="0" smtClean="0">
                <a:solidFill>
                  <a:srgbClr val="554A3B"/>
                </a:solidFill>
                <a:latin typeface="Georgia"/>
                <a:cs typeface="Georgia"/>
              </a:rPr>
              <a:t>H</a:t>
            </a:r>
            <a:r>
              <a:rPr sz="2200" b="1" i="1" spc="125" dirty="0" smtClean="0">
                <a:solidFill>
                  <a:srgbClr val="554A3B"/>
                </a:solidFill>
                <a:latin typeface="Georgia"/>
                <a:cs typeface="Georgia"/>
              </a:rPr>
              <a:t>CPG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185" dirty="0">
                <a:solidFill>
                  <a:srgbClr val="554A3B"/>
                </a:solidFill>
                <a:latin typeface="Georgia"/>
                <a:cs typeface="Georgia"/>
              </a:rPr>
              <a:t>COLLEGE</a:t>
            </a:r>
            <a:r>
              <a:rPr sz="2200" b="1" i="1" dirty="0">
                <a:solidFill>
                  <a:srgbClr val="554A3B"/>
                </a:solidFill>
                <a:latin typeface="Georgia"/>
                <a:cs typeface="Georgia"/>
              </a:rPr>
              <a:t>	</a:t>
            </a:r>
            <a:r>
              <a:rPr sz="2200" b="1" i="1" spc="200" dirty="0">
                <a:solidFill>
                  <a:srgbClr val="554A3B"/>
                </a:solidFill>
                <a:latin typeface="Georgia"/>
                <a:cs typeface="Georgia"/>
              </a:rPr>
              <a:t>VARANASI</a:t>
            </a:r>
            <a:endParaRPr sz="2200" dirty="0">
              <a:latin typeface="Georgia"/>
              <a:cs typeface="Georg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608200" y="1418285"/>
            <a:ext cx="592772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92A199"/>
                </a:solidFill>
              </a:rPr>
              <a:t>Introduction</a:t>
            </a:r>
            <a:r>
              <a:rPr sz="4200" spc="-30" dirty="0">
                <a:solidFill>
                  <a:srgbClr val="92A199"/>
                </a:solidFill>
              </a:rPr>
              <a:t> </a:t>
            </a:r>
            <a:r>
              <a:rPr sz="4200" dirty="0">
                <a:solidFill>
                  <a:srgbClr val="92A199"/>
                </a:solidFill>
              </a:rPr>
              <a:t>to</a:t>
            </a:r>
            <a:r>
              <a:rPr sz="4200" spc="-25" dirty="0">
                <a:solidFill>
                  <a:srgbClr val="92A199"/>
                </a:solidFill>
              </a:rPr>
              <a:t> </a:t>
            </a:r>
            <a:r>
              <a:rPr sz="4200" spc="-10" dirty="0">
                <a:solidFill>
                  <a:srgbClr val="92A199"/>
                </a:solidFill>
              </a:rPr>
              <a:t>Research</a:t>
            </a:r>
            <a:endParaRPr sz="4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4667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05"/>
              </a:spcBef>
            </a:pPr>
            <a:r>
              <a:rPr dirty="0"/>
              <a:t>Characteristics</a:t>
            </a:r>
            <a:r>
              <a:rPr spc="-3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Good</a:t>
            </a:r>
            <a:r>
              <a:rPr spc="-30" dirty="0"/>
              <a:t> </a:t>
            </a:r>
            <a:r>
              <a:rPr dirty="0"/>
              <a:t>Scientific</a:t>
            </a:r>
            <a:r>
              <a:rPr spc="-35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245231"/>
            <a:ext cx="6204585" cy="353695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Purpose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Clearly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defined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process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detailed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design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thoroughly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planned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High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ethical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standards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applied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Limitations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frankly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revealed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Analysis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adequate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decision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maker’s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needs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Findings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presented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unambiguously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AutoNum type="arabicPeriod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Conclusions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justified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4667" rIns="0" bIns="0" rtlCol="0">
            <a:spAutoFit/>
          </a:bodyPr>
          <a:lstStyle/>
          <a:p>
            <a:pPr marL="1112520">
              <a:lnSpc>
                <a:spcPct val="100000"/>
              </a:lnSpc>
              <a:spcBef>
                <a:spcPts val="105"/>
              </a:spcBef>
            </a:pPr>
            <a:r>
              <a:rPr dirty="0"/>
              <a:t>Research</a:t>
            </a:r>
            <a:r>
              <a:rPr spc="-50" dirty="0"/>
              <a:t> </a:t>
            </a:r>
            <a:r>
              <a:rPr dirty="0"/>
              <a:t>and</a:t>
            </a:r>
            <a:r>
              <a:rPr spc="-70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dirty="0"/>
              <a:t>Scientific</a:t>
            </a:r>
            <a:r>
              <a:rPr spc="-75" dirty="0"/>
              <a:t> </a:t>
            </a:r>
            <a:r>
              <a:rPr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92682"/>
            <a:ext cx="8987790" cy="4298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17855" marR="5080" indent="-605155" algn="just">
              <a:lnSpc>
                <a:spcPct val="100200"/>
              </a:lnSpc>
              <a:spcBef>
                <a:spcPts val="90"/>
              </a:spcBef>
              <a:buClr>
                <a:srgbClr val="92A199"/>
              </a:buClr>
              <a:buSzPct val="85185"/>
              <a:buFont typeface="DejaVu Sans"/>
              <a:buChar char="⚫"/>
              <a:tabLst>
                <a:tab pos="622300" algn="l"/>
              </a:tabLst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Sound</a:t>
            </a:r>
            <a:r>
              <a:rPr sz="2700" spc="3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Reasoning</a:t>
            </a:r>
            <a:r>
              <a:rPr sz="2700" spc="3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3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finding</a:t>
            </a:r>
            <a:r>
              <a:rPr sz="2400" spc="3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correct</a:t>
            </a:r>
            <a:r>
              <a:rPr sz="2400" spc="3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premises,</a:t>
            </a:r>
            <a:r>
              <a:rPr sz="2400" spc="39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testing</a:t>
            </a:r>
            <a:r>
              <a:rPr sz="2400" spc="3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the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connections</a:t>
            </a:r>
            <a:r>
              <a:rPr sz="2400" spc="5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between</a:t>
            </a:r>
            <a:r>
              <a:rPr sz="2400" spc="5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their</a:t>
            </a:r>
            <a:r>
              <a:rPr sz="2400" spc="5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facts</a:t>
            </a:r>
            <a:r>
              <a:rPr sz="2400" spc="5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5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assumptions,</a:t>
            </a:r>
            <a:r>
              <a:rPr sz="2400" spc="5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making</a:t>
            </a:r>
            <a:r>
              <a:rPr sz="2400" spc="5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claims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based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on adequate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evidence.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40"/>
              </a:spcBef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Essentials</a:t>
            </a:r>
            <a:r>
              <a:rPr sz="27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7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Scientific</a:t>
            </a:r>
            <a:r>
              <a:rPr sz="27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1F5F"/>
                </a:solidFill>
                <a:latin typeface="Times New Roman"/>
                <a:cs typeface="Times New Roman"/>
              </a:rPr>
              <a:t>Methods</a:t>
            </a:r>
            <a:endParaRPr sz="27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8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Direct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observation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phenomena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Clearly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defined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variables,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methods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procedures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Empirically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testable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hypotheses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ability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rule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out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rival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hypotheses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Statistical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rather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than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linguistic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justification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conclusions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self-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correcting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process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1500" y="155905"/>
            <a:ext cx="63842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Research</a:t>
            </a:r>
            <a:r>
              <a:rPr spc="-40" dirty="0"/>
              <a:t> </a:t>
            </a:r>
            <a:r>
              <a:rPr dirty="0"/>
              <a:t>and</a:t>
            </a:r>
            <a:r>
              <a:rPr spc="-5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Scientific</a:t>
            </a:r>
            <a:r>
              <a:rPr spc="-60" dirty="0"/>
              <a:t> </a:t>
            </a:r>
            <a:r>
              <a:rPr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83082"/>
            <a:ext cx="8988425" cy="55549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17855" marR="5715" indent="-605155" algn="just">
              <a:lnSpc>
                <a:spcPct val="100200"/>
              </a:lnSpc>
              <a:spcBef>
                <a:spcPts val="90"/>
              </a:spcBef>
              <a:buClr>
                <a:srgbClr val="92A199"/>
              </a:buClr>
              <a:buSzPct val="85185"/>
              <a:buFont typeface="DejaVu Sans"/>
              <a:buChar char="⚫"/>
              <a:tabLst>
                <a:tab pos="622300" algn="l"/>
              </a:tabLst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Empiricism</a:t>
            </a:r>
            <a:r>
              <a:rPr sz="27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4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4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denote</a:t>
            </a:r>
            <a:r>
              <a:rPr sz="2400" spc="4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observations</a:t>
            </a:r>
            <a:r>
              <a:rPr sz="2400" spc="4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4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propositions</a:t>
            </a:r>
            <a:r>
              <a:rPr sz="2400" spc="4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based</a:t>
            </a:r>
            <a:r>
              <a:rPr sz="2400" spc="4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on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sensory</a:t>
            </a:r>
            <a:r>
              <a:rPr sz="2400" spc="50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experience</a:t>
            </a:r>
            <a:r>
              <a:rPr sz="2400" spc="5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and/or</a:t>
            </a:r>
            <a:r>
              <a:rPr sz="24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from</a:t>
            </a:r>
            <a:r>
              <a:rPr sz="2400" spc="48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such</a:t>
            </a:r>
            <a:r>
              <a:rPr sz="2400" spc="50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experiences</a:t>
            </a:r>
            <a:r>
              <a:rPr sz="2400" spc="50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by</a:t>
            </a:r>
            <a:r>
              <a:rPr sz="2400" spc="5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methods</a:t>
            </a:r>
            <a:r>
              <a:rPr sz="24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of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inductive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logic,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including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mathematics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statistics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40"/>
              </a:spcBef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Steps</a:t>
            </a:r>
            <a:r>
              <a:rPr sz="27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7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conducting</a:t>
            </a:r>
            <a:r>
              <a:rPr sz="27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Empirical</a:t>
            </a:r>
            <a:r>
              <a:rPr sz="27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endParaRPr sz="27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5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Encounter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curiosity,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doubt,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suspicion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obstacle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25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Struggle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state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problem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Proposes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hypothesis,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plausible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explanation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facts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related</a:t>
            </a:r>
            <a:r>
              <a:rPr sz="22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problem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Deduces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outcomes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consequences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hypothesis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Formulates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several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rival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hypotheses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25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  <a:tab pos="1588135" algn="l"/>
                <a:tab pos="2184400" algn="l"/>
                <a:tab pos="3261995" algn="l"/>
                <a:tab pos="3576320" algn="l"/>
                <a:tab pos="4526915" algn="l"/>
                <a:tab pos="5775325" algn="l"/>
                <a:tab pos="6356350" algn="l"/>
                <a:tab pos="7044690" algn="l"/>
                <a:tab pos="8060055" algn="l"/>
              </a:tabLst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Devise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conduct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crucial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empirical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test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with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various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possible</a:t>
            </a:r>
            <a:endParaRPr sz="220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outcomes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Draws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conclusion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based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on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acceptance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rejection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hypotheses</a:t>
            </a:r>
            <a:endParaRPr sz="2200">
              <a:latin typeface="Times New Roman"/>
              <a:cs typeface="Times New Roman"/>
            </a:endParaRPr>
          </a:p>
          <a:p>
            <a:pPr marL="622300" marR="6985" indent="-609600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2300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Feeds</a:t>
            </a:r>
            <a:r>
              <a:rPr sz="22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information</a:t>
            </a:r>
            <a:r>
              <a:rPr sz="22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back</a:t>
            </a:r>
            <a:r>
              <a:rPr sz="22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into</a:t>
            </a:r>
            <a:r>
              <a:rPr sz="22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original</a:t>
            </a:r>
            <a:r>
              <a:rPr sz="22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problem,</a:t>
            </a:r>
            <a:r>
              <a:rPr sz="22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modifying</a:t>
            </a:r>
            <a:r>
              <a:rPr sz="22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it</a:t>
            </a:r>
            <a:r>
              <a:rPr sz="22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according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strengths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evidence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1500" y="155905"/>
            <a:ext cx="63842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Research</a:t>
            </a:r>
            <a:r>
              <a:rPr spc="-40" dirty="0"/>
              <a:t> </a:t>
            </a:r>
            <a:r>
              <a:rPr dirty="0"/>
              <a:t>and</a:t>
            </a:r>
            <a:r>
              <a:rPr spc="-5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Scientific</a:t>
            </a:r>
            <a:r>
              <a:rPr spc="-60" dirty="0"/>
              <a:t> </a:t>
            </a:r>
            <a:r>
              <a:rPr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00786"/>
            <a:ext cx="8988425" cy="439864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Sound</a:t>
            </a:r>
            <a:r>
              <a:rPr sz="27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Reasoning</a:t>
            </a:r>
            <a:r>
              <a:rPr sz="27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7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1F5F"/>
                </a:solidFill>
                <a:latin typeface="Times New Roman"/>
                <a:cs typeface="Times New Roman"/>
              </a:rPr>
              <a:t>Useful</a:t>
            </a:r>
            <a:r>
              <a:rPr sz="2700" spc="-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1F5F"/>
                </a:solidFill>
                <a:latin typeface="Times New Roman"/>
                <a:cs typeface="Times New Roman"/>
              </a:rPr>
              <a:t>Answers</a:t>
            </a:r>
            <a:endParaRPr sz="27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400"/>
              </a:lnSpc>
              <a:spcBef>
                <a:spcPts val="635"/>
              </a:spcBef>
              <a:buClr>
                <a:srgbClr val="92A199"/>
              </a:buClr>
              <a:buSzPct val="85185"/>
              <a:buFont typeface="DejaVu Sans"/>
              <a:buChar char="⚫"/>
              <a:tabLst>
                <a:tab pos="622300" algn="l"/>
                <a:tab pos="2376170" algn="l"/>
                <a:tab pos="2816860" algn="l"/>
                <a:tab pos="4033520" algn="l"/>
                <a:tab pos="4536440" algn="l"/>
                <a:tab pos="6072505" algn="l"/>
                <a:tab pos="6777990" algn="l"/>
                <a:tab pos="8043545" algn="l"/>
              </a:tabLst>
            </a:pPr>
            <a:r>
              <a:rPr sz="2700" spc="-10" dirty="0">
                <a:solidFill>
                  <a:srgbClr val="001F5F"/>
                </a:solidFill>
                <a:latin typeface="Times New Roman"/>
                <a:cs typeface="Times New Roman"/>
              </a:rPr>
              <a:t>Exposition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700" spc="-5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consists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statements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describe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without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attempting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explain</a:t>
            </a:r>
            <a:endParaRPr sz="2400">
              <a:latin typeface="Times New Roman"/>
              <a:cs typeface="Times New Roman"/>
            </a:endParaRPr>
          </a:p>
          <a:p>
            <a:pPr marL="622300" marR="5715" indent="-609600">
              <a:lnSpc>
                <a:spcPct val="100400"/>
              </a:lnSpc>
              <a:spcBef>
                <a:spcPts val="630"/>
              </a:spcBef>
              <a:buClr>
                <a:srgbClr val="92A199"/>
              </a:buClr>
              <a:buSzPct val="85185"/>
              <a:buFont typeface="DejaVu Sans"/>
              <a:buChar char="⚫"/>
              <a:tabLst>
                <a:tab pos="622300" algn="l"/>
              </a:tabLst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Argument</a:t>
            </a:r>
            <a:r>
              <a:rPr sz="27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7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allows</a:t>
            </a:r>
            <a:r>
              <a:rPr sz="2400" spc="1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us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explain,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interpret,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defend,</a:t>
            </a:r>
            <a:r>
              <a:rPr sz="2400" spc="1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challenge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explore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meaning</a:t>
            </a:r>
            <a:endParaRPr sz="2400">
              <a:latin typeface="Times New Roman"/>
              <a:cs typeface="Times New Roman"/>
            </a:endParaRPr>
          </a:p>
          <a:p>
            <a:pPr marL="622300" marR="5715" indent="-609600">
              <a:lnSpc>
                <a:spcPct val="100400"/>
              </a:lnSpc>
              <a:spcBef>
                <a:spcPts val="620"/>
              </a:spcBef>
              <a:buClr>
                <a:srgbClr val="92A199"/>
              </a:buClr>
              <a:buSzPct val="85185"/>
              <a:buFont typeface="DejaVu Sans"/>
              <a:buChar char="⚫"/>
              <a:tabLst>
                <a:tab pos="622300" algn="l"/>
              </a:tabLst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Deduction</a:t>
            </a:r>
            <a:r>
              <a:rPr sz="27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form of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argument</a:t>
            </a:r>
            <a:r>
              <a:rPr sz="24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purports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conclusive</a:t>
            </a:r>
            <a:r>
              <a:rPr sz="24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logical,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related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real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world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valid</a:t>
            </a:r>
            <a:endParaRPr sz="24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400"/>
              </a:lnSpc>
              <a:spcBef>
                <a:spcPts val="625"/>
              </a:spcBef>
              <a:buClr>
                <a:srgbClr val="92A199"/>
              </a:buClr>
              <a:buSzPct val="85185"/>
              <a:buFont typeface="DejaVu Sans"/>
              <a:buChar char="⚫"/>
              <a:tabLst>
                <a:tab pos="622300" algn="l"/>
              </a:tabLst>
            </a:pPr>
            <a:r>
              <a:rPr sz="2700" dirty="0">
                <a:solidFill>
                  <a:srgbClr val="001F5F"/>
                </a:solidFill>
                <a:latin typeface="Times New Roman"/>
                <a:cs typeface="Times New Roman"/>
              </a:rPr>
              <a:t>Induction</a:t>
            </a:r>
            <a:r>
              <a:rPr sz="27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drawing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conclusion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from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one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more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particular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facts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pieces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evidence</a:t>
            </a:r>
            <a:endParaRPr sz="24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166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Combining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induction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deduction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2936" y="155905"/>
            <a:ext cx="47402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dirty="0"/>
              <a:t>Language</a:t>
            </a:r>
            <a:r>
              <a:rPr spc="-6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48029"/>
            <a:ext cx="8988425" cy="53670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0395" marR="5080" indent="-607695" algn="just">
              <a:lnSpc>
                <a:spcPts val="2590"/>
              </a:lnSpc>
              <a:spcBef>
                <a:spcPts val="42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Concept</a:t>
            </a:r>
            <a:r>
              <a:rPr sz="2400" spc="16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16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400" spc="1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1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generally</a:t>
            </a:r>
            <a:r>
              <a:rPr sz="2400" spc="16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accepted</a:t>
            </a:r>
            <a:r>
              <a:rPr sz="2400" spc="1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collection</a:t>
            </a:r>
            <a:r>
              <a:rPr sz="2400" spc="1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meanings</a:t>
            </a:r>
            <a:r>
              <a:rPr sz="2400" spc="1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or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characteristics</a:t>
            </a:r>
            <a:r>
              <a:rPr sz="2400" spc="4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associated</a:t>
            </a:r>
            <a:r>
              <a:rPr sz="2400" spc="48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with</a:t>
            </a:r>
            <a:r>
              <a:rPr sz="2400" spc="4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certain</a:t>
            </a:r>
            <a:r>
              <a:rPr sz="2400" spc="4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events,</a:t>
            </a:r>
            <a:r>
              <a:rPr sz="2400" spc="4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objects,</a:t>
            </a:r>
            <a:r>
              <a:rPr sz="2400" spc="4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conditions,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situations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behaviors</a:t>
            </a:r>
            <a:endParaRPr sz="2400">
              <a:latin typeface="Times New Roman"/>
              <a:cs typeface="Times New Roman"/>
            </a:endParaRPr>
          </a:p>
          <a:p>
            <a:pPr marL="620395" indent="-607695" algn="just">
              <a:lnSpc>
                <a:spcPts val="2735"/>
              </a:lnSpc>
              <a:spcBef>
                <a:spcPts val="254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039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Construct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</a:t>
            </a:r>
            <a:r>
              <a:rPr sz="24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image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abstract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idea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specifically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invented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 marL="622300" algn="just">
              <a:lnSpc>
                <a:spcPts val="2735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given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and/or</a:t>
            </a:r>
            <a:r>
              <a:rPr sz="24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theory-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building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purpose</a:t>
            </a:r>
            <a:endParaRPr sz="2400">
              <a:latin typeface="Times New Roman"/>
              <a:cs typeface="Times New Roman"/>
            </a:endParaRPr>
          </a:p>
          <a:p>
            <a:pPr marL="620395" marR="5715" indent="-607695" algn="just">
              <a:lnSpc>
                <a:spcPts val="2590"/>
              </a:lnSpc>
              <a:spcBef>
                <a:spcPts val="61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Hypothetical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Construct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inferred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from</a:t>
            </a:r>
            <a:r>
              <a:rPr sz="24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data,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presumed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exist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requires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further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testing</a:t>
            </a:r>
            <a:endParaRPr sz="2400">
              <a:latin typeface="Times New Roman"/>
              <a:cs typeface="Times New Roman"/>
            </a:endParaRPr>
          </a:p>
          <a:p>
            <a:pPr marL="620395" indent="-607695" algn="just">
              <a:lnSpc>
                <a:spcPts val="2735"/>
              </a:lnSpc>
              <a:spcBef>
                <a:spcPts val="254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039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Conceptual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Scheme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showing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logical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interrelationship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between</a:t>
            </a:r>
            <a:endParaRPr sz="2400">
              <a:latin typeface="Times New Roman"/>
              <a:cs typeface="Times New Roman"/>
            </a:endParaRPr>
          </a:p>
          <a:p>
            <a:pPr marL="622300" algn="just">
              <a:lnSpc>
                <a:spcPts val="2735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concepts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constructs</a:t>
            </a:r>
            <a:endParaRPr sz="2400">
              <a:latin typeface="Times New Roman"/>
              <a:cs typeface="Times New Roman"/>
            </a:endParaRPr>
          </a:p>
          <a:p>
            <a:pPr marL="620395" marR="5715" indent="-607695" algn="just">
              <a:lnSpc>
                <a:spcPts val="2590"/>
              </a:lnSpc>
              <a:spcBef>
                <a:spcPts val="61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Operational</a:t>
            </a:r>
            <a:r>
              <a:rPr sz="2400" spc="5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Definition</a:t>
            </a:r>
            <a:r>
              <a:rPr sz="2400" spc="5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5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definition</a:t>
            </a:r>
            <a:r>
              <a:rPr sz="2400" spc="5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stated</a:t>
            </a:r>
            <a:r>
              <a:rPr sz="2400" spc="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400" spc="5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terms</a:t>
            </a:r>
            <a:r>
              <a:rPr sz="2400" spc="5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5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specific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criteria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testing</a:t>
            </a:r>
            <a:r>
              <a:rPr sz="2400" spc="1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measurement,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which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are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empirical;</a:t>
            </a:r>
            <a:r>
              <a:rPr sz="2400" spc="1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may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explain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characteristics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object/s</a:t>
            </a:r>
            <a:endParaRPr sz="2400">
              <a:latin typeface="Times New Roman"/>
              <a:cs typeface="Times New Roman"/>
            </a:endParaRPr>
          </a:p>
          <a:p>
            <a:pPr marL="620395" marR="5715" indent="-607695" algn="just">
              <a:lnSpc>
                <a:spcPct val="90000"/>
              </a:lnSpc>
              <a:spcBef>
                <a:spcPts val="54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Variables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synonym</a:t>
            </a:r>
            <a:r>
              <a:rPr sz="24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construct</a:t>
            </a:r>
            <a:r>
              <a:rPr sz="24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4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symbol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</a:t>
            </a:r>
            <a:r>
              <a:rPr sz="24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event,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act,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characteristics,</a:t>
            </a:r>
            <a:r>
              <a:rPr sz="2400" spc="3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trait</a:t>
            </a:r>
            <a:r>
              <a:rPr sz="2400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3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attribute</a:t>
            </a:r>
            <a:r>
              <a:rPr sz="2400" spc="3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can</a:t>
            </a:r>
            <a:r>
              <a:rPr sz="24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2400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measured</a:t>
            </a:r>
            <a:r>
              <a:rPr sz="2400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3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valued;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may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continuous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dichotomous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2936" y="155905"/>
            <a:ext cx="47402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dirty="0"/>
              <a:t>Language</a:t>
            </a:r>
            <a:r>
              <a:rPr spc="-6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48029"/>
            <a:ext cx="8988425" cy="53670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0395" marR="6350" indent="-607695" algn="just">
              <a:lnSpc>
                <a:spcPts val="2590"/>
              </a:lnSpc>
              <a:spcBef>
                <a:spcPts val="42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Independent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r>
              <a:rPr sz="24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assumed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creating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significant</a:t>
            </a:r>
            <a:r>
              <a:rPr sz="24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impact</a:t>
            </a:r>
            <a:r>
              <a:rPr sz="24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on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other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variables</a:t>
            </a:r>
            <a:endParaRPr sz="2400">
              <a:latin typeface="Times New Roman"/>
              <a:cs typeface="Times New Roman"/>
            </a:endParaRPr>
          </a:p>
          <a:p>
            <a:pPr marL="620395" marR="5080" indent="-607695" algn="just">
              <a:lnSpc>
                <a:spcPts val="2590"/>
              </a:lnSpc>
              <a:spcBef>
                <a:spcPts val="58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Dependent</a:t>
            </a:r>
            <a:r>
              <a:rPr sz="2400" spc="4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r>
              <a:rPr sz="2400" spc="4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4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400" spc="4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measured,</a:t>
            </a:r>
            <a:r>
              <a:rPr sz="2400" spc="40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predicted</a:t>
            </a:r>
            <a:r>
              <a:rPr sz="2400" spc="4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4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monitored</a:t>
            </a:r>
            <a:r>
              <a:rPr sz="2400" spc="40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40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is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expected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affected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by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manipulation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independent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endParaRPr sz="2400">
              <a:latin typeface="Times New Roman"/>
              <a:cs typeface="Times New Roman"/>
            </a:endParaRPr>
          </a:p>
          <a:p>
            <a:pPr marL="620395" marR="6350" indent="-607695" algn="just">
              <a:lnSpc>
                <a:spcPts val="2590"/>
              </a:lnSpc>
              <a:spcBef>
                <a:spcPts val="58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Moderating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second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independent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  that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is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included</a:t>
            </a:r>
            <a:r>
              <a:rPr sz="2400" spc="3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because</a:t>
            </a:r>
            <a:r>
              <a:rPr sz="24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it</a:t>
            </a:r>
            <a:r>
              <a:rPr sz="24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4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believed</a:t>
            </a:r>
            <a:r>
              <a:rPr sz="24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have</a:t>
            </a:r>
            <a:r>
              <a:rPr sz="24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significant</a:t>
            </a:r>
            <a:r>
              <a:rPr sz="2400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contributory</a:t>
            </a:r>
            <a:r>
              <a:rPr sz="2400" spc="3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or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contingent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effect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on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originally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stated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IV-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DV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relationship</a:t>
            </a:r>
            <a:endParaRPr sz="2400">
              <a:latin typeface="Times New Roman"/>
              <a:cs typeface="Times New Roman"/>
            </a:endParaRPr>
          </a:p>
          <a:p>
            <a:pPr marL="620395" indent="-607695" algn="just">
              <a:lnSpc>
                <a:spcPts val="2735"/>
              </a:lnSpc>
              <a:spcBef>
                <a:spcPts val="254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039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Extraneous</a:t>
            </a:r>
            <a:r>
              <a:rPr sz="24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r>
              <a:rPr sz="24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exist</a:t>
            </a:r>
            <a:r>
              <a:rPr sz="24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might</a:t>
            </a:r>
            <a:r>
              <a:rPr sz="24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conceivably</a:t>
            </a:r>
            <a:r>
              <a:rPr sz="24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affect</a:t>
            </a:r>
            <a:r>
              <a:rPr sz="24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3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given</a:t>
            </a:r>
            <a:endParaRPr sz="2400">
              <a:latin typeface="Times New Roman"/>
              <a:cs typeface="Times New Roman"/>
            </a:endParaRPr>
          </a:p>
          <a:p>
            <a:pPr marL="622300">
              <a:lnSpc>
                <a:spcPts val="2735"/>
              </a:lnSpc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relationship</a:t>
            </a:r>
            <a:endParaRPr sz="2400">
              <a:latin typeface="Times New Roman"/>
              <a:cs typeface="Times New Roman"/>
            </a:endParaRPr>
          </a:p>
          <a:p>
            <a:pPr marL="620395" marR="5715" indent="-607695" algn="just">
              <a:lnSpc>
                <a:spcPts val="2590"/>
              </a:lnSpc>
              <a:spcBef>
                <a:spcPts val="61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Control</a:t>
            </a:r>
            <a:r>
              <a:rPr sz="2400" spc="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r>
              <a:rPr sz="24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introduced</a:t>
            </a:r>
            <a:r>
              <a:rPr sz="24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help</a:t>
            </a:r>
            <a:r>
              <a:rPr sz="24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interpret</a:t>
            </a:r>
            <a:r>
              <a:rPr sz="24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relationship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between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variables</a:t>
            </a:r>
            <a:endParaRPr sz="2400">
              <a:latin typeface="Times New Roman"/>
              <a:cs typeface="Times New Roman"/>
            </a:endParaRPr>
          </a:p>
          <a:p>
            <a:pPr marL="620395" marR="5715" indent="-607695" algn="just">
              <a:lnSpc>
                <a:spcPct val="90000"/>
              </a:lnSpc>
              <a:spcBef>
                <a:spcPts val="54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Intervening</a:t>
            </a:r>
            <a:r>
              <a:rPr sz="2400" spc="3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Variables</a:t>
            </a:r>
            <a:r>
              <a:rPr sz="24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spc="3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factor</a:t>
            </a:r>
            <a:r>
              <a:rPr sz="2400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which</a:t>
            </a:r>
            <a:r>
              <a:rPr sz="2400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theoretically</a:t>
            </a:r>
            <a:r>
              <a:rPr sz="24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affects</a:t>
            </a:r>
            <a:r>
              <a:rPr sz="2400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the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observed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phenomenon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but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cannot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seen,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measured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or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manipulated;</a:t>
            </a:r>
            <a:r>
              <a:rPr sz="2400" spc="5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its  effect</a:t>
            </a:r>
            <a:r>
              <a:rPr sz="2400" spc="5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must  be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inferred  from</a:t>
            </a:r>
            <a:r>
              <a:rPr sz="2400" spc="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  effects</a:t>
            </a:r>
            <a:r>
              <a:rPr sz="2400" spc="6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5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the 	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independent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moderator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variables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on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observed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phenomenon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4713" y="155905"/>
            <a:ext cx="52806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Propositions</a:t>
            </a:r>
            <a:r>
              <a:rPr spc="-6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Hypotheses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84605"/>
            <a:ext cx="8989060" cy="4715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9525" indent="-609600">
              <a:lnSpc>
                <a:spcPct val="100000"/>
              </a:lnSpc>
              <a:spcBef>
                <a:spcPts val="10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Proposition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statement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about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observable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phenomena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may</a:t>
            </a:r>
            <a:r>
              <a:rPr sz="24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be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judged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as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true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false</a:t>
            </a:r>
            <a:endParaRPr sz="2400">
              <a:latin typeface="Times New Roman"/>
              <a:cs typeface="Times New Roman"/>
            </a:endParaRPr>
          </a:p>
          <a:p>
            <a:pPr marL="622300" marR="6985" indent="-609600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  <a:tab pos="2193290" algn="l"/>
                <a:tab pos="2546985" algn="l"/>
                <a:tab pos="3406775" algn="l"/>
                <a:tab pos="3742054" algn="l"/>
                <a:tab pos="5330190" algn="l"/>
                <a:tab pos="5734050" algn="l"/>
                <a:tab pos="7270750" algn="l"/>
                <a:tab pos="782574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Hypothesis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when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proposition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formulated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empirical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finding,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it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 called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hypothesis</a:t>
            </a:r>
            <a:endParaRPr sz="2400">
              <a:latin typeface="Times New Roman"/>
              <a:cs typeface="Times New Roman"/>
            </a:endParaRPr>
          </a:p>
          <a:p>
            <a:pPr marL="622300" marR="9525" indent="-609600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  <a:tab pos="2256155" algn="l"/>
                <a:tab pos="3908425" algn="l"/>
                <a:tab pos="4290695" algn="l"/>
                <a:tab pos="5077460" algn="l"/>
                <a:tab pos="5679440" algn="l"/>
                <a:tab pos="7118350" algn="l"/>
                <a:tab pos="7897495" algn="l"/>
                <a:tab pos="871728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Descriptive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Hypotheses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state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existence,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size,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form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distribution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some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variables</a:t>
            </a:r>
            <a:endParaRPr sz="2400">
              <a:latin typeface="Times New Roman"/>
              <a:cs typeface="Times New Roman"/>
            </a:endParaRPr>
          </a:p>
          <a:p>
            <a:pPr marL="622300" marR="8255" indent="-609600">
              <a:lnSpc>
                <a:spcPct val="100000"/>
              </a:lnSpc>
              <a:spcBef>
                <a:spcPts val="575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  <a:tab pos="2042795" algn="l"/>
                <a:tab pos="3635375" algn="l"/>
                <a:tab pos="3958590" algn="l"/>
                <a:tab pos="5415915" algn="l"/>
                <a:tab pos="6043930" algn="l"/>
                <a:tab pos="7229475" algn="l"/>
                <a:tab pos="753618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Relational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Hypotheses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statements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describe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relationship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between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two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variables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with respect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some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case</a:t>
            </a:r>
            <a:endParaRPr sz="24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416"/>
              <a:buFont typeface="DejaVu Sans"/>
              <a:buChar char="⚫"/>
              <a:tabLst>
                <a:tab pos="6223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Correlational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Hypothesis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4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state</a:t>
            </a:r>
            <a:r>
              <a:rPr sz="24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variables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occur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together</a:t>
            </a:r>
            <a:r>
              <a:rPr sz="24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some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specified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manner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without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implying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one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causes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other</a:t>
            </a:r>
            <a:endParaRPr sz="24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000"/>
              </a:lnSpc>
              <a:spcBef>
                <a:spcPts val="535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2300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Causal</a:t>
            </a:r>
            <a:r>
              <a:rPr sz="22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Hypothesis</a:t>
            </a:r>
            <a:r>
              <a:rPr sz="2200" spc="3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200" spc="3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implying</a:t>
            </a:r>
            <a:r>
              <a:rPr sz="2200" spc="3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2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existence</a:t>
            </a:r>
            <a:r>
              <a:rPr sz="22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2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3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change</a:t>
            </a:r>
            <a:r>
              <a:rPr sz="22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2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one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causes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leads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change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other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variable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632" rIns="0" bIns="0" rtlCol="0">
            <a:spAutoFit/>
          </a:bodyPr>
          <a:lstStyle/>
          <a:p>
            <a:pPr marL="1665605">
              <a:lnSpc>
                <a:spcPct val="100000"/>
              </a:lnSpc>
              <a:spcBef>
                <a:spcPts val="100"/>
              </a:spcBef>
            </a:pPr>
            <a:r>
              <a:rPr dirty="0"/>
              <a:t>Propositions</a:t>
            </a:r>
            <a:r>
              <a:rPr spc="-60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spc="-10" dirty="0"/>
              <a:t>Hypotheses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074047"/>
            <a:ext cx="8635365" cy="427609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Role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Hypothesis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5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Guides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direction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study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Identifies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facts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are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relevant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those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are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met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Suggests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which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form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design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likely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most</a:t>
            </a:r>
            <a:r>
              <a:rPr sz="22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appropriate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25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Provides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framework</a:t>
            </a:r>
            <a:r>
              <a:rPr sz="22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organizing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conclusions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result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90"/>
              </a:spcBef>
              <a:buClr>
                <a:srgbClr val="92A199"/>
              </a:buClr>
              <a:buFont typeface="DejaVu Sans"/>
              <a:buChar char="⚫"/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What</a:t>
            </a:r>
            <a:r>
              <a:rPr sz="2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strong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Hypotheses?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55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Adequate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its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purpose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25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Testable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Better</a:t>
            </a:r>
            <a:r>
              <a:rPr sz="22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than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its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rivals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632" rIns="0" bIns="0" rtlCol="0">
            <a:spAutoFit/>
          </a:bodyPr>
          <a:lstStyle/>
          <a:p>
            <a:pPr marL="1665605">
              <a:lnSpc>
                <a:spcPct val="100000"/>
              </a:lnSpc>
              <a:spcBef>
                <a:spcPts val="100"/>
              </a:spcBef>
            </a:pPr>
            <a:r>
              <a:rPr dirty="0"/>
              <a:t>Propositions</a:t>
            </a:r>
            <a:r>
              <a:rPr spc="-60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spc="-10" dirty="0"/>
              <a:t>Hypotheses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16481"/>
            <a:ext cx="8987155" cy="2040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95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Theory</a:t>
            </a:r>
            <a:r>
              <a:rPr sz="28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2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set</a:t>
            </a:r>
            <a:r>
              <a:rPr sz="22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systematically</a:t>
            </a:r>
            <a:r>
              <a:rPr sz="22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interrelated</a:t>
            </a:r>
            <a:r>
              <a:rPr sz="22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concepts,</a:t>
            </a:r>
            <a:r>
              <a:rPr sz="22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definitions</a:t>
            </a:r>
            <a:r>
              <a:rPr sz="22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endParaRPr sz="220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  <a:spcBef>
                <a:spcPts val="25"/>
              </a:spcBef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propositions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are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advanced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explain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predict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phenomena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(facts).</a:t>
            </a:r>
            <a:endParaRPr sz="2200">
              <a:latin typeface="Times New Roman"/>
              <a:cs typeface="Times New Roman"/>
            </a:endParaRPr>
          </a:p>
          <a:p>
            <a:pPr marL="622300" marR="6350" indent="-609600">
              <a:lnSpc>
                <a:spcPct val="100699"/>
              </a:lnSpc>
              <a:spcBef>
                <a:spcPts val="625"/>
              </a:spcBef>
              <a:buChar char="⚫"/>
              <a:tabLst>
                <a:tab pos="622300" algn="l"/>
                <a:tab pos="692150" algn="l"/>
              </a:tabLst>
            </a:pPr>
            <a:r>
              <a:rPr sz="1850" dirty="0">
                <a:solidFill>
                  <a:srgbClr val="92A199"/>
                </a:solidFill>
                <a:latin typeface="DejaVu Sans"/>
                <a:cs typeface="DejaVu Sans"/>
              </a:rPr>
              <a:t>	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Models</a:t>
            </a:r>
            <a:r>
              <a:rPr sz="2800" spc="-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representation</a:t>
            </a:r>
            <a:r>
              <a:rPr sz="22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system</a:t>
            </a:r>
            <a:r>
              <a:rPr sz="22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2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2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constructed</a:t>
            </a:r>
            <a:r>
              <a:rPr sz="22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2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study</a:t>
            </a:r>
            <a:r>
              <a:rPr sz="22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some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aspect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system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system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as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whole</a:t>
            </a:r>
            <a:endParaRPr sz="22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DejaVu Sans"/>
              <a:buChar char="⚫"/>
              <a:tabLst>
                <a:tab pos="621665" algn="l"/>
              </a:tabLst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Theory’s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role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explanation,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where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as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Model’s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role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representation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3342513"/>
            <a:ext cx="187325" cy="3752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00" spc="-725" dirty="0">
                <a:solidFill>
                  <a:srgbClr val="92A199"/>
                </a:solidFill>
                <a:latin typeface="DejaVu Sans"/>
                <a:cs typeface="DejaVu Sans"/>
              </a:rPr>
              <a:t>⚫</a:t>
            </a:r>
            <a:endParaRPr sz="23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6285" y="2947797"/>
            <a:ext cx="35096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65" dirty="0">
                <a:solidFill>
                  <a:srgbClr val="000000"/>
                </a:solidFill>
                <a:latin typeface="Arial Black"/>
                <a:cs typeface="Arial Black"/>
              </a:rPr>
              <a:t>thank</a:t>
            </a:r>
            <a:r>
              <a:rPr sz="5400" spc="-555" dirty="0">
                <a:solidFill>
                  <a:srgbClr val="000000"/>
                </a:solidFill>
                <a:latin typeface="Arial Black"/>
                <a:cs typeface="Arial Black"/>
              </a:rPr>
              <a:t> </a:t>
            </a:r>
            <a:r>
              <a:rPr sz="5400" spc="-365" dirty="0">
                <a:solidFill>
                  <a:srgbClr val="000000"/>
                </a:solidFill>
                <a:latin typeface="Arial Black"/>
                <a:cs typeface="Arial Black"/>
              </a:rPr>
              <a:t>you</a:t>
            </a:r>
            <a:endParaRPr sz="5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237744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Meaning</a:t>
            </a:r>
            <a:r>
              <a:rPr sz="3300" spc="-35" dirty="0"/>
              <a:t> </a:t>
            </a:r>
            <a:r>
              <a:rPr sz="3300" dirty="0"/>
              <a:t>of</a:t>
            </a:r>
            <a:r>
              <a:rPr sz="3300" spc="-10" dirty="0"/>
              <a:t> Research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307070"/>
            <a:ext cx="8988425" cy="4890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434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287020" algn="l"/>
              </a:tabLst>
            </a:pP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art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scientific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investigation.</a:t>
            </a:r>
            <a:endParaRPr sz="28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ct val="9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287020" algn="l"/>
              </a:tabLst>
            </a:pP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academic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activity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which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comprises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defining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67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redefining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problems,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formulating</a:t>
            </a:r>
            <a:r>
              <a:rPr sz="2800" spc="67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hypothesis</a:t>
            </a:r>
            <a:r>
              <a:rPr sz="2800" spc="685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or </a:t>
            </a:r>
            <a:r>
              <a:rPr sz="2800" dirty="0">
                <a:latin typeface="Times New Roman"/>
                <a:cs typeface="Times New Roman"/>
              </a:rPr>
              <a:t>suggested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solutions,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collecting,</a:t>
            </a:r>
            <a:r>
              <a:rPr sz="2800" spc="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organizing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evaluating </a:t>
            </a:r>
            <a:r>
              <a:rPr sz="2800" dirty="0">
                <a:latin typeface="Times New Roman"/>
                <a:cs typeface="Times New Roman"/>
              </a:rPr>
              <a:t>data,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making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deductions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reaching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conclusions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last </a:t>
            </a:r>
            <a:r>
              <a:rPr sz="2800" dirty="0">
                <a:latin typeface="Times New Roman"/>
                <a:cs typeface="Times New Roman"/>
              </a:rPr>
              <a:t>carefully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testing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conclusions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determine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whether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they </a:t>
            </a:r>
            <a:r>
              <a:rPr sz="2800" dirty="0">
                <a:latin typeface="Times New Roman"/>
                <a:cs typeface="Times New Roman"/>
              </a:rPr>
              <a:t>fit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formulating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hypothesis.</a:t>
            </a:r>
            <a:endParaRPr sz="28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ct val="9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287020" algn="l"/>
              </a:tabLst>
            </a:pPr>
            <a:r>
              <a:rPr sz="2800" dirty="0">
                <a:latin typeface="Times New Roman"/>
                <a:cs typeface="Times New Roman"/>
              </a:rPr>
              <a:t>Business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25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25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process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planning,</a:t>
            </a:r>
            <a:r>
              <a:rPr sz="2800" spc="254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acquiring, </a:t>
            </a:r>
            <a:r>
              <a:rPr sz="2800" dirty="0">
                <a:latin typeface="Times New Roman"/>
                <a:cs typeface="Times New Roman"/>
              </a:rPr>
              <a:t>analyzing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disseminating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relevant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data,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information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insights</a:t>
            </a:r>
            <a:r>
              <a:rPr sz="2800" spc="21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2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decision</a:t>
            </a:r>
            <a:r>
              <a:rPr sz="2800" spc="21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makers</a:t>
            </a:r>
            <a:r>
              <a:rPr sz="2800" spc="2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2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ways</a:t>
            </a:r>
            <a:r>
              <a:rPr sz="2800" spc="2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that</a:t>
            </a:r>
            <a:r>
              <a:rPr sz="2800" spc="21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mobilize</a:t>
            </a:r>
            <a:r>
              <a:rPr sz="2800" spc="210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organization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take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appropriate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actions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that,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turn, </a:t>
            </a:r>
            <a:r>
              <a:rPr sz="2800" dirty="0">
                <a:latin typeface="Times New Roman"/>
                <a:cs typeface="Times New Roman"/>
              </a:rPr>
              <a:t>maximize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business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performance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237744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Meaning</a:t>
            </a:r>
            <a:r>
              <a:rPr sz="3300" spc="-35" dirty="0"/>
              <a:t> </a:t>
            </a:r>
            <a:r>
              <a:rPr sz="3300" dirty="0"/>
              <a:t>of</a:t>
            </a:r>
            <a:r>
              <a:rPr sz="3300" spc="-10" dirty="0"/>
              <a:t> Research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307070"/>
            <a:ext cx="8988425" cy="4890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434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287020" algn="l"/>
              </a:tabLst>
            </a:pP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art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scientific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investigation.</a:t>
            </a:r>
            <a:endParaRPr sz="28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ct val="9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287020" algn="l"/>
              </a:tabLst>
            </a:pP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academic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activity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which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comprises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defining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67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redefining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problems,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formulating</a:t>
            </a:r>
            <a:r>
              <a:rPr sz="2800" spc="67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hypothesis</a:t>
            </a:r>
            <a:r>
              <a:rPr sz="2800" spc="685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or </a:t>
            </a:r>
            <a:r>
              <a:rPr sz="2800" dirty="0">
                <a:latin typeface="Times New Roman"/>
                <a:cs typeface="Times New Roman"/>
              </a:rPr>
              <a:t>suggested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solutions,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collecting,</a:t>
            </a:r>
            <a:r>
              <a:rPr sz="2800" spc="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organizing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evaluating </a:t>
            </a:r>
            <a:r>
              <a:rPr sz="2800" dirty="0">
                <a:latin typeface="Times New Roman"/>
                <a:cs typeface="Times New Roman"/>
              </a:rPr>
              <a:t>data,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making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deductions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reaching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conclusions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last </a:t>
            </a:r>
            <a:r>
              <a:rPr sz="2800" dirty="0">
                <a:latin typeface="Times New Roman"/>
                <a:cs typeface="Times New Roman"/>
              </a:rPr>
              <a:t>carefully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testing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conclusions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determine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whether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they </a:t>
            </a:r>
            <a:r>
              <a:rPr sz="2800" dirty="0">
                <a:latin typeface="Times New Roman"/>
                <a:cs typeface="Times New Roman"/>
              </a:rPr>
              <a:t>fit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formulating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hypothesis.</a:t>
            </a:r>
            <a:endParaRPr sz="28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ct val="90000"/>
              </a:lnSpc>
              <a:spcBef>
                <a:spcPts val="670"/>
              </a:spcBef>
              <a:buClr>
                <a:srgbClr val="92A199"/>
              </a:buClr>
              <a:buSzPct val="83928"/>
              <a:buFont typeface="DejaVu Sans"/>
              <a:buChar char="⚫"/>
              <a:tabLst>
                <a:tab pos="287020" algn="l"/>
              </a:tabLst>
            </a:pPr>
            <a:r>
              <a:rPr sz="2800" dirty="0">
                <a:latin typeface="Times New Roman"/>
                <a:cs typeface="Times New Roman"/>
              </a:rPr>
              <a:t>Business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25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25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process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planning,</a:t>
            </a:r>
            <a:r>
              <a:rPr sz="2800" spc="254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acquiring, </a:t>
            </a:r>
            <a:r>
              <a:rPr sz="2800" dirty="0">
                <a:latin typeface="Times New Roman"/>
                <a:cs typeface="Times New Roman"/>
              </a:rPr>
              <a:t>analyzing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disseminating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relevant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data,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information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insights</a:t>
            </a:r>
            <a:r>
              <a:rPr sz="2800" spc="21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2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decision</a:t>
            </a:r>
            <a:r>
              <a:rPr sz="2800" spc="21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makers</a:t>
            </a:r>
            <a:r>
              <a:rPr sz="2800" spc="2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2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ways</a:t>
            </a:r>
            <a:r>
              <a:rPr sz="2800" spc="2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that</a:t>
            </a:r>
            <a:r>
              <a:rPr sz="2800" spc="21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mobilize</a:t>
            </a:r>
            <a:r>
              <a:rPr sz="2800" spc="210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organization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take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appropriate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actions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that,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turn, </a:t>
            </a:r>
            <a:r>
              <a:rPr sz="2800" dirty="0">
                <a:latin typeface="Times New Roman"/>
                <a:cs typeface="Times New Roman"/>
              </a:rPr>
              <a:t>maximize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business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performance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2234565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Objectives</a:t>
            </a:r>
            <a:r>
              <a:rPr sz="3300" spc="-35" dirty="0"/>
              <a:t> </a:t>
            </a:r>
            <a:r>
              <a:rPr sz="3300" dirty="0"/>
              <a:t>of</a:t>
            </a:r>
            <a:r>
              <a:rPr sz="3300" spc="-40" dirty="0"/>
              <a:t> </a:t>
            </a:r>
            <a:r>
              <a:rPr sz="3300" spc="-10" dirty="0"/>
              <a:t>Research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620977"/>
            <a:ext cx="8987155" cy="3695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715" indent="-609600">
              <a:lnSpc>
                <a:spcPct val="100000"/>
              </a:lnSpc>
              <a:spcBef>
                <a:spcPts val="95"/>
              </a:spcBef>
              <a:buClr>
                <a:srgbClr val="92A199"/>
              </a:buClr>
              <a:buSzPct val="83928"/>
              <a:buAutoNum type="arabicPeriod"/>
              <a:tabLst>
                <a:tab pos="622300" algn="l"/>
              </a:tabLst>
            </a:pP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gain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familiarity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with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phenomenon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achieve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new </a:t>
            </a:r>
            <a:r>
              <a:rPr sz="2800" dirty="0">
                <a:latin typeface="Times New Roman"/>
                <a:cs typeface="Times New Roman"/>
              </a:rPr>
              <a:t>insights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into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it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AutoNum type="arabicPeriod"/>
              <a:tabLst>
                <a:tab pos="622300" algn="l"/>
                <a:tab pos="1166495" algn="l"/>
                <a:tab pos="2368550" algn="l"/>
                <a:tab pos="4001135" algn="l"/>
                <a:tab pos="4609465" algn="l"/>
                <a:tab pos="6810375" algn="l"/>
                <a:tab pos="7281545" algn="l"/>
                <a:tab pos="7612380" algn="l"/>
              </a:tabLst>
            </a:pPr>
            <a:r>
              <a:rPr sz="2800" spc="-25" dirty="0">
                <a:solidFill>
                  <a:srgbClr val="006FC0"/>
                </a:solidFill>
                <a:latin typeface="Times New Roman"/>
                <a:cs typeface="Times New Roman"/>
              </a:rPr>
              <a:t>To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portray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accurately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characteristics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6FC0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50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particular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individual,</a:t>
            </a:r>
            <a:r>
              <a:rPr sz="2800" spc="-5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situation</a:t>
            </a:r>
            <a:r>
              <a:rPr sz="2800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or</a:t>
            </a:r>
            <a:r>
              <a:rPr sz="2800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2800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group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AutoNum type="arabicPeriod"/>
              <a:tabLst>
                <a:tab pos="622300" algn="l"/>
              </a:tabLst>
            </a:pP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2800" spc="1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determine</a:t>
            </a:r>
            <a:r>
              <a:rPr sz="2800" spc="1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800" spc="1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frequency</a:t>
            </a:r>
            <a:r>
              <a:rPr sz="2800" spc="1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with</a:t>
            </a:r>
            <a:r>
              <a:rPr sz="2800" spc="1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which</a:t>
            </a:r>
            <a:r>
              <a:rPr sz="2800" spc="1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something</a:t>
            </a:r>
            <a:r>
              <a:rPr sz="2800" spc="1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occurs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with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which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it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8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associated</a:t>
            </a:r>
            <a:r>
              <a:rPr sz="2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with</a:t>
            </a:r>
            <a:r>
              <a:rPr sz="2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something</a:t>
            </a:r>
            <a:r>
              <a:rPr sz="2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Times New Roman"/>
                <a:cs typeface="Times New Roman"/>
              </a:rPr>
              <a:t>else</a:t>
            </a:r>
            <a:endParaRPr sz="2800">
              <a:latin typeface="Times New Roman"/>
              <a:cs typeface="Times New Roman"/>
            </a:endParaRPr>
          </a:p>
          <a:p>
            <a:pPr marL="622300" marR="6350" indent="-609600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AutoNum type="arabicPeriod"/>
              <a:tabLst>
                <a:tab pos="622300" algn="l"/>
                <a:tab pos="1193800" algn="l"/>
                <a:tab pos="1888489" algn="l"/>
                <a:tab pos="2246630" algn="l"/>
                <a:tab pos="3969385" algn="l"/>
                <a:tab pos="4467860" algn="l"/>
                <a:tab pos="4826000" algn="l"/>
                <a:tab pos="5914390" algn="l"/>
                <a:tab pos="7792084" algn="l"/>
              </a:tabLst>
            </a:pPr>
            <a:r>
              <a:rPr sz="2800" spc="-25" dirty="0">
                <a:solidFill>
                  <a:srgbClr val="663300"/>
                </a:solidFill>
                <a:latin typeface="Times New Roman"/>
                <a:cs typeface="Times New Roman"/>
              </a:rPr>
              <a:t>To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663300"/>
                </a:solidFill>
                <a:latin typeface="Times New Roman"/>
                <a:cs typeface="Times New Roman"/>
              </a:rPr>
              <a:t>test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50" dirty="0">
                <a:solidFill>
                  <a:srgbClr val="663300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663300"/>
                </a:solidFill>
                <a:latin typeface="Times New Roman"/>
                <a:cs typeface="Times New Roman"/>
              </a:rPr>
              <a:t>hypothesis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35" dirty="0">
                <a:solidFill>
                  <a:srgbClr val="663300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50" dirty="0">
                <a:solidFill>
                  <a:srgbClr val="663300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663300"/>
                </a:solidFill>
                <a:latin typeface="Times New Roman"/>
                <a:cs typeface="Times New Roman"/>
              </a:rPr>
              <a:t>causal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663300"/>
                </a:solidFill>
                <a:latin typeface="Times New Roman"/>
                <a:cs typeface="Times New Roman"/>
              </a:rPr>
              <a:t>relationship</a:t>
            </a:r>
            <a:r>
              <a:rPr sz="2800" dirty="0">
                <a:solidFill>
                  <a:srgbClr val="6633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663300"/>
                </a:solidFill>
                <a:latin typeface="Times New Roman"/>
                <a:cs typeface="Times New Roman"/>
              </a:rPr>
              <a:t>between variables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265049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Types</a:t>
            </a:r>
            <a:r>
              <a:rPr sz="3300" spc="-65" dirty="0"/>
              <a:t> </a:t>
            </a:r>
            <a:r>
              <a:rPr sz="3300" dirty="0"/>
              <a:t>of</a:t>
            </a:r>
            <a:r>
              <a:rPr sz="3300" spc="-60" dirty="0"/>
              <a:t> </a:t>
            </a:r>
            <a:r>
              <a:rPr sz="3300" spc="-10" dirty="0"/>
              <a:t>Research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534629"/>
            <a:ext cx="4547870" cy="207518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775"/>
              </a:spcBef>
              <a:buClr>
                <a:srgbClr val="92A199"/>
              </a:buClr>
              <a:buSzPct val="83928"/>
              <a:buAutoNum type="arabicPeriod"/>
              <a:tabLst>
                <a:tab pos="621665" algn="l"/>
              </a:tabLst>
            </a:pP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Descriptive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vs.</a:t>
            </a:r>
            <a:r>
              <a:rPr sz="2800" spc="-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Analytical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AutoNum type="arabicPeriod"/>
              <a:tabLst>
                <a:tab pos="621665" algn="l"/>
              </a:tabLst>
            </a:pPr>
            <a:r>
              <a:rPr sz="2800" dirty="0">
                <a:solidFill>
                  <a:srgbClr val="996633"/>
                </a:solidFill>
                <a:latin typeface="Times New Roman"/>
                <a:cs typeface="Times New Roman"/>
              </a:rPr>
              <a:t>Applied</a:t>
            </a:r>
            <a:r>
              <a:rPr sz="2800" spc="-45" dirty="0">
                <a:solidFill>
                  <a:srgbClr val="996633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996633"/>
                </a:solidFill>
                <a:latin typeface="Times New Roman"/>
                <a:cs typeface="Times New Roman"/>
              </a:rPr>
              <a:t>vs.</a:t>
            </a:r>
            <a:r>
              <a:rPr sz="2800" spc="-45" dirty="0">
                <a:solidFill>
                  <a:srgbClr val="996633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996633"/>
                </a:solidFill>
                <a:latin typeface="Times New Roman"/>
                <a:cs typeface="Times New Roman"/>
              </a:rPr>
              <a:t>Fundamental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92A199"/>
              </a:buClr>
              <a:buSzPct val="83928"/>
              <a:buAutoNum type="arabicPeriod"/>
              <a:tabLst>
                <a:tab pos="621665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Quantitative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vs.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Qualitative</a:t>
            </a:r>
            <a:endParaRPr sz="28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0"/>
              </a:spcBef>
              <a:buClr>
                <a:srgbClr val="92A199"/>
              </a:buClr>
              <a:buSzPct val="83928"/>
              <a:buAutoNum type="arabicPeriod"/>
              <a:tabLst>
                <a:tab pos="621665" algn="l"/>
              </a:tabLst>
            </a:pPr>
            <a:r>
              <a:rPr sz="2800" dirty="0">
                <a:solidFill>
                  <a:srgbClr val="A8A37C"/>
                </a:solidFill>
                <a:latin typeface="Times New Roman"/>
                <a:cs typeface="Times New Roman"/>
              </a:rPr>
              <a:t>Conceptual</a:t>
            </a:r>
            <a:r>
              <a:rPr sz="2800" spc="-35" dirty="0">
                <a:solidFill>
                  <a:srgbClr val="A8A37C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A8A37C"/>
                </a:solidFill>
                <a:latin typeface="Times New Roman"/>
                <a:cs typeface="Times New Roman"/>
              </a:rPr>
              <a:t>vs.</a:t>
            </a:r>
            <a:r>
              <a:rPr sz="2800" spc="-10" dirty="0">
                <a:solidFill>
                  <a:srgbClr val="A8A37C"/>
                </a:solidFill>
                <a:latin typeface="Times New Roman"/>
                <a:cs typeface="Times New Roman"/>
              </a:rPr>
              <a:t> Empirical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1996439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Descriptive</a:t>
            </a:r>
            <a:r>
              <a:rPr sz="3300" spc="-70" dirty="0"/>
              <a:t> </a:t>
            </a:r>
            <a:r>
              <a:rPr sz="3300" dirty="0"/>
              <a:t>vs.</a:t>
            </a:r>
            <a:r>
              <a:rPr sz="3300" spc="-45" dirty="0"/>
              <a:t> </a:t>
            </a:r>
            <a:r>
              <a:rPr sz="3300" spc="-10" dirty="0"/>
              <a:t>Analytical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620977"/>
            <a:ext cx="8987790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 algn="just">
              <a:lnSpc>
                <a:spcPct val="100000"/>
              </a:lnSpc>
              <a:spcBef>
                <a:spcPts val="9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latin typeface="Times New Roman"/>
                <a:cs typeface="Times New Roman"/>
              </a:rPr>
              <a:t>Descriptive</a:t>
            </a:r>
            <a:r>
              <a:rPr sz="2800" spc="1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1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includes</a:t>
            </a:r>
            <a:r>
              <a:rPr sz="2800" spc="1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surveys</a:t>
            </a:r>
            <a:r>
              <a:rPr sz="2800" spc="1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13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fact-finding </a:t>
            </a:r>
            <a:r>
              <a:rPr sz="2800" dirty="0">
                <a:latin typeface="Times New Roman"/>
                <a:cs typeface="Times New Roman"/>
              </a:rPr>
              <a:t>enquiries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different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kinds.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uses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descriptive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studies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which</a:t>
            </a:r>
            <a:r>
              <a:rPr sz="2800" spc="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researcher</a:t>
            </a:r>
            <a:r>
              <a:rPr sz="2800" spc="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seeks</a:t>
            </a:r>
            <a:r>
              <a:rPr sz="2800" spc="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measure</a:t>
            </a:r>
            <a:r>
              <a:rPr sz="2800" spc="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characteristics</a:t>
            </a:r>
            <a:r>
              <a:rPr sz="2800" spc="3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like, </a:t>
            </a:r>
            <a:r>
              <a:rPr sz="2800" dirty="0">
                <a:latin typeface="Times New Roman"/>
                <a:cs typeface="Times New Roman"/>
              </a:rPr>
              <a:t>shopping</a:t>
            </a:r>
            <a:r>
              <a:rPr sz="2800" spc="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behaviour,</a:t>
            </a:r>
            <a:r>
              <a:rPr sz="2800" spc="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preferences,</a:t>
            </a:r>
            <a:r>
              <a:rPr sz="2800" spc="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etc.</a:t>
            </a:r>
            <a:r>
              <a:rPr sz="2800" spc="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Generally</a:t>
            </a:r>
            <a:r>
              <a:rPr sz="2800" spc="4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survey </a:t>
            </a:r>
            <a:r>
              <a:rPr sz="2800" dirty="0">
                <a:latin typeface="Times New Roman"/>
                <a:cs typeface="Times New Roman"/>
              </a:rPr>
              <a:t>methods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descriptive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research.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80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Analytical</a:t>
            </a:r>
            <a:r>
              <a:rPr sz="28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28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includes</a:t>
            </a:r>
            <a:r>
              <a:rPr sz="28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use</a:t>
            </a:r>
            <a:r>
              <a:rPr sz="28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facts</a:t>
            </a:r>
            <a:r>
              <a:rPr sz="28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information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already</a:t>
            </a:r>
            <a:r>
              <a:rPr sz="28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available</a:t>
            </a:r>
            <a:r>
              <a:rPr sz="28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analyze</a:t>
            </a:r>
            <a:r>
              <a:rPr sz="28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these</a:t>
            </a:r>
            <a:r>
              <a:rPr sz="28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8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make</a:t>
            </a:r>
            <a:r>
              <a:rPr sz="28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28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critical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evaluation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material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2007235">
              <a:lnSpc>
                <a:spcPct val="100000"/>
              </a:lnSpc>
              <a:spcBef>
                <a:spcPts val="100"/>
              </a:spcBef>
            </a:pPr>
            <a:r>
              <a:rPr sz="3300" spc="-10" dirty="0"/>
              <a:t>Fundamental</a:t>
            </a:r>
            <a:r>
              <a:rPr sz="3300" spc="-50" dirty="0"/>
              <a:t> </a:t>
            </a:r>
            <a:r>
              <a:rPr sz="3300" dirty="0"/>
              <a:t>vs.</a:t>
            </a:r>
            <a:r>
              <a:rPr sz="3300" spc="-70" dirty="0"/>
              <a:t> </a:t>
            </a:r>
            <a:r>
              <a:rPr sz="3300" spc="-10" dirty="0"/>
              <a:t>Applied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620977"/>
            <a:ext cx="8987790" cy="437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 algn="just">
              <a:lnSpc>
                <a:spcPct val="100000"/>
              </a:lnSpc>
              <a:spcBef>
                <a:spcPts val="9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latin typeface="Times New Roman"/>
                <a:cs typeface="Times New Roman"/>
              </a:rPr>
              <a:t>Fundamental</a:t>
            </a:r>
            <a:r>
              <a:rPr sz="2800" spc="5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5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5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concerned</a:t>
            </a:r>
            <a:r>
              <a:rPr sz="2800" spc="5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with</a:t>
            </a:r>
            <a:r>
              <a:rPr sz="2800" spc="5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generalizations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45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with</a:t>
            </a:r>
            <a:r>
              <a:rPr sz="2800" spc="4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45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formulation</a:t>
            </a:r>
            <a:r>
              <a:rPr sz="2800" spc="45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4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4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theory.</a:t>
            </a:r>
            <a:r>
              <a:rPr sz="2800" spc="44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Research </a:t>
            </a:r>
            <a:r>
              <a:rPr sz="2800" dirty="0">
                <a:latin typeface="Times New Roman"/>
                <a:cs typeface="Times New Roman"/>
              </a:rPr>
              <a:t>concerning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some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natural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phenomenon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relating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pure </a:t>
            </a:r>
            <a:r>
              <a:rPr sz="2800" dirty="0">
                <a:latin typeface="Times New Roman"/>
                <a:cs typeface="Times New Roman"/>
              </a:rPr>
              <a:t>mathematics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</a:t>
            </a:r>
            <a:r>
              <a:rPr sz="2800" spc="6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examples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  fundamental</a:t>
            </a:r>
            <a:r>
              <a:rPr sz="2800" spc="6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research.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Its </a:t>
            </a:r>
            <a:r>
              <a:rPr sz="2800" dirty="0">
                <a:latin typeface="Times New Roman"/>
                <a:cs typeface="Times New Roman"/>
              </a:rPr>
              <a:t>basic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aim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finding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information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that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has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broad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base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application.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80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Applied</a:t>
            </a:r>
            <a:r>
              <a:rPr sz="2800" spc="2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research</a:t>
            </a:r>
            <a:r>
              <a:rPr sz="2800" spc="27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aims</a:t>
            </a:r>
            <a:r>
              <a:rPr sz="2800" spc="2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sz="2800" spc="27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finding</a:t>
            </a:r>
            <a:r>
              <a:rPr sz="2800" spc="27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800" spc="27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solution</a:t>
            </a:r>
            <a:r>
              <a:rPr sz="2800" spc="2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for</a:t>
            </a:r>
            <a:r>
              <a:rPr sz="2800" spc="2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spc="-25" dirty="0">
                <a:solidFill>
                  <a:srgbClr val="FF0000"/>
                </a:solidFill>
                <a:latin typeface="Times New Roman"/>
                <a:cs typeface="Times New Roman"/>
              </a:rPr>
              <a:t>an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immediate</a:t>
            </a:r>
            <a:r>
              <a:rPr sz="2800" spc="67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problem</a:t>
            </a:r>
            <a:r>
              <a:rPr sz="2800" spc="6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facing</a:t>
            </a:r>
            <a:r>
              <a:rPr sz="2800" spc="6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800" spc="6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society</a:t>
            </a:r>
            <a:r>
              <a:rPr sz="2800" spc="6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sz="2800" spc="6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business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organization.</a:t>
            </a:r>
            <a:r>
              <a:rPr sz="2800" spc="3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Marketing</a:t>
            </a:r>
            <a:r>
              <a:rPr sz="2800" spc="39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research,</a:t>
            </a:r>
            <a:r>
              <a:rPr sz="2800" spc="39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trend</a:t>
            </a:r>
            <a:r>
              <a:rPr sz="2800" spc="40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analysis</a:t>
            </a:r>
            <a:r>
              <a:rPr sz="2800" spc="39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spc="-25" dirty="0">
                <a:solidFill>
                  <a:srgbClr val="FF0000"/>
                </a:solidFill>
                <a:latin typeface="Times New Roman"/>
                <a:cs typeface="Times New Roman"/>
              </a:rPr>
              <a:t>are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examples</a:t>
            </a:r>
            <a:r>
              <a:rPr sz="2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applied</a:t>
            </a:r>
            <a:r>
              <a:rPr sz="2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research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9290" rIns="0" bIns="0" rtlCol="0">
            <a:spAutoFit/>
          </a:bodyPr>
          <a:lstStyle/>
          <a:p>
            <a:pPr marL="179705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Quantitative</a:t>
            </a:r>
            <a:r>
              <a:rPr sz="3300" spc="-35" dirty="0"/>
              <a:t> </a:t>
            </a:r>
            <a:r>
              <a:rPr sz="3300" dirty="0"/>
              <a:t>vs. </a:t>
            </a:r>
            <a:r>
              <a:rPr sz="3300" spc="-10" dirty="0"/>
              <a:t>Qualitative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620977"/>
            <a:ext cx="8988425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7620" indent="-609600" algn="just">
              <a:lnSpc>
                <a:spcPct val="100000"/>
              </a:lnSpc>
              <a:spcBef>
                <a:spcPts val="9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latin typeface="Times New Roman"/>
                <a:cs typeface="Times New Roman"/>
              </a:rPr>
              <a:t>Quantitative</a:t>
            </a:r>
            <a:r>
              <a:rPr sz="2800" spc="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7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6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based</a:t>
            </a:r>
            <a:r>
              <a:rPr sz="2800" spc="6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on</a:t>
            </a:r>
            <a:r>
              <a:rPr sz="2800" spc="6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measurement</a:t>
            </a:r>
            <a:r>
              <a:rPr sz="2800" spc="65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quantity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amount.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applicable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phenomena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that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can </a:t>
            </a:r>
            <a:r>
              <a:rPr sz="2800" dirty="0">
                <a:latin typeface="Times New Roman"/>
                <a:cs typeface="Times New Roman"/>
              </a:rPr>
              <a:t>be</a:t>
            </a:r>
            <a:r>
              <a:rPr sz="2800" spc="5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expressed</a:t>
            </a:r>
            <a:r>
              <a:rPr sz="2800" spc="5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5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terms</a:t>
            </a:r>
            <a:r>
              <a:rPr sz="2800" spc="5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5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quantity.</a:t>
            </a:r>
            <a:r>
              <a:rPr sz="2800" spc="5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53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example, </a:t>
            </a:r>
            <a:r>
              <a:rPr sz="2800" dirty="0">
                <a:latin typeface="Times New Roman"/>
                <a:cs typeface="Times New Roman"/>
              </a:rPr>
              <a:t>questionnaire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survey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result.</a:t>
            </a:r>
            <a:endParaRPr sz="280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75"/>
              </a:spcBef>
              <a:buSzPct val="83928"/>
              <a:buFont typeface="DejaVu Sans"/>
              <a:buChar char="⚫"/>
              <a:tabLst>
                <a:tab pos="622300" algn="l"/>
                <a:tab pos="623570" algn="l"/>
              </a:tabLst>
            </a:pPr>
            <a:r>
              <a:rPr sz="2800" dirty="0">
                <a:solidFill>
                  <a:srgbClr val="92A199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latin typeface="Times New Roman"/>
                <a:cs typeface="Times New Roman"/>
              </a:rPr>
              <a:t>Qualitative</a:t>
            </a:r>
            <a:r>
              <a:rPr sz="2800" spc="67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research</a:t>
            </a:r>
            <a:r>
              <a:rPr sz="2800" spc="68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concerned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with</a:t>
            </a:r>
            <a:r>
              <a:rPr sz="2800" spc="68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qualitative </a:t>
            </a:r>
            <a:r>
              <a:rPr sz="2800" dirty="0">
                <a:latin typeface="Times New Roman"/>
                <a:cs typeface="Times New Roman"/>
              </a:rPr>
              <a:t>phenomenon</a:t>
            </a:r>
            <a:r>
              <a:rPr sz="2800" spc="4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like</a:t>
            </a:r>
            <a:r>
              <a:rPr sz="2800" spc="4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relating</a:t>
            </a:r>
            <a:r>
              <a:rPr sz="2800" spc="4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4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4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involving</a:t>
            </a:r>
            <a:r>
              <a:rPr sz="2800" spc="4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4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reasons</a:t>
            </a:r>
            <a:r>
              <a:rPr sz="2800" spc="4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4267580"/>
            <a:ext cx="31419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442085" algn="l"/>
                <a:tab pos="2021205" algn="l"/>
                <a:tab pos="2162810" algn="l"/>
              </a:tabLst>
            </a:pPr>
            <a:r>
              <a:rPr sz="2800" spc="-10" dirty="0">
                <a:latin typeface="Times New Roman"/>
                <a:cs typeface="Times New Roman"/>
              </a:rPr>
              <a:t>motives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for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20" dirty="0">
                <a:latin typeface="Times New Roman"/>
                <a:cs typeface="Times New Roman"/>
              </a:rPr>
              <a:t>human </a:t>
            </a:r>
            <a:r>
              <a:rPr sz="2800" spc="-10" dirty="0">
                <a:latin typeface="Times New Roman"/>
                <a:cs typeface="Times New Roman"/>
              </a:rPr>
              <a:t>association,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tests,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59834" y="4693996"/>
            <a:ext cx="42500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76070" algn="l"/>
                <a:tab pos="3517900" algn="l"/>
              </a:tabLst>
            </a:pPr>
            <a:r>
              <a:rPr sz="2800" spc="-10" dirty="0">
                <a:latin typeface="Times New Roman"/>
                <a:cs typeface="Times New Roman"/>
              </a:rPr>
              <a:t>sentence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completion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tests,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1878" y="4267580"/>
            <a:ext cx="495236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95"/>
              </a:spcBef>
              <a:tabLst>
                <a:tab pos="1795145" algn="l"/>
                <a:tab pos="2596515" algn="l"/>
                <a:tab pos="4194175" algn="l"/>
              </a:tabLst>
            </a:pPr>
            <a:r>
              <a:rPr sz="2800" spc="-10" dirty="0">
                <a:latin typeface="Times New Roman"/>
                <a:cs typeface="Times New Roman"/>
              </a:rPr>
              <a:t>behaviour.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For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example,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Times New Roman"/>
                <a:cs typeface="Times New Roman"/>
              </a:rPr>
              <a:t>word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story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5121402"/>
            <a:ext cx="2303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completion,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etc.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768</Words>
  <Application>Microsoft Office PowerPoint</Application>
  <PresentationFormat>On-screen Show (4:3)</PresentationFormat>
  <Paragraphs>197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Introduction to Research</vt:lpstr>
      <vt:lpstr>Meaning of Research</vt:lpstr>
      <vt:lpstr>Meaning of Research</vt:lpstr>
      <vt:lpstr>Objectives of Research</vt:lpstr>
      <vt:lpstr>Types of Research</vt:lpstr>
      <vt:lpstr>Descriptive vs. Analytical</vt:lpstr>
      <vt:lpstr>Fundamental vs. Applied</vt:lpstr>
      <vt:lpstr>Quantitative vs. Qualitative</vt:lpstr>
      <vt:lpstr>Conceptual vs. Empirical</vt:lpstr>
      <vt:lpstr>Research Methods and Methodology</vt:lpstr>
      <vt:lpstr>Cont…</vt:lpstr>
      <vt:lpstr>Logic Behind Research</vt:lpstr>
      <vt:lpstr>Information and Decision Making in Research</vt:lpstr>
      <vt:lpstr>Purpose of Business Research</vt:lpstr>
      <vt:lpstr>Hierarchy of Information-Based Decision Making</vt:lpstr>
      <vt:lpstr>Entities Conducting Business Research</vt:lpstr>
      <vt:lpstr>Entities Conducting Business Research</vt:lpstr>
      <vt:lpstr>Entities Conducting Business Research</vt:lpstr>
      <vt:lpstr>Characteristics of Good Scientific Research</vt:lpstr>
      <vt:lpstr>Research and the Scientific Method</vt:lpstr>
      <vt:lpstr>Research and the Scientific Method</vt:lpstr>
      <vt:lpstr>Research and the Scientific Method</vt:lpstr>
      <vt:lpstr>The Language of Research</vt:lpstr>
      <vt:lpstr>The Language of Research</vt:lpstr>
      <vt:lpstr>Propositions and Hypotheses</vt:lpstr>
      <vt:lpstr>Propositions and Hypotheses</vt:lpstr>
      <vt:lpstr>Propositions and Hypotheses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Research</dc:title>
  <dc:creator>HCPG PRINCIPAL OFF</dc:creator>
  <cp:lastModifiedBy>acer</cp:lastModifiedBy>
  <cp:revision>3</cp:revision>
  <dcterms:created xsi:type="dcterms:W3CDTF">2024-01-18T16:04:37Z</dcterms:created>
  <dcterms:modified xsi:type="dcterms:W3CDTF">2024-02-07T07:47:07Z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2024-01-18T00:00:00Z</vt:filetime>
  </property>
  <property fmtid="{D5CDD505-2E9C-101B-9397-08002B2CF9AE}" pid="5" name="Producer">
    <vt:lpwstr>3-Heights(TM) PDF Security Shell 4.8.25.2 (http://www.pdf-tools.com)</vt:lpwstr>
  </property>
</Properties>
</file>