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1"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26/08/2020</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26/08/2020</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26/08/2020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26/08/2020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Central sales tax is a indirect tax because it is paid ultimately by the consumer of products. Tax is levied under this Act by the Central government but it is collected but that state government from where the goods where sold. </a:t>
            </a:r>
          </a:p>
          <a:p>
            <a:pPr>
              <a:buNone/>
            </a:pPr>
            <a:endParaRPr lang="en-US" dirty="0" smtClean="0"/>
          </a:p>
          <a:p>
            <a:r>
              <a:rPr lang="en-US" dirty="0" smtClean="0"/>
              <a:t>Thus collected tax is given to the same state government which collected  the tax.  In case of union territories the tax collected in deposited in the consolidated fund of India. </a:t>
            </a:r>
          </a:p>
          <a:p>
            <a:pPr>
              <a:buNone/>
            </a:pPr>
            <a:endParaRPr lang="en-US" dirty="0" smtClean="0"/>
          </a:p>
          <a:p>
            <a:r>
              <a:rPr lang="en-US" dirty="0" smtClean="0"/>
              <a:t>Central Sales Tax or CST is imposed on sale or purchase of goods occurring the course of inter-state trade or commerce by registered dealer in ordinary course of business, not applicable on purchase or sale of goods within a state.  </a:t>
            </a:r>
          </a:p>
        </p:txBody>
      </p:sp>
      <p:sp>
        <p:nvSpPr>
          <p:cNvPr id="2" name="Title 1"/>
          <p:cNvSpPr>
            <a:spLocks noGrp="1"/>
          </p:cNvSpPr>
          <p:nvPr>
            <p:ph type="title"/>
          </p:nvPr>
        </p:nvSpPr>
        <p:spPr/>
        <p:txBody>
          <a:bodyPr/>
          <a:lstStyle/>
          <a:p>
            <a:r>
              <a:rPr lang="en-US" dirty="0" smtClean="0"/>
              <a:t>Sale under the Central Sales Tax </a:t>
            </a:r>
            <a:endParaRPr lang="en-US"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Therefore, it is more important to know that, what is sale under Central Sale Tax? In other words “CST is applicable only in the case of inter-state sales and not on sales made within the state or import/export of sales”.</a:t>
            </a:r>
          </a:p>
          <a:p>
            <a:pPr>
              <a:buNone/>
            </a:pPr>
            <a:endParaRPr lang="en-US" sz="2400" dirty="0" smtClean="0"/>
          </a:p>
          <a:p>
            <a:r>
              <a:rPr lang="en-US" sz="2400" dirty="0" smtClean="0"/>
              <a:t>For the better understanding of Inter-state sale, in general sense is when a sale or purchase constitutes movement of goods from one state to another. Accordingly, a consignment to agents or transfers of goods to branch or other offices is not a sale as per the CST Act. </a:t>
            </a:r>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257800"/>
          </a:xfrm>
        </p:spPr>
        <p:txBody>
          <a:bodyPr>
            <a:noAutofit/>
          </a:bodyPr>
          <a:lstStyle/>
          <a:p>
            <a:pPr>
              <a:buNone/>
            </a:pPr>
            <a:r>
              <a:rPr lang="en-US" sz="2400" b="1" dirty="0" smtClean="0"/>
              <a:t>Definition-</a:t>
            </a:r>
          </a:p>
          <a:p>
            <a:r>
              <a:rPr lang="en-US" sz="2400" dirty="0" smtClean="0"/>
              <a:t> </a:t>
            </a:r>
            <a:r>
              <a:rPr lang="en-US" sz="2400" b="1" dirty="0" smtClean="0"/>
              <a:t>Under section 2(g) - </a:t>
            </a:r>
            <a:r>
              <a:rPr lang="en-US" sz="2400" dirty="0" smtClean="0"/>
              <a:t> ‘sale’,  with its grammatical variations and cognate expressions, means any transfer of property in goods by one person to another for cash or deferred payment or for any other valuable Consideration, and includes,—</a:t>
            </a:r>
          </a:p>
          <a:p>
            <a:pPr marL="457200" indent="-457200">
              <a:buFont typeface="+mj-lt"/>
              <a:buAutoNum type="arabicPeriod"/>
            </a:pPr>
            <a:r>
              <a:rPr lang="en-US" sz="2400" dirty="0" smtClean="0"/>
              <a:t>A transfer, otherwise than in pursuance of a contract, of property in any goods for cash, deferred payment or other valuable consideration;</a:t>
            </a:r>
          </a:p>
          <a:p>
            <a:pPr marL="457200" indent="-457200">
              <a:buFont typeface="+mj-lt"/>
              <a:buAutoNum type="arabicPeriod"/>
            </a:pPr>
            <a:r>
              <a:rPr lang="en-US" sz="2400" dirty="0" smtClean="0"/>
              <a:t> A transfer of property in goods (whether as goods or in some other form) involved in the execution of a works contract;</a:t>
            </a:r>
          </a:p>
        </p:txBody>
      </p:sp>
      <p:sp>
        <p:nvSpPr>
          <p:cNvPr id="2" name="Title 1"/>
          <p:cNvSpPr>
            <a:spLocks noGrp="1"/>
          </p:cNvSpPr>
          <p:nvPr>
            <p:ph type="title"/>
          </p:nvPr>
        </p:nvSpPr>
        <p:spPr>
          <a:xfrm>
            <a:off x="457200" y="274638"/>
            <a:ext cx="8229600" cy="944562"/>
          </a:xfrm>
        </p:spPr>
        <p:txBody>
          <a:bodyPr/>
          <a:lstStyle/>
          <a:p>
            <a:r>
              <a:rPr lang="en-US" dirty="0" smtClean="0"/>
              <a:t>Definition of sale under CST</a:t>
            </a:r>
            <a:endParaRPr lang="en-US" dirty="0"/>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buNone/>
            </a:pPr>
            <a:r>
              <a:rPr lang="en-US" dirty="0" smtClean="0"/>
              <a:t>3.	A delivery of goods on hire-purchase or any system of payment by installments;</a:t>
            </a:r>
          </a:p>
          <a:p>
            <a:pPr marL="514350" indent="-514350">
              <a:buNone/>
            </a:pPr>
            <a:r>
              <a:rPr lang="en-US" dirty="0" smtClean="0"/>
              <a:t>4.	A transfer of the right to use any goods for any purpose (whether or not for a specified period) for cash, deferred payment or other valuable consideration;</a:t>
            </a:r>
          </a:p>
          <a:p>
            <a:pPr marL="514350" indent="-514350">
              <a:buNone/>
            </a:pPr>
            <a:r>
              <a:rPr lang="en-US" dirty="0" smtClean="0"/>
              <a:t>5.	A supply of goods by any unincorporated association or body of persons to a member thereof for cash, deferred payment or other valuable consideration;</a:t>
            </a:r>
          </a:p>
          <a:p>
            <a:pPr marL="514350" indent="-514350">
              <a:buNone/>
            </a:pPr>
            <a:r>
              <a:rPr lang="en-US" dirty="0" smtClean="0"/>
              <a:t>6.	A supply, by way of or as part of any service or in any other manner whatsoever, of goods, being food or any other article for human consumption or any drink (whether or not intoxicating), where such supply or service, is for cash, deferred payment or other valuable consideration, But does not include a mortgage or hypothecation of or a charge or pledge on goods. </a:t>
            </a:r>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514350" indent="-514350">
              <a:buFont typeface="Wingdings" pitchFamily="2" charset="2"/>
              <a:buChar char="§"/>
            </a:pPr>
            <a:r>
              <a:rPr lang="en-US" sz="1800" dirty="0" smtClean="0"/>
              <a:t> According to definition of sale there are some important ingredients of its:</a:t>
            </a:r>
          </a:p>
          <a:p>
            <a:pPr marL="514350" indent="-514350">
              <a:buFont typeface="+mj-lt"/>
              <a:buAutoNum type="arabicParenR"/>
            </a:pPr>
            <a:r>
              <a:rPr lang="en-US" sz="1800" dirty="0" smtClean="0"/>
              <a:t>Two persons </a:t>
            </a:r>
          </a:p>
          <a:p>
            <a:pPr marL="514350" indent="-514350">
              <a:buFont typeface="+mj-lt"/>
              <a:buAutoNum type="arabicParenR"/>
            </a:pPr>
            <a:r>
              <a:rPr lang="en-US" sz="1800" dirty="0" smtClean="0"/>
              <a:t>Transfer of property in goods by one person to another</a:t>
            </a:r>
          </a:p>
          <a:p>
            <a:pPr marL="514350" indent="-514350">
              <a:buFont typeface="+mj-lt"/>
              <a:buAutoNum type="arabicParenR"/>
            </a:pPr>
            <a:r>
              <a:rPr lang="en-US" sz="1800" dirty="0" smtClean="0"/>
              <a:t>For cash or differed payment or any other valuable  consideration.</a:t>
            </a:r>
          </a:p>
          <a:p>
            <a:pPr marL="514350" indent="-514350">
              <a:buNone/>
            </a:pPr>
            <a:endParaRPr lang="en-US" sz="1800" dirty="0" smtClean="0"/>
          </a:p>
          <a:p>
            <a:pPr marL="514350" indent="-514350">
              <a:buNone/>
            </a:pPr>
            <a:r>
              <a:rPr lang="en-US" sz="1800" dirty="0" smtClean="0"/>
              <a:t>There are six type of deemed sales also included in the definition of sale </a:t>
            </a:r>
          </a:p>
          <a:p>
            <a:pPr marL="514350" indent="-514350">
              <a:buFont typeface="+mj-lt"/>
              <a:buAutoNum type="alphaLcParenR"/>
            </a:pPr>
            <a:r>
              <a:rPr lang="en-US" sz="1800" dirty="0" smtClean="0"/>
              <a:t>Transfer of property other than sale</a:t>
            </a:r>
          </a:p>
          <a:p>
            <a:pPr marL="514350" indent="-514350">
              <a:buFont typeface="+mj-lt"/>
              <a:buAutoNum type="alphaLcParenR"/>
            </a:pPr>
            <a:r>
              <a:rPr lang="en-US" sz="1800" dirty="0" smtClean="0"/>
              <a:t>Hire purchase – at the time of delivery of goods</a:t>
            </a:r>
          </a:p>
          <a:p>
            <a:pPr marL="514350" indent="-514350">
              <a:buFont typeface="+mj-lt"/>
              <a:buAutoNum type="alphaLcParenR"/>
            </a:pPr>
            <a:r>
              <a:rPr lang="en-US" sz="1800" dirty="0" smtClean="0"/>
              <a:t>Goods involved in works contract</a:t>
            </a:r>
          </a:p>
          <a:p>
            <a:pPr marL="514350" indent="-514350">
              <a:buFont typeface="+mj-lt"/>
              <a:buAutoNum type="alphaLcParenR"/>
            </a:pPr>
            <a:r>
              <a:rPr lang="en-US" sz="1800" dirty="0" smtClean="0"/>
              <a:t>Transfer of right to use goods</a:t>
            </a:r>
          </a:p>
          <a:p>
            <a:pPr marL="514350" indent="-514350">
              <a:buFont typeface="+mj-lt"/>
              <a:buAutoNum type="alphaLcParenR"/>
            </a:pPr>
            <a:r>
              <a:rPr lang="en-US" sz="1800" dirty="0" smtClean="0"/>
              <a:t>Supply by clubs and Association  to its  members </a:t>
            </a:r>
          </a:p>
          <a:p>
            <a:pPr marL="514350" indent="-514350">
              <a:buFont typeface="+mj-lt"/>
              <a:buAutoNum type="alphaLcParenR"/>
            </a:pPr>
            <a:r>
              <a:rPr lang="en-US" sz="1800" dirty="0" smtClean="0"/>
              <a:t>Supply of foods and beverages along with services </a:t>
            </a:r>
          </a:p>
          <a:p>
            <a:pPr marL="514350" indent="-514350">
              <a:buNone/>
            </a:pPr>
            <a:r>
              <a:rPr lang="en-US" sz="1800" dirty="0" smtClean="0"/>
              <a:t>Proviso- But does not include a mortgage or hypothecation of or a charge or pledge on goods.</a:t>
            </a:r>
          </a:p>
        </p:txBody>
      </p:sp>
      <p:sp>
        <p:nvSpPr>
          <p:cNvPr id="2" name="Title 1"/>
          <p:cNvSpPr>
            <a:spLocks noGrp="1"/>
          </p:cNvSpPr>
          <p:nvPr>
            <p:ph type="title"/>
          </p:nvPr>
        </p:nvSpPr>
        <p:spPr/>
        <p:txBody>
          <a:bodyPr/>
          <a:lstStyle/>
          <a:p>
            <a:r>
              <a:rPr lang="en-US" dirty="0" smtClean="0"/>
              <a:t>Ingredients of sale </a:t>
            </a:r>
            <a:endParaRPr lang="en-US" dirty="0"/>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87</TotalTime>
  <Words>447</Words>
  <Application>Microsoft Office PowerPoint</Application>
  <PresentationFormat>On-screen Show (4:3)</PresentationFormat>
  <Paragraphs>34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Paper</vt:lpstr>
      <vt:lpstr>Sale under the Central Sales Tax </vt:lpstr>
      <vt:lpstr>To be continue…..</vt:lpstr>
      <vt:lpstr>Definition of sale under CST</vt:lpstr>
      <vt:lpstr>To be continue…..</vt:lpstr>
      <vt:lpstr>Ingredients of sale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ramesh1</dc:creator>
  <cp:lastModifiedBy>abc</cp:lastModifiedBy>
  <cp:revision>19</cp:revision>
  <dcterms:created xsi:type="dcterms:W3CDTF">2006-08-16T00:00:00Z</dcterms:created>
  <dcterms:modified xsi:type="dcterms:W3CDTF">2020-08-26T06:31:12Z</dcterms:modified>
</cp:coreProperties>
</file>