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4/30/2020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4/30/2020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4/30/2020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4/30/2020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4/30/2020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21" Type="http://schemas.openxmlformats.org/officeDocument/2006/relationships/image" Target="../media/image4.png"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3.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image" Target="../media/image5.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4/30/2020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C612F-1487-AE4F-AD61-0F4E5D30F1AF}"/>
              </a:ext>
            </a:extLst>
          </p:cNvPr>
          <p:cNvSpPr>
            <a:spLocks noGrp="1"/>
          </p:cNvSpPr>
          <p:nvPr>
            <p:ph type="ctrTitle"/>
          </p:nvPr>
        </p:nvSpPr>
        <p:spPr>
          <a:xfrm>
            <a:off x="3100062" y="-272143"/>
            <a:ext cx="6738563" cy="1751180"/>
          </a:xfrm>
        </p:spPr>
        <p:txBody>
          <a:bodyPr/>
          <a:lstStyle/>
          <a:p>
            <a:r>
              <a:rPr lang="en-IN">
                <a:solidFill>
                  <a:schemeClr val="accent1"/>
                </a:solidFill>
              </a:rPr>
              <a:t>Leadership</a:t>
            </a:r>
            <a:endParaRPr lang="en-US">
              <a:solidFill>
                <a:schemeClr val="accent1"/>
              </a:solidFill>
            </a:endParaRPr>
          </a:p>
        </p:txBody>
      </p:sp>
      <p:sp>
        <p:nvSpPr>
          <p:cNvPr id="3" name="Subtitle 2">
            <a:extLst>
              <a:ext uri="{FF2B5EF4-FFF2-40B4-BE49-F238E27FC236}">
                <a16:creationId xmlns:a16="http://schemas.microsoft.com/office/drawing/2014/main" id="{DCEDD4D5-B876-8C4C-939E-85FFD838E63B}"/>
              </a:ext>
            </a:extLst>
          </p:cNvPr>
          <p:cNvSpPr>
            <a:spLocks noGrp="1"/>
          </p:cNvSpPr>
          <p:nvPr>
            <p:ph type="subTitle" idx="1"/>
          </p:nvPr>
        </p:nvSpPr>
        <p:spPr>
          <a:xfrm>
            <a:off x="4373340" y="2910747"/>
            <a:ext cx="8825658" cy="3206552"/>
          </a:xfrm>
        </p:spPr>
        <p:txBody>
          <a:bodyPr>
            <a:normAutofit/>
          </a:bodyPr>
          <a:lstStyle/>
          <a:p>
            <a:r>
              <a:rPr lang="en-IN" sz="2800">
                <a:solidFill>
                  <a:schemeClr val="accent3"/>
                </a:solidFill>
              </a:rPr>
              <a:t>Topic related to MA 4</a:t>
            </a:r>
            <a:r>
              <a:rPr lang="en-IN" sz="2800" baseline="30000">
                <a:solidFill>
                  <a:schemeClr val="accent3"/>
                </a:solidFill>
              </a:rPr>
              <a:t>th</a:t>
            </a:r>
            <a:r>
              <a:rPr lang="en-IN" sz="2800">
                <a:solidFill>
                  <a:schemeClr val="accent3"/>
                </a:solidFill>
              </a:rPr>
              <a:t> semester
Paper 1</a:t>
            </a:r>
            <a:r>
              <a:rPr lang="en-IN" sz="2800" baseline="30000">
                <a:solidFill>
                  <a:schemeClr val="accent3"/>
                </a:solidFill>
              </a:rPr>
              <a:t>st (unit -4) Applied Social Psychology</a:t>
            </a:r>
          </a:p>
          <a:p>
            <a:endParaRPr lang="en-IN" sz="2800" baseline="30000">
              <a:solidFill>
                <a:schemeClr val="accent3"/>
              </a:solidFill>
            </a:endParaRPr>
          </a:p>
          <a:p>
            <a:r>
              <a:rPr lang="en-IN" sz="2800" baseline="30000">
                <a:solidFill>
                  <a:schemeClr val="accent3"/>
                </a:solidFill>
              </a:rPr>
              <a:t>                                                                 </a:t>
            </a:r>
            <a:r>
              <a:rPr lang="en-IN" sz="2800" baseline="30000">
                <a:solidFill>
                  <a:schemeClr val="accent6"/>
                </a:solidFill>
              </a:rPr>
              <a:t>Dr. Ashutosh Dwivedi</a:t>
            </a:r>
          </a:p>
          <a:p>
            <a:r>
              <a:rPr lang="en-IN" sz="2800" baseline="30000">
                <a:solidFill>
                  <a:schemeClr val="accent6"/>
                </a:solidFill>
              </a:rPr>
              <a:t>                                                                 Assistant professor</a:t>
            </a:r>
          </a:p>
          <a:p>
            <a:r>
              <a:rPr lang="en-IN" sz="2800" baseline="30000">
                <a:solidFill>
                  <a:schemeClr val="accent6"/>
                </a:solidFill>
              </a:rPr>
              <a:t>                                                                 H.C.P.G. varanasi</a:t>
            </a:r>
            <a:endParaRPr lang="en-US" sz="2800">
              <a:solidFill>
                <a:schemeClr val="accent3"/>
              </a:solidFill>
            </a:endParaRPr>
          </a:p>
        </p:txBody>
      </p:sp>
      <p:pic>
        <p:nvPicPr>
          <p:cNvPr id="4" name="Picture 4">
            <a:extLst>
              <a:ext uri="{FF2B5EF4-FFF2-40B4-BE49-F238E27FC236}">
                <a16:creationId xmlns:a16="http://schemas.microsoft.com/office/drawing/2014/main" id="{D6FDC228-B597-C34E-B694-2BCE4439F419}"/>
              </a:ext>
            </a:extLst>
          </p:cNvPr>
          <p:cNvPicPr>
            <a:picLocks noChangeAspect="1"/>
          </p:cNvPicPr>
          <p:nvPr/>
        </p:nvPicPr>
        <p:blipFill>
          <a:blip r:embed="rId2"/>
          <a:stretch>
            <a:fillRect/>
          </a:stretch>
        </p:blipFill>
        <p:spPr>
          <a:xfrm>
            <a:off x="402298" y="4164970"/>
            <a:ext cx="4830733" cy="2236304"/>
          </a:xfrm>
          <a:prstGeom prst="rect">
            <a:avLst/>
          </a:prstGeom>
        </p:spPr>
      </p:pic>
    </p:spTree>
    <p:extLst>
      <p:ext uri="{BB962C8B-B14F-4D97-AF65-F5344CB8AC3E}">
        <p14:creationId xmlns:p14="http://schemas.microsoft.com/office/powerpoint/2010/main" val="3616061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10D06-A8FC-7245-9802-8DF45792805E}"/>
              </a:ext>
            </a:extLst>
          </p:cNvPr>
          <p:cNvSpPr>
            <a:spLocks noGrp="1"/>
          </p:cNvSpPr>
          <p:nvPr>
            <p:ph type="title"/>
          </p:nvPr>
        </p:nvSpPr>
        <p:spPr>
          <a:xfrm flipV="1">
            <a:off x="646111" y="295807"/>
            <a:ext cx="9404723" cy="156911"/>
          </a:xfrm>
        </p:spPr>
        <p:txBody>
          <a:bodyPr/>
          <a:lstStyle/>
          <a:p>
            <a:endParaRPr lang="en-US"/>
          </a:p>
        </p:txBody>
      </p:sp>
      <p:sp>
        <p:nvSpPr>
          <p:cNvPr id="3" name="Content Placeholder 2">
            <a:extLst>
              <a:ext uri="{FF2B5EF4-FFF2-40B4-BE49-F238E27FC236}">
                <a16:creationId xmlns:a16="http://schemas.microsoft.com/office/drawing/2014/main" id="{E5F90E3B-F70D-BF4B-BDEA-B7447B42A631}"/>
              </a:ext>
            </a:extLst>
          </p:cNvPr>
          <p:cNvSpPr>
            <a:spLocks noGrp="1"/>
          </p:cNvSpPr>
          <p:nvPr>
            <p:ph idx="1"/>
          </p:nvPr>
        </p:nvSpPr>
        <p:spPr>
          <a:xfrm>
            <a:off x="1050979" y="612440"/>
            <a:ext cx="10090042" cy="5633119"/>
          </a:xfrm>
        </p:spPr>
        <p:txBody>
          <a:bodyPr>
            <a:normAutofit fontScale="92500"/>
          </a:bodyPr>
          <a:lstStyle/>
          <a:p>
            <a:r>
              <a:rPr lang="en-IN" sz="4000">
                <a:solidFill>
                  <a:schemeClr val="accent6"/>
                </a:solidFill>
              </a:rPr>
              <a:t>Strategic leadership: </a:t>
            </a:r>
            <a:r>
              <a:rPr lang="en-IN" sz="4000">
                <a:solidFill>
                  <a:srgbClr val="FFFF00"/>
                </a:solidFill>
              </a:rPr>
              <a:t> It refers to the leader’s potential or capability to express a strategic vision for the organisation and to persuade them to pursue that vision with the help of right strategies and tools.</a:t>
            </a:r>
          </a:p>
          <a:p>
            <a:r>
              <a:rPr lang="en-IN" sz="4000">
                <a:solidFill>
                  <a:srgbClr val="FFFF00"/>
                </a:solidFill>
              </a:rPr>
              <a:t> </a:t>
            </a:r>
            <a:r>
              <a:rPr lang="en-IN" sz="4000">
                <a:solidFill>
                  <a:schemeClr val="accent6"/>
                </a:solidFill>
              </a:rPr>
              <a:t>Transformational</a:t>
            </a:r>
            <a:r>
              <a:rPr lang="en-IN" sz="4000">
                <a:solidFill>
                  <a:srgbClr val="FFFF00"/>
                </a:solidFill>
              </a:rPr>
              <a:t> </a:t>
            </a:r>
            <a:r>
              <a:rPr lang="en-IN" sz="4000">
                <a:solidFill>
                  <a:schemeClr val="accent6"/>
                </a:solidFill>
              </a:rPr>
              <a:t>style:</a:t>
            </a:r>
            <a:r>
              <a:rPr lang="en-IN" sz="4000">
                <a:solidFill>
                  <a:srgbClr val="FFFF00"/>
                </a:solidFill>
              </a:rPr>
              <a:t>                                   It is all about creating a thriving work culture through effective communication in team.</a:t>
            </a:r>
            <a:endParaRPr lang="en-US" sz="4000">
              <a:solidFill>
                <a:schemeClr val="accent6"/>
              </a:solidFill>
            </a:endParaRPr>
          </a:p>
        </p:txBody>
      </p:sp>
    </p:spTree>
    <p:extLst>
      <p:ext uri="{BB962C8B-B14F-4D97-AF65-F5344CB8AC3E}">
        <p14:creationId xmlns:p14="http://schemas.microsoft.com/office/powerpoint/2010/main" val="2681958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93FF7-2370-E145-A724-98C7E899463E}"/>
              </a:ext>
            </a:extLst>
          </p:cNvPr>
          <p:cNvSpPr>
            <a:spLocks noGrp="1"/>
          </p:cNvSpPr>
          <p:nvPr>
            <p:ph type="title"/>
          </p:nvPr>
        </p:nvSpPr>
        <p:spPr>
          <a:xfrm flipV="1">
            <a:off x="646111" y="402298"/>
            <a:ext cx="9404723" cy="50420"/>
          </a:xfrm>
        </p:spPr>
        <p:txBody>
          <a:bodyPr/>
          <a:lstStyle/>
          <a:p>
            <a:endParaRPr lang="en-US"/>
          </a:p>
        </p:txBody>
      </p:sp>
      <p:sp>
        <p:nvSpPr>
          <p:cNvPr id="3" name="Content Placeholder 2">
            <a:extLst>
              <a:ext uri="{FF2B5EF4-FFF2-40B4-BE49-F238E27FC236}">
                <a16:creationId xmlns:a16="http://schemas.microsoft.com/office/drawing/2014/main" id="{E2A60F28-B1C1-C04F-BB97-413A5A88C5CB}"/>
              </a:ext>
            </a:extLst>
          </p:cNvPr>
          <p:cNvSpPr>
            <a:spLocks noGrp="1"/>
          </p:cNvSpPr>
          <p:nvPr>
            <p:ph idx="1"/>
          </p:nvPr>
        </p:nvSpPr>
        <p:spPr>
          <a:xfrm>
            <a:off x="1103312" y="816430"/>
            <a:ext cx="10042713" cy="5431970"/>
          </a:xfrm>
        </p:spPr>
        <p:txBody>
          <a:bodyPr>
            <a:normAutofit fontScale="85000" lnSpcReduction="10000"/>
          </a:bodyPr>
          <a:lstStyle/>
          <a:p>
            <a:pPr marL="0" indent="0">
              <a:buNone/>
            </a:pPr>
            <a:r>
              <a:rPr lang="en-IN" sz="4000">
                <a:solidFill>
                  <a:srgbClr val="FFFF00"/>
                </a:solidFill>
              </a:rPr>
              <a:t>However, it demands a certain level of strategic vision and intellectual stimulation to initiate change in oneself and others in an organisation.</a:t>
            </a:r>
          </a:p>
          <a:p>
            <a:r>
              <a:rPr lang="en-IN" sz="4000">
                <a:solidFill>
                  <a:srgbClr val="FFFF00"/>
                </a:solidFill>
              </a:rPr>
              <a:t> </a:t>
            </a:r>
            <a:r>
              <a:rPr lang="en-IN" sz="4000">
                <a:solidFill>
                  <a:schemeClr val="accent6"/>
                </a:solidFill>
              </a:rPr>
              <a:t>laissez-faire Faire leadership:</a:t>
            </a:r>
            <a:r>
              <a:rPr lang="en-IN" sz="4000">
                <a:solidFill>
                  <a:srgbClr val="FFFF00"/>
                </a:solidFill>
              </a:rPr>
              <a:t>                                  Laissez-Faire means in French is “Let them do”. In such a leadership style leaders delegate the responsibility to team member and let them work on their own with minimum or no interference. Mahatma Gandhi was Laissez-faire leader.</a:t>
            </a:r>
            <a:endParaRPr lang="en-IN" sz="4000">
              <a:solidFill>
                <a:schemeClr val="accent6"/>
              </a:solidFill>
            </a:endParaRPr>
          </a:p>
        </p:txBody>
      </p:sp>
    </p:spTree>
    <p:extLst>
      <p:ext uri="{BB962C8B-B14F-4D97-AF65-F5344CB8AC3E}">
        <p14:creationId xmlns:p14="http://schemas.microsoft.com/office/powerpoint/2010/main" val="952300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AFD4B-FDB3-6E4F-A8CF-B7E9EAF6CFCA}"/>
              </a:ext>
            </a:extLst>
          </p:cNvPr>
          <p:cNvSpPr>
            <a:spLocks noGrp="1"/>
          </p:cNvSpPr>
          <p:nvPr>
            <p:ph type="title"/>
          </p:nvPr>
        </p:nvSpPr>
        <p:spPr>
          <a:xfrm>
            <a:off x="2460878" y="145078"/>
            <a:ext cx="7270244" cy="1262965"/>
          </a:xfrm>
        </p:spPr>
        <p:txBody>
          <a:bodyPr/>
          <a:lstStyle/>
          <a:p>
            <a:r>
              <a:rPr lang="en-IN">
                <a:solidFill>
                  <a:schemeClr val="accent1"/>
                </a:solidFill>
              </a:rPr>
              <a:t>Theory of Leadership:</a:t>
            </a:r>
            <a:endParaRPr lang="en-US">
              <a:solidFill>
                <a:schemeClr val="accent1"/>
              </a:solidFill>
            </a:endParaRPr>
          </a:p>
        </p:txBody>
      </p:sp>
      <p:sp>
        <p:nvSpPr>
          <p:cNvPr id="3" name="Content Placeholder 2">
            <a:extLst>
              <a:ext uri="{FF2B5EF4-FFF2-40B4-BE49-F238E27FC236}">
                <a16:creationId xmlns:a16="http://schemas.microsoft.com/office/drawing/2014/main" id="{47D61B09-CCC8-7844-9ADB-E9AB3405C3FB}"/>
              </a:ext>
            </a:extLst>
          </p:cNvPr>
          <p:cNvSpPr>
            <a:spLocks noGrp="1"/>
          </p:cNvSpPr>
          <p:nvPr>
            <p:ph idx="1"/>
          </p:nvPr>
        </p:nvSpPr>
        <p:spPr>
          <a:xfrm>
            <a:off x="748343" y="1017578"/>
            <a:ext cx="10255694" cy="5159828"/>
          </a:xfrm>
        </p:spPr>
        <p:txBody>
          <a:bodyPr>
            <a:normAutofit fontScale="85000" lnSpcReduction="10000"/>
          </a:bodyPr>
          <a:lstStyle/>
          <a:p>
            <a:r>
              <a:rPr lang="en-IN" sz="4000">
                <a:solidFill>
                  <a:schemeClr val="accent6"/>
                </a:solidFill>
              </a:rPr>
              <a:t>Trait theory: </a:t>
            </a:r>
            <a:r>
              <a:rPr lang="en-IN" sz="4000">
                <a:solidFill>
                  <a:srgbClr val="FFFF00"/>
                </a:solidFill>
              </a:rPr>
              <a:t>Thomas Carlyle (1841) can be considered one of the pioneers of this theory.</a:t>
            </a:r>
          </a:p>
          <a:p>
            <a:r>
              <a:rPr lang="en-IN" sz="4000">
                <a:solidFill>
                  <a:srgbClr val="FFFF00"/>
                </a:solidFill>
              </a:rPr>
              <a:t>Although trait theory has an intuitive appeal difficulties may arise in Proving it’s tenets and opponent frequently challenge this approach. This strongest Versions of trait theory see these leadership characteristics as innate and accordingly labels. Some people as “born Leaders” due to their psychological makeup.</a:t>
            </a:r>
            <a:endParaRPr lang="en-US" sz="4000">
              <a:solidFill>
                <a:schemeClr val="accent6"/>
              </a:solidFill>
            </a:endParaRPr>
          </a:p>
        </p:txBody>
      </p:sp>
    </p:spTree>
    <p:extLst>
      <p:ext uri="{BB962C8B-B14F-4D97-AF65-F5344CB8AC3E}">
        <p14:creationId xmlns:p14="http://schemas.microsoft.com/office/powerpoint/2010/main" val="3444356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E1DF9-C376-A149-89EE-27D568C84EDE}"/>
              </a:ext>
            </a:extLst>
          </p:cNvPr>
          <p:cNvSpPr>
            <a:spLocks noGrp="1"/>
          </p:cNvSpPr>
          <p:nvPr>
            <p:ph type="title"/>
          </p:nvPr>
        </p:nvSpPr>
        <p:spPr>
          <a:xfrm flipV="1">
            <a:off x="646111" y="212981"/>
            <a:ext cx="9404723" cy="239737"/>
          </a:xfrm>
        </p:spPr>
        <p:txBody>
          <a:bodyPr/>
          <a:lstStyle/>
          <a:p>
            <a:endParaRPr lang="en-US"/>
          </a:p>
        </p:txBody>
      </p:sp>
      <p:sp>
        <p:nvSpPr>
          <p:cNvPr id="3" name="Content Placeholder 2">
            <a:extLst>
              <a:ext uri="{FF2B5EF4-FFF2-40B4-BE49-F238E27FC236}">
                <a16:creationId xmlns:a16="http://schemas.microsoft.com/office/drawing/2014/main" id="{EA229036-2A4E-E84F-8AF6-E24223927C97}"/>
              </a:ext>
            </a:extLst>
          </p:cNvPr>
          <p:cNvSpPr>
            <a:spLocks noGrp="1"/>
          </p:cNvSpPr>
          <p:nvPr>
            <p:ph idx="1"/>
          </p:nvPr>
        </p:nvSpPr>
        <p:spPr>
          <a:xfrm>
            <a:off x="645130" y="656707"/>
            <a:ext cx="10678379" cy="5425094"/>
          </a:xfrm>
        </p:spPr>
        <p:txBody>
          <a:bodyPr>
            <a:normAutofit/>
          </a:bodyPr>
          <a:lstStyle/>
          <a:p>
            <a:r>
              <a:rPr lang="en-IN" sz="4000">
                <a:solidFill>
                  <a:schemeClr val="accent6"/>
                </a:solidFill>
              </a:rPr>
              <a:t>Behavioural and style Theory: </a:t>
            </a:r>
            <a:r>
              <a:rPr lang="en-IN" sz="4000">
                <a:solidFill>
                  <a:srgbClr val="FFFF00"/>
                </a:solidFill>
              </a:rPr>
              <a:t>It is consider taht leadership as a set of behaviour evaluating the behaviour of ‘stressful’ leaders, determining a behaviour taxonomy and identifying broad leadership styles.</a:t>
            </a:r>
          </a:p>
          <a:p>
            <a:endParaRPr lang="en-US" sz="4000">
              <a:solidFill>
                <a:schemeClr val="accent6"/>
              </a:solidFill>
            </a:endParaRPr>
          </a:p>
        </p:txBody>
      </p:sp>
    </p:spTree>
    <p:extLst>
      <p:ext uri="{BB962C8B-B14F-4D97-AF65-F5344CB8AC3E}">
        <p14:creationId xmlns:p14="http://schemas.microsoft.com/office/powerpoint/2010/main" val="2574789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79D7-A51F-374B-9130-5CE43B204E33}"/>
              </a:ext>
            </a:extLst>
          </p:cNvPr>
          <p:cNvSpPr>
            <a:spLocks noGrp="1"/>
          </p:cNvSpPr>
          <p:nvPr>
            <p:ph type="title"/>
          </p:nvPr>
        </p:nvSpPr>
        <p:spPr>
          <a:xfrm>
            <a:off x="646111" y="452718"/>
            <a:ext cx="9404723" cy="156883"/>
          </a:xfrm>
        </p:spPr>
        <p:txBody>
          <a:bodyPr/>
          <a:lstStyle/>
          <a:p>
            <a:endParaRPr lang="en-US"/>
          </a:p>
        </p:txBody>
      </p:sp>
      <p:sp>
        <p:nvSpPr>
          <p:cNvPr id="3" name="Content Placeholder 2">
            <a:extLst>
              <a:ext uri="{FF2B5EF4-FFF2-40B4-BE49-F238E27FC236}">
                <a16:creationId xmlns:a16="http://schemas.microsoft.com/office/drawing/2014/main" id="{8F1FF9B3-2C44-5741-BCB6-043AD2A4B95D}"/>
              </a:ext>
            </a:extLst>
          </p:cNvPr>
          <p:cNvSpPr>
            <a:spLocks noGrp="1"/>
          </p:cNvSpPr>
          <p:nvPr>
            <p:ph idx="1"/>
          </p:nvPr>
        </p:nvSpPr>
        <p:spPr>
          <a:xfrm>
            <a:off x="452535" y="1206895"/>
            <a:ext cx="10196533" cy="5088834"/>
          </a:xfrm>
        </p:spPr>
        <p:txBody>
          <a:bodyPr>
            <a:normAutofit/>
          </a:bodyPr>
          <a:lstStyle/>
          <a:p>
            <a:r>
              <a:rPr lang="en-IN" sz="4000">
                <a:solidFill>
                  <a:schemeClr val="accent6"/>
                </a:solidFill>
              </a:rPr>
              <a:t>The Managerial Model Theory: </a:t>
            </a:r>
            <a:r>
              <a:rPr lang="en-IN" sz="4000">
                <a:solidFill>
                  <a:srgbClr val="FFFF00"/>
                </a:solidFill>
              </a:rPr>
              <a:t>this theory is also based on a behaviour theory. The model was developed by Robert Blake and Jane Moutan in 1964 and suggests five different leadership styles, based on the leader’s concern for people and their concern for goal achievement.</a:t>
            </a:r>
            <a:endParaRPr lang="en-US" sz="4000">
              <a:solidFill>
                <a:schemeClr val="accent6"/>
              </a:solidFill>
            </a:endParaRPr>
          </a:p>
        </p:txBody>
      </p:sp>
    </p:spTree>
    <p:extLst>
      <p:ext uri="{BB962C8B-B14F-4D97-AF65-F5344CB8AC3E}">
        <p14:creationId xmlns:p14="http://schemas.microsoft.com/office/powerpoint/2010/main" val="2722831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80A0B-3D2D-4E40-A0EB-F1221AE2C22D}"/>
              </a:ext>
            </a:extLst>
          </p:cNvPr>
          <p:cNvSpPr>
            <a:spLocks noGrp="1"/>
          </p:cNvSpPr>
          <p:nvPr>
            <p:ph type="title"/>
          </p:nvPr>
        </p:nvSpPr>
        <p:spPr>
          <a:xfrm flipV="1">
            <a:off x="646111" y="343137"/>
            <a:ext cx="9404723" cy="109581"/>
          </a:xfrm>
        </p:spPr>
        <p:txBody>
          <a:bodyPr/>
          <a:lstStyle/>
          <a:p>
            <a:endParaRPr lang="en-US"/>
          </a:p>
        </p:txBody>
      </p:sp>
      <p:sp>
        <p:nvSpPr>
          <p:cNvPr id="3" name="Content Placeholder 2">
            <a:extLst>
              <a:ext uri="{FF2B5EF4-FFF2-40B4-BE49-F238E27FC236}">
                <a16:creationId xmlns:a16="http://schemas.microsoft.com/office/drawing/2014/main" id="{AB0AB79D-D123-0244-887C-F03DB449F668}"/>
              </a:ext>
            </a:extLst>
          </p:cNvPr>
          <p:cNvSpPr>
            <a:spLocks noGrp="1"/>
          </p:cNvSpPr>
          <p:nvPr>
            <p:ph idx="1"/>
          </p:nvPr>
        </p:nvSpPr>
        <p:spPr>
          <a:xfrm>
            <a:off x="875201" y="999844"/>
            <a:ext cx="10590296" cy="5294939"/>
          </a:xfrm>
        </p:spPr>
        <p:txBody>
          <a:bodyPr>
            <a:normAutofit/>
          </a:bodyPr>
          <a:lstStyle/>
          <a:p>
            <a:r>
              <a:rPr lang="en-IN" sz="4000">
                <a:solidFill>
                  <a:schemeClr val="accent6"/>
                </a:solidFill>
              </a:rPr>
              <a:t>Situational And Contingency Theory: </a:t>
            </a:r>
            <a:r>
              <a:rPr lang="en-IN" sz="4000">
                <a:solidFill>
                  <a:srgbClr val="FFFF00"/>
                </a:solidFill>
              </a:rPr>
              <a:t>According to the theory “what an individual actually does when acting as a leader is in large part dependent upon characteristics of the situation in which he functions”. </a:t>
            </a:r>
            <a:endParaRPr lang="en-US" sz="4000">
              <a:solidFill>
                <a:schemeClr val="accent6"/>
              </a:solidFill>
            </a:endParaRPr>
          </a:p>
        </p:txBody>
      </p:sp>
    </p:spTree>
    <p:extLst>
      <p:ext uri="{BB962C8B-B14F-4D97-AF65-F5344CB8AC3E}">
        <p14:creationId xmlns:p14="http://schemas.microsoft.com/office/powerpoint/2010/main" val="1047708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ACF4E-D37E-4B4A-B1B0-D794EE44B6AC}"/>
              </a:ext>
            </a:extLst>
          </p:cNvPr>
          <p:cNvSpPr>
            <a:spLocks noGrp="1"/>
          </p:cNvSpPr>
          <p:nvPr>
            <p:ph type="title"/>
          </p:nvPr>
        </p:nvSpPr>
        <p:spPr>
          <a:xfrm>
            <a:off x="646111" y="452718"/>
            <a:ext cx="9404723" cy="470201"/>
          </a:xfrm>
        </p:spPr>
        <p:txBody>
          <a:bodyPr/>
          <a:lstStyle/>
          <a:p>
            <a:endParaRPr lang="en-US"/>
          </a:p>
        </p:txBody>
      </p:sp>
      <p:sp>
        <p:nvSpPr>
          <p:cNvPr id="3" name="Content Placeholder 2">
            <a:extLst>
              <a:ext uri="{FF2B5EF4-FFF2-40B4-BE49-F238E27FC236}">
                <a16:creationId xmlns:a16="http://schemas.microsoft.com/office/drawing/2014/main" id="{F747D0D3-CBE0-6446-9392-8BFAA68729BD}"/>
              </a:ext>
            </a:extLst>
          </p:cNvPr>
          <p:cNvSpPr>
            <a:spLocks noGrp="1"/>
          </p:cNvSpPr>
          <p:nvPr>
            <p:ph idx="1"/>
          </p:nvPr>
        </p:nvSpPr>
        <p:spPr>
          <a:xfrm>
            <a:off x="1103312" y="1289720"/>
            <a:ext cx="10279359" cy="4958679"/>
          </a:xfrm>
        </p:spPr>
        <p:txBody>
          <a:bodyPr>
            <a:normAutofit/>
          </a:bodyPr>
          <a:lstStyle/>
          <a:p>
            <a:r>
              <a:rPr lang="en-IN" sz="4000">
                <a:solidFill>
                  <a:schemeClr val="accent6"/>
                </a:solidFill>
              </a:rPr>
              <a:t>Functional Theory: </a:t>
            </a:r>
            <a:r>
              <a:rPr lang="en-IN" sz="4000">
                <a:solidFill>
                  <a:srgbClr val="FFFF00"/>
                </a:solidFill>
              </a:rPr>
              <a:t>functional theory ( Hackman &amp; Walton,1986; McGrath, 1926) is a particularly useful theory for addressing specific leader beahviours expected to contribute to organisational or unit effectiveness.</a:t>
            </a:r>
            <a:endParaRPr lang="en-US" sz="4000">
              <a:solidFill>
                <a:schemeClr val="accent6"/>
              </a:solidFill>
            </a:endParaRPr>
          </a:p>
        </p:txBody>
      </p:sp>
    </p:spTree>
    <p:extLst>
      <p:ext uri="{BB962C8B-B14F-4D97-AF65-F5344CB8AC3E}">
        <p14:creationId xmlns:p14="http://schemas.microsoft.com/office/powerpoint/2010/main" val="3702560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34AE7-E157-8340-9ADA-42F69A36CF70}"/>
              </a:ext>
            </a:extLst>
          </p:cNvPr>
          <p:cNvSpPr>
            <a:spLocks noGrp="1"/>
          </p:cNvSpPr>
          <p:nvPr>
            <p:ph type="title"/>
          </p:nvPr>
        </p:nvSpPr>
        <p:spPr>
          <a:xfrm>
            <a:off x="2981739" y="1857671"/>
            <a:ext cx="7359690" cy="3515361"/>
          </a:xfrm>
        </p:spPr>
        <p:txBody>
          <a:bodyPr/>
          <a:lstStyle/>
          <a:p>
            <a:endParaRPr lang="en-US"/>
          </a:p>
        </p:txBody>
      </p:sp>
      <p:sp>
        <p:nvSpPr>
          <p:cNvPr id="3" name="Content Placeholder 2">
            <a:extLst>
              <a:ext uri="{FF2B5EF4-FFF2-40B4-BE49-F238E27FC236}">
                <a16:creationId xmlns:a16="http://schemas.microsoft.com/office/drawing/2014/main" id="{081B14E6-034C-D344-9254-CBD63CFDC549}"/>
              </a:ext>
            </a:extLst>
          </p:cNvPr>
          <p:cNvSpPr>
            <a:spLocks noGrp="1"/>
          </p:cNvSpPr>
          <p:nvPr>
            <p:ph idx="1"/>
          </p:nvPr>
        </p:nvSpPr>
        <p:spPr>
          <a:xfrm>
            <a:off x="2674099" y="2461118"/>
            <a:ext cx="7667330" cy="1893168"/>
          </a:xfrm>
        </p:spPr>
        <p:txBody>
          <a:bodyPr>
            <a:normAutofit/>
          </a:bodyPr>
          <a:lstStyle/>
          <a:p>
            <a:pPr marL="0" indent="0">
              <a:buNone/>
            </a:pPr>
            <a:r>
              <a:rPr lang="en-IN" sz="9600">
                <a:solidFill>
                  <a:schemeClr val="accent3"/>
                </a:solidFill>
              </a:rPr>
              <a:t>THANK YOU</a:t>
            </a:r>
            <a:endParaRPr lang="en-US" sz="9600">
              <a:solidFill>
                <a:schemeClr val="accent3"/>
              </a:solidFill>
            </a:endParaRPr>
          </a:p>
        </p:txBody>
      </p:sp>
    </p:spTree>
    <p:extLst>
      <p:ext uri="{BB962C8B-B14F-4D97-AF65-F5344CB8AC3E}">
        <p14:creationId xmlns:p14="http://schemas.microsoft.com/office/powerpoint/2010/main" val="1015291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618E6-D0BD-5542-B0DF-147EE1038A4D}"/>
              </a:ext>
            </a:extLst>
          </p:cNvPr>
          <p:cNvSpPr>
            <a:spLocks noGrp="1"/>
          </p:cNvSpPr>
          <p:nvPr>
            <p:ph type="title"/>
          </p:nvPr>
        </p:nvSpPr>
        <p:spPr>
          <a:xfrm>
            <a:off x="4531770" y="319472"/>
            <a:ext cx="3348541" cy="1053075"/>
          </a:xfrm>
        </p:spPr>
        <p:txBody>
          <a:bodyPr/>
          <a:lstStyle/>
          <a:p>
            <a:r>
              <a:rPr lang="en-IN">
                <a:solidFill>
                  <a:schemeClr val="accent1"/>
                </a:solidFill>
              </a:rPr>
              <a:t>Leadership</a:t>
            </a:r>
            <a:endParaRPr lang="en-US">
              <a:solidFill>
                <a:schemeClr val="accent1"/>
              </a:solidFill>
            </a:endParaRPr>
          </a:p>
        </p:txBody>
      </p:sp>
      <p:sp>
        <p:nvSpPr>
          <p:cNvPr id="3" name="Content Placeholder 2">
            <a:extLst>
              <a:ext uri="{FF2B5EF4-FFF2-40B4-BE49-F238E27FC236}">
                <a16:creationId xmlns:a16="http://schemas.microsoft.com/office/drawing/2014/main" id="{9C1C01D2-6C2F-3E40-868E-E038374B03CD}"/>
              </a:ext>
            </a:extLst>
          </p:cNvPr>
          <p:cNvSpPr>
            <a:spLocks noGrp="1"/>
          </p:cNvSpPr>
          <p:nvPr>
            <p:ph idx="1"/>
          </p:nvPr>
        </p:nvSpPr>
        <p:spPr>
          <a:xfrm>
            <a:off x="1156867" y="1266056"/>
            <a:ext cx="9878265" cy="4969565"/>
          </a:xfrm>
        </p:spPr>
        <p:txBody>
          <a:bodyPr>
            <a:normAutofit fontScale="92500"/>
          </a:bodyPr>
          <a:lstStyle/>
          <a:p>
            <a:r>
              <a:rPr lang="en-IN" sz="4000">
                <a:solidFill>
                  <a:srgbClr val="FFFF00"/>
                </a:solidFill>
              </a:rPr>
              <a:t>Leadership is an attempt at influencing the activities of followers through the communication process and toward the attainment of some goal or goals.</a:t>
            </a:r>
          </a:p>
          <a:p>
            <a:r>
              <a:rPr lang="en-IN" sz="4000">
                <a:solidFill>
                  <a:srgbClr val="FFFF00"/>
                </a:solidFill>
              </a:rPr>
              <a:t>Leadership is defined as the process of influencing the activities of an organised group toward goal achievement. </a:t>
            </a:r>
          </a:p>
          <a:p>
            <a:pPr marL="0" indent="0">
              <a:buNone/>
            </a:pPr>
            <a:r>
              <a:rPr lang="en-IN" sz="4000">
                <a:solidFill>
                  <a:srgbClr val="FFFF00"/>
                </a:solidFill>
              </a:rPr>
              <a:t>   ( Rauch &amp; Behling)</a:t>
            </a:r>
            <a:endParaRPr lang="en-US" sz="4000">
              <a:solidFill>
                <a:srgbClr val="FFFF00"/>
              </a:solidFill>
            </a:endParaRPr>
          </a:p>
        </p:txBody>
      </p:sp>
    </p:spTree>
    <p:extLst>
      <p:ext uri="{BB962C8B-B14F-4D97-AF65-F5344CB8AC3E}">
        <p14:creationId xmlns:p14="http://schemas.microsoft.com/office/powerpoint/2010/main" val="3287911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BBCE9-C74B-AB41-AE72-B18D25F4ED16}"/>
              </a:ext>
            </a:extLst>
          </p:cNvPr>
          <p:cNvSpPr>
            <a:spLocks noGrp="1"/>
          </p:cNvSpPr>
          <p:nvPr>
            <p:ph type="title"/>
          </p:nvPr>
        </p:nvSpPr>
        <p:spPr>
          <a:xfrm flipV="1">
            <a:off x="646111" y="236646"/>
            <a:ext cx="9404723" cy="216071"/>
          </a:xfrm>
        </p:spPr>
        <p:txBody>
          <a:bodyPr/>
          <a:lstStyle/>
          <a:p>
            <a:endParaRPr lang="en-US"/>
          </a:p>
        </p:txBody>
      </p:sp>
      <p:sp>
        <p:nvSpPr>
          <p:cNvPr id="3" name="Content Placeholder 2">
            <a:extLst>
              <a:ext uri="{FF2B5EF4-FFF2-40B4-BE49-F238E27FC236}">
                <a16:creationId xmlns:a16="http://schemas.microsoft.com/office/drawing/2014/main" id="{CE95C692-D091-A449-8739-C38E76CD5CF8}"/>
              </a:ext>
            </a:extLst>
          </p:cNvPr>
          <p:cNvSpPr>
            <a:spLocks noGrp="1"/>
          </p:cNvSpPr>
          <p:nvPr>
            <p:ph idx="1"/>
          </p:nvPr>
        </p:nvSpPr>
        <p:spPr>
          <a:xfrm>
            <a:off x="890330" y="746034"/>
            <a:ext cx="9794235" cy="5365932"/>
          </a:xfrm>
        </p:spPr>
        <p:txBody>
          <a:bodyPr>
            <a:normAutofit/>
          </a:bodyPr>
          <a:lstStyle/>
          <a:p>
            <a:r>
              <a:rPr lang="en-IN" sz="4000">
                <a:solidFill>
                  <a:srgbClr val="FFFF00"/>
                </a:solidFill>
              </a:rPr>
              <a:t>Leadership is interpersonal influence, exercised in a situation, and directed, through the communication process, toward the attainment of a specified goal Or goals. ( Tannenbaum, Weschler &amp; Massarik)</a:t>
            </a:r>
            <a:endParaRPr lang="en-US" sz="4000">
              <a:solidFill>
                <a:srgbClr val="FFFF00"/>
              </a:solidFill>
            </a:endParaRPr>
          </a:p>
        </p:txBody>
      </p:sp>
    </p:spTree>
    <p:extLst>
      <p:ext uri="{BB962C8B-B14F-4D97-AF65-F5344CB8AC3E}">
        <p14:creationId xmlns:p14="http://schemas.microsoft.com/office/powerpoint/2010/main" val="4134046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4E1BD-9018-1843-8304-7B05FDBE2401}"/>
              </a:ext>
            </a:extLst>
          </p:cNvPr>
          <p:cNvSpPr>
            <a:spLocks noGrp="1"/>
          </p:cNvSpPr>
          <p:nvPr>
            <p:ph type="title"/>
          </p:nvPr>
        </p:nvSpPr>
        <p:spPr>
          <a:xfrm flipV="1">
            <a:off x="646111" y="82826"/>
            <a:ext cx="9404723" cy="369892"/>
          </a:xfrm>
        </p:spPr>
        <p:txBody>
          <a:bodyPr/>
          <a:lstStyle/>
          <a:p>
            <a:endParaRPr lang="en-US"/>
          </a:p>
        </p:txBody>
      </p:sp>
      <p:sp>
        <p:nvSpPr>
          <p:cNvPr id="3" name="Content Placeholder 2">
            <a:extLst>
              <a:ext uri="{FF2B5EF4-FFF2-40B4-BE49-F238E27FC236}">
                <a16:creationId xmlns:a16="http://schemas.microsoft.com/office/drawing/2014/main" id="{CF67F48A-38CA-EF4C-8C42-195A49B34FA6}"/>
              </a:ext>
            </a:extLst>
          </p:cNvPr>
          <p:cNvSpPr>
            <a:spLocks noGrp="1"/>
          </p:cNvSpPr>
          <p:nvPr>
            <p:ph idx="1"/>
          </p:nvPr>
        </p:nvSpPr>
        <p:spPr>
          <a:xfrm>
            <a:off x="1103312" y="863758"/>
            <a:ext cx="10007216" cy="5384641"/>
          </a:xfrm>
        </p:spPr>
        <p:txBody>
          <a:bodyPr>
            <a:normAutofit fontScale="92500"/>
          </a:bodyPr>
          <a:lstStyle/>
          <a:p>
            <a:r>
              <a:rPr lang="en-IN" sz="4000">
                <a:solidFill>
                  <a:srgbClr val="FFFF00"/>
                </a:solidFill>
              </a:rPr>
              <a:t>This leadership is a process in which a leader attempts to influence his/her followers to establish and accomplish a goal or goals. In order to accomplish the goal, the leader exercises his/her power to influence people. Leadership is also a continuous process, with the accomplishment of one goal becoming the beginning of a new goal.</a:t>
            </a:r>
            <a:endParaRPr lang="en-US" sz="4000">
              <a:solidFill>
                <a:srgbClr val="FFFF00"/>
              </a:solidFill>
            </a:endParaRPr>
          </a:p>
        </p:txBody>
      </p:sp>
    </p:spTree>
    <p:extLst>
      <p:ext uri="{BB962C8B-B14F-4D97-AF65-F5344CB8AC3E}">
        <p14:creationId xmlns:p14="http://schemas.microsoft.com/office/powerpoint/2010/main" val="4228052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CC509-5E96-FB4E-8C1C-B8204B128547}"/>
              </a:ext>
            </a:extLst>
          </p:cNvPr>
          <p:cNvSpPr>
            <a:spLocks noGrp="1"/>
          </p:cNvSpPr>
          <p:nvPr>
            <p:ph type="title"/>
          </p:nvPr>
        </p:nvSpPr>
        <p:spPr>
          <a:xfrm>
            <a:off x="874220" y="0"/>
            <a:ext cx="9404723" cy="1600200"/>
          </a:xfrm>
        </p:spPr>
        <p:txBody>
          <a:bodyPr/>
          <a:lstStyle/>
          <a:p>
            <a:r>
              <a:rPr lang="en-IN">
                <a:solidFill>
                  <a:schemeClr val="accent1"/>
                </a:solidFill>
              </a:rPr>
              <a:t>Characteristics of successful leadership:</a:t>
            </a:r>
            <a:endParaRPr lang="en-US">
              <a:solidFill>
                <a:schemeClr val="accent1"/>
              </a:solidFill>
            </a:endParaRPr>
          </a:p>
        </p:txBody>
      </p:sp>
      <p:sp>
        <p:nvSpPr>
          <p:cNvPr id="3" name="Content Placeholder 2">
            <a:extLst>
              <a:ext uri="{FF2B5EF4-FFF2-40B4-BE49-F238E27FC236}">
                <a16:creationId xmlns:a16="http://schemas.microsoft.com/office/drawing/2014/main" id="{5DA9F640-5E81-364D-89F5-3D90B5C820FA}"/>
              </a:ext>
            </a:extLst>
          </p:cNvPr>
          <p:cNvSpPr>
            <a:spLocks noGrp="1"/>
          </p:cNvSpPr>
          <p:nvPr>
            <p:ph idx="1"/>
          </p:nvPr>
        </p:nvSpPr>
        <p:spPr>
          <a:xfrm>
            <a:off x="760175" y="1348882"/>
            <a:ext cx="10208365" cy="4745697"/>
          </a:xfrm>
        </p:spPr>
        <p:txBody>
          <a:bodyPr>
            <a:normAutofit lnSpcReduction="10000"/>
          </a:bodyPr>
          <a:lstStyle/>
          <a:p>
            <a:r>
              <a:rPr lang="en-IN" sz="4000">
                <a:solidFill>
                  <a:srgbClr val="FFFF00"/>
                </a:solidFill>
              </a:rPr>
              <a:t>A leadership study group at Ohio State University, headed by </a:t>
            </a:r>
            <a:r>
              <a:rPr lang="en-IN" sz="4000" u="sng">
                <a:solidFill>
                  <a:srgbClr val="FFFF00"/>
                </a:solidFill>
              </a:rPr>
              <a:t>Harris Fleischman, </a:t>
            </a:r>
            <a:r>
              <a:rPr lang="en-IN" sz="4000">
                <a:solidFill>
                  <a:srgbClr val="FFFF00"/>
                </a:solidFill>
              </a:rPr>
              <a:t>found similar contrasts in leadership style, which they referred to as initiating structure and consideration. The leadership style of initiating structure is similar to the job – centered leadership style.</a:t>
            </a:r>
            <a:endParaRPr lang="en-US" sz="4000">
              <a:solidFill>
                <a:srgbClr val="FFFF00"/>
              </a:solidFill>
            </a:endParaRPr>
          </a:p>
        </p:txBody>
      </p:sp>
    </p:spTree>
    <p:extLst>
      <p:ext uri="{BB962C8B-B14F-4D97-AF65-F5344CB8AC3E}">
        <p14:creationId xmlns:p14="http://schemas.microsoft.com/office/powerpoint/2010/main" val="572587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54285-563B-0C4B-8F43-6CB27D137A2B}"/>
              </a:ext>
            </a:extLst>
          </p:cNvPr>
          <p:cNvSpPr>
            <a:spLocks noGrp="1"/>
          </p:cNvSpPr>
          <p:nvPr>
            <p:ph type="title"/>
          </p:nvPr>
        </p:nvSpPr>
        <p:spPr>
          <a:xfrm>
            <a:off x="646111" y="452718"/>
            <a:ext cx="9404723" cy="67903"/>
          </a:xfrm>
        </p:spPr>
        <p:txBody>
          <a:bodyPr/>
          <a:lstStyle/>
          <a:p>
            <a:endParaRPr lang="en-US"/>
          </a:p>
        </p:txBody>
      </p:sp>
      <p:sp>
        <p:nvSpPr>
          <p:cNvPr id="3" name="Content Placeholder 2">
            <a:extLst>
              <a:ext uri="{FF2B5EF4-FFF2-40B4-BE49-F238E27FC236}">
                <a16:creationId xmlns:a16="http://schemas.microsoft.com/office/drawing/2014/main" id="{817DA2F0-D651-504B-AE79-EBA6E426CCC1}"/>
              </a:ext>
            </a:extLst>
          </p:cNvPr>
          <p:cNvSpPr>
            <a:spLocks noGrp="1"/>
          </p:cNvSpPr>
          <p:nvPr>
            <p:ph idx="1"/>
          </p:nvPr>
        </p:nvSpPr>
        <p:spPr>
          <a:xfrm>
            <a:off x="1103312" y="1251134"/>
            <a:ext cx="10141690" cy="4997266"/>
          </a:xfrm>
        </p:spPr>
        <p:txBody>
          <a:bodyPr>
            <a:normAutofit/>
          </a:bodyPr>
          <a:lstStyle/>
          <a:p>
            <a:r>
              <a:rPr lang="en-IN" sz="4000">
                <a:solidFill>
                  <a:srgbClr val="FFFF00"/>
                </a:solidFill>
              </a:rPr>
              <a:t>It was the initial expectation of both research groups that a leader who could demonstrate both high initiating structure ( job structure) and high consideration ( employee centered) would be successful and effective in all circumstances.</a:t>
            </a:r>
            <a:endParaRPr lang="en-US" sz="4000">
              <a:solidFill>
                <a:srgbClr val="FFFF00"/>
              </a:solidFill>
            </a:endParaRPr>
          </a:p>
        </p:txBody>
      </p:sp>
    </p:spTree>
    <p:extLst>
      <p:ext uri="{BB962C8B-B14F-4D97-AF65-F5344CB8AC3E}">
        <p14:creationId xmlns:p14="http://schemas.microsoft.com/office/powerpoint/2010/main" val="3112216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8E000-6909-A34C-9F01-107BBD806CC5}"/>
              </a:ext>
            </a:extLst>
          </p:cNvPr>
          <p:cNvSpPr>
            <a:spLocks noGrp="1"/>
          </p:cNvSpPr>
          <p:nvPr>
            <p:ph type="title"/>
          </p:nvPr>
        </p:nvSpPr>
        <p:spPr>
          <a:xfrm>
            <a:off x="646111" y="452718"/>
            <a:ext cx="9404723" cy="67903"/>
          </a:xfrm>
        </p:spPr>
        <p:txBody>
          <a:bodyPr/>
          <a:lstStyle/>
          <a:p>
            <a:endParaRPr lang="en-US"/>
          </a:p>
        </p:txBody>
      </p:sp>
      <p:sp>
        <p:nvSpPr>
          <p:cNvPr id="3" name="Content Placeholder 2">
            <a:extLst>
              <a:ext uri="{FF2B5EF4-FFF2-40B4-BE49-F238E27FC236}">
                <a16:creationId xmlns:a16="http://schemas.microsoft.com/office/drawing/2014/main" id="{87042137-A804-914D-89D0-30236A1B77B3}"/>
              </a:ext>
            </a:extLst>
          </p:cNvPr>
          <p:cNvSpPr>
            <a:spLocks noGrp="1"/>
          </p:cNvSpPr>
          <p:nvPr>
            <p:ph idx="1"/>
          </p:nvPr>
        </p:nvSpPr>
        <p:spPr>
          <a:xfrm>
            <a:off x="1103312" y="1227470"/>
            <a:ext cx="9711408" cy="5020930"/>
          </a:xfrm>
        </p:spPr>
        <p:txBody>
          <a:bodyPr>
            <a:normAutofit fontScale="92500" lnSpcReduction="10000"/>
          </a:bodyPr>
          <a:lstStyle/>
          <a:p>
            <a:r>
              <a:rPr lang="en-IN" sz="4000">
                <a:solidFill>
                  <a:srgbClr val="FFFF00"/>
                </a:solidFill>
              </a:rPr>
              <a:t>Many students of leadership today believe that there is one best way to lead, believing instead taht appropriate leadership styles very depending on situations. Fred Fiedire(1967), for instance, believes that a task-oriented leadership style is appropriate when the situation is either extremely favourable or extremely unfavorable to the leader.</a:t>
            </a:r>
            <a:endParaRPr lang="en-US" sz="4000">
              <a:solidFill>
                <a:srgbClr val="FFFF00"/>
              </a:solidFill>
            </a:endParaRPr>
          </a:p>
        </p:txBody>
      </p:sp>
    </p:spTree>
    <p:extLst>
      <p:ext uri="{BB962C8B-B14F-4D97-AF65-F5344CB8AC3E}">
        <p14:creationId xmlns:p14="http://schemas.microsoft.com/office/powerpoint/2010/main" val="614875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FC13A-D2BF-4348-8E3D-E867649F32EE}"/>
              </a:ext>
            </a:extLst>
          </p:cNvPr>
          <p:cNvSpPr>
            <a:spLocks noGrp="1"/>
          </p:cNvSpPr>
          <p:nvPr>
            <p:ph type="title"/>
          </p:nvPr>
        </p:nvSpPr>
        <p:spPr>
          <a:xfrm>
            <a:off x="2721429" y="130155"/>
            <a:ext cx="5277206" cy="1159566"/>
          </a:xfrm>
        </p:spPr>
        <p:txBody>
          <a:bodyPr/>
          <a:lstStyle/>
          <a:p>
            <a:r>
              <a:rPr lang="en-IN">
                <a:solidFill>
                  <a:schemeClr val="accent1"/>
                </a:solidFill>
              </a:rPr>
              <a:t>Style of leadership </a:t>
            </a:r>
            <a:endParaRPr lang="en-US">
              <a:solidFill>
                <a:schemeClr val="accent1"/>
              </a:solidFill>
            </a:endParaRPr>
          </a:p>
        </p:txBody>
      </p:sp>
      <p:sp>
        <p:nvSpPr>
          <p:cNvPr id="3" name="Content Placeholder 2">
            <a:extLst>
              <a:ext uri="{FF2B5EF4-FFF2-40B4-BE49-F238E27FC236}">
                <a16:creationId xmlns:a16="http://schemas.microsoft.com/office/drawing/2014/main" id="{862B0A9C-2C4B-094D-AD95-A5BB3C99DC27}"/>
              </a:ext>
            </a:extLst>
          </p:cNvPr>
          <p:cNvSpPr>
            <a:spLocks noGrp="1"/>
          </p:cNvSpPr>
          <p:nvPr>
            <p:ph idx="1"/>
          </p:nvPr>
        </p:nvSpPr>
        <p:spPr>
          <a:xfrm>
            <a:off x="946584" y="1200993"/>
            <a:ext cx="9927297" cy="5070125"/>
          </a:xfrm>
        </p:spPr>
        <p:txBody>
          <a:bodyPr>
            <a:normAutofit/>
          </a:bodyPr>
          <a:lstStyle/>
          <a:p>
            <a:r>
              <a:rPr lang="en-IN" sz="4000">
                <a:solidFill>
                  <a:schemeClr val="accent6"/>
                </a:solidFill>
              </a:rPr>
              <a:t>Autocratic Leadership Style: </a:t>
            </a:r>
            <a:r>
              <a:rPr lang="en-IN" sz="4000">
                <a:solidFill>
                  <a:srgbClr val="FFFF00"/>
                </a:solidFill>
              </a:rPr>
              <a:t>this style is a strong one dimensional leadership style that gives full power or authority to the leader/manager. In this style, the leader makes all the decisions without any consultation with team member.</a:t>
            </a:r>
            <a:endParaRPr lang="en-US" sz="4000">
              <a:solidFill>
                <a:schemeClr val="accent6"/>
              </a:solidFill>
            </a:endParaRPr>
          </a:p>
        </p:txBody>
      </p:sp>
    </p:spTree>
    <p:extLst>
      <p:ext uri="{BB962C8B-B14F-4D97-AF65-F5344CB8AC3E}">
        <p14:creationId xmlns:p14="http://schemas.microsoft.com/office/powerpoint/2010/main" val="1959158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F421E-56A0-DA4D-B31F-7357EC263E7F}"/>
              </a:ext>
            </a:extLst>
          </p:cNvPr>
          <p:cNvSpPr>
            <a:spLocks noGrp="1"/>
          </p:cNvSpPr>
          <p:nvPr>
            <p:ph type="title"/>
          </p:nvPr>
        </p:nvSpPr>
        <p:spPr>
          <a:xfrm>
            <a:off x="646111" y="452718"/>
            <a:ext cx="9404723" cy="45719"/>
          </a:xfrm>
        </p:spPr>
        <p:txBody>
          <a:bodyPr/>
          <a:lstStyle/>
          <a:p>
            <a:endParaRPr lang="en-US"/>
          </a:p>
        </p:txBody>
      </p:sp>
      <p:sp>
        <p:nvSpPr>
          <p:cNvPr id="3" name="Content Placeholder 2">
            <a:extLst>
              <a:ext uri="{FF2B5EF4-FFF2-40B4-BE49-F238E27FC236}">
                <a16:creationId xmlns:a16="http://schemas.microsoft.com/office/drawing/2014/main" id="{1A650E91-A882-D54F-9FC3-BC8959C27B7A}"/>
              </a:ext>
            </a:extLst>
          </p:cNvPr>
          <p:cNvSpPr>
            <a:spLocks noGrp="1"/>
          </p:cNvSpPr>
          <p:nvPr>
            <p:ph idx="1"/>
          </p:nvPr>
        </p:nvSpPr>
        <p:spPr>
          <a:xfrm>
            <a:off x="1103312" y="1264448"/>
            <a:ext cx="9711408" cy="4983952"/>
          </a:xfrm>
        </p:spPr>
        <p:txBody>
          <a:bodyPr>
            <a:normAutofit fontScale="92500" lnSpcReduction="20000"/>
          </a:bodyPr>
          <a:lstStyle/>
          <a:p>
            <a:r>
              <a:rPr lang="en-IN" sz="4000">
                <a:solidFill>
                  <a:schemeClr val="accent6"/>
                </a:solidFill>
              </a:rPr>
              <a:t>Democratic leadership: </a:t>
            </a:r>
            <a:r>
              <a:rPr lang="en-IN" sz="4000">
                <a:solidFill>
                  <a:srgbClr val="FFFF00"/>
                </a:solidFill>
              </a:rPr>
              <a:t>This style is more participative in nature where the leader involves team member while making critical decisions.</a:t>
            </a:r>
          </a:p>
          <a:p>
            <a:r>
              <a:rPr lang="en-IN" sz="4000">
                <a:solidFill>
                  <a:schemeClr val="accent6"/>
                </a:solidFill>
              </a:rPr>
              <a:t>Coaching leadership: </a:t>
            </a:r>
            <a:r>
              <a:rPr lang="en-IN" sz="4000">
                <a:solidFill>
                  <a:srgbClr val="FFFF00"/>
                </a:solidFill>
              </a:rPr>
              <a:t>However, it is one of the most effective leadership styles taht does not lead directly but indirectly. In this style leaders are more like coaches or teachers which involves coaching or supervising team members.</a:t>
            </a:r>
            <a:endParaRPr lang="en-US" sz="4000">
              <a:solidFill>
                <a:schemeClr val="accent6"/>
              </a:solidFill>
            </a:endParaRPr>
          </a:p>
        </p:txBody>
      </p:sp>
    </p:spTree>
    <p:extLst>
      <p:ext uri="{BB962C8B-B14F-4D97-AF65-F5344CB8AC3E}">
        <p14:creationId xmlns:p14="http://schemas.microsoft.com/office/powerpoint/2010/main" val="30113873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17</Slides>
  <Notes>0</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Ion</vt:lpstr>
      <vt:lpstr>Leadership</vt:lpstr>
      <vt:lpstr>Leadership</vt:lpstr>
      <vt:lpstr>PowerPoint Presentation</vt:lpstr>
      <vt:lpstr>PowerPoint Presentation</vt:lpstr>
      <vt:lpstr>Characteristics of successful leadership:</vt:lpstr>
      <vt:lpstr>PowerPoint Presentation</vt:lpstr>
      <vt:lpstr>PowerPoint Presentation</vt:lpstr>
      <vt:lpstr>Style of leadership </vt:lpstr>
      <vt:lpstr>PowerPoint Presentation</vt:lpstr>
      <vt:lpstr>PowerPoint Presentation</vt:lpstr>
      <vt:lpstr>PowerPoint Presentation</vt:lpstr>
      <vt:lpstr>Theory of Leadership:</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dc:title>
  <dc:creator>anandpriya1993@gmail.com</dc:creator>
  <cp:lastModifiedBy>anandpriya1993@gmail.com</cp:lastModifiedBy>
  <cp:revision>2</cp:revision>
  <dcterms:created xsi:type="dcterms:W3CDTF">2020-04-30T13:43:44Z</dcterms:created>
  <dcterms:modified xsi:type="dcterms:W3CDTF">2020-04-30T15:02:06Z</dcterms:modified>
</cp:coreProperties>
</file>