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E670B-1011-824D-A15A-E3EB3F163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04728" y="-437795"/>
            <a:ext cx="9448800" cy="2528097"/>
          </a:xfrm>
        </p:spPr>
        <p:txBody>
          <a:bodyPr/>
          <a:lstStyle/>
          <a:p>
            <a:r>
              <a:rPr lang="en-IN">
                <a:solidFill>
                  <a:schemeClr val="accent1"/>
                </a:solidFill>
              </a:rPr>
              <a:t>Group Dynamics and group structure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446FE8-E708-6043-9387-D2A3FD015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0699" y="2685931"/>
            <a:ext cx="10413369" cy="3845497"/>
          </a:xfrm>
        </p:spPr>
        <p:txBody>
          <a:bodyPr>
            <a:normAutofit/>
          </a:bodyPr>
          <a:lstStyle/>
          <a:p>
            <a:r>
              <a:rPr lang="en-IN" sz="4000">
                <a:solidFill>
                  <a:schemeClr val="accent4"/>
                </a:solidFill>
              </a:rPr>
              <a:t>Topic related to MA 4</a:t>
            </a:r>
            <a:r>
              <a:rPr lang="en-IN" sz="4000" baseline="30000">
                <a:solidFill>
                  <a:schemeClr val="accent4"/>
                </a:solidFill>
              </a:rPr>
              <a:t>th</a:t>
            </a:r>
            <a:r>
              <a:rPr lang="en-IN" sz="4000">
                <a:solidFill>
                  <a:schemeClr val="accent4"/>
                </a:solidFill>
              </a:rPr>
              <a:t> semester
Paper 1</a:t>
            </a:r>
            <a:r>
              <a:rPr lang="en-IN" sz="4000" baseline="30000">
                <a:solidFill>
                  <a:schemeClr val="accent4"/>
                </a:solidFill>
              </a:rPr>
              <a:t>st(unit-4)  Applied Social Psychology</a:t>
            </a:r>
          </a:p>
          <a:p>
            <a:endParaRPr lang="en-IN" sz="4000" baseline="30000">
              <a:solidFill>
                <a:schemeClr val="accent4"/>
              </a:solidFill>
            </a:endParaRPr>
          </a:p>
          <a:p>
            <a:r>
              <a:rPr lang="en-IN" sz="4000" baseline="30000">
                <a:solidFill>
                  <a:schemeClr val="accent4"/>
                </a:solidFill>
              </a:rPr>
              <a:t>                                                          </a:t>
            </a:r>
            <a:r>
              <a:rPr lang="en-IN" sz="4000" baseline="30000">
                <a:solidFill>
                  <a:schemeClr val="accent3"/>
                </a:solidFill>
              </a:rPr>
              <a:t>Dr. Ashutosh Dwivedi</a:t>
            </a:r>
          </a:p>
          <a:p>
            <a:r>
              <a:rPr lang="en-IN" sz="4000" baseline="30000">
                <a:solidFill>
                  <a:schemeClr val="accent3"/>
                </a:solidFill>
              </a:rPr>
              <a:t>                                                          Assistant professor</a:t>
            </a:r>
          </a:p>
          <a:p>
            <a:r>
              <a:rPr lang="en-IN" sz="4000" baseline="30000">
                <a:solidFill>
                  <a:schemeClr val="accent3"/>
                </a:solidFill>
              </a:rPr>
              <a:t>                                                          H.C.P.G varanasi</a:t>
            </a:r>
            <a:endParaRPr lang="en-US" sz="400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286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CB25A-CF0E-1E41-8792-9631DF57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2895600" y="0"/>
            <a:ext cx="8610600" cy="76437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0CE73-60C3-9946-B6B2-FB409D050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17948"/>
            <a:ext cx="10820400" cy="5201107"/>
          </a:xfrm>
        </p:spPr>
        <p:txBody>
          <a:bodyPr>
            <a:normAutofit/>
          </a:bodyPr>
          <a:lstStyle/>
          <a:p>
            <a:r>
              <a:rPr lang="en-IN" sz="4000">
                <a:solidFill>
                  <a:srgbClr val="7030A0"/>
                </a:solidFill>
              </a:rPr>
              <a:t>Communication structure: </a:t>
            </a:r>
            <a:r>
              <a:rPr lang="en-IN" sz="4000">
                <a:solidFill>
                  <a:schemeClr val="accent4"/>
                </a:solidFill>
              </a:rPr>
              <a:t>We can understand the communication structure of a group in terms of possible communication relations or can understand it as such patterns of communication paths which are actually used in the performance of the group.</a:t>
            </a:r>
            <a:endParaRPr lang="en-US" sz="400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63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9408F-09DC-EF41-B7A6-FE4F1BA7B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"/>
            <a:ext cx="8610600" cy="946584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D4E37-0149-7049-8725-FB1CE35D5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6111" y="1416937"/>
            <a:ext cx="10820400" cy="4024125"/>
          </a:xfrm>
        </p:spPr>
        <p:txBody>
          <a:bodyPr>
            <a:normAutofit/>
          </a:bodyPr>
          <a:lstStyle/>
          <a:p>
            <a:r>
              <a:rPr lang="en-IN" sz="4000">
                <a:solidFill>
                  <a:srgbClr val="7030A0"/>
                </a:solidFill>
              </a:rPr>
              <a:t>Friendship or Affect structure: </a:t>
            </a:r>
            <a:r>
              <a:rPr lang="en-IN" sz="4000">
                <a:solidFill>
                  <a:schemeClr val="accent4"/>
                </a:solidFill>
              </a:rPr>
              <a:t>The feeling or Affect structure of a group can be understood by considering the members as individuals and not as roles.</a:t>
            </a:r>
            <a:endParaRPr lang="en-US" sz="400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890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83085-BB1F-4C4A-9543-29A90167B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0089" y="1568969"/>
            <a:ext cx="6311821" cy="3258608"/>
          </a:xfrm>
        </p:spPr>
        <p:txBody>
          <a:bodyPr>
            <a:normAutofit/>
          </a:bodyPr>
          <a:lstStyle/>
          <a:p>
            <a:r>
              <a:rPr lang="en-IN" sz="8000">
                <a:solidFill>
                  <a:schemeClr val="accent5"/>
                </a:solidFill>
              </a:rPr>
              <a:t>Thank you</a:t>
            </a:r>
            <a:endParaRPr lang="en-US" sz="8000">
              <a:solidFill>
                <a:schemeClr val="accent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043A5-FF2F-2547-B237-90B78353E88E}"/>
              </a:ext>
            </a:extLst>
          </p:cNvPr>
          <p:cNvSpPr>
            <a:spLocks noGrp="1"/>
          </p:cNvSpPr>
          <p:nvPr>
            <p:ph idx="1"/>
          </p:nvPr>
        </p:nvSpPr>
        <p:spPr>
          <a:xfrm flipV="1">
            <a:off x="685800" y="-2248137"/>
            <a:ext cx="10820400" cy="444269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59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C8BAB-46DC-0041-B27E-D556A427B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9876" y="-141076"/>
            <a:ext cx="7956510" cy="1560782"/>
          </a:xfrm>
        </p:spPr>
        <p:txBody>
          <a:bodyPr/>
          <a:lstStyle/>
          <a:p>
            <a:r>
              <a:rPr lang="en-IN">
                <a:solidFill>
                  <a:schemeClr val="accent2"/>
                </a:solidFill>
              </a:rPr>
              <a:t>Group Dynamics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2B3DA-8261-CA43-9418-8F9C42A55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0769" y="1419705"/>
            <a:ext cx="10820400" cy="5596847"/>
          </a:xfrm>
        </p:spPr>
        <p:txBody>
          <a:bodyPr>
            <a:normAutofit/>
          </a:bodyPr>
          <a:lstStyle/>
          <a:p>
            <a:r>
              <a:rPr lang="en-IN" sz="4000">
                <a:solidFill>
                  <a:schemeClr val="accent4"/>
                </a:solidFill>
              </a:rPr>
              <a:t>Every individual belongs to one or the other group. His behaviour pattern is influenced by the functioning of the group to a Greta extent. Hence today the study of group has achieved great significance.</a:t>
            </a:r>
          </a:p>
          <a:p>
            <a:r>
              <a:rPr lang="en-IN" sz="4000">
                <a:solidFill>
                  <a:schemeClr val="accent4"/>
                </a:solidFill>
              </a:rPr>
              <a:t>The term ‘group dynamics’ means the study of forces within a group.</a:t>
            </a:r>
            <a:endParaRPr lang="en-US" sz="400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681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300EC-7068-0548-8B91-54E37DECC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9636" y="-454354"/>
            <a:ext cx="8610600" cy="134177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2D81B-E118-AE45-B3A2-446F68CF8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3540"/>
            <a:ext cx="10862523" cy="4775146"/>
          </a:xfrm>
        </p:spPr>
        <p:txBody>
          <a:bodyPr>
            <a:normAutofit/>
          </a:bodyPr>
          <a:lstStyle/>
          <a:p>
            <a:r>
              <a:rPr lang="en-IN" sz="4000">
                <a:solidFill>
                  <a:schemeClr val="accent4"/>
                </a:solidFill>
              </a:rPr>
              <a:t>Since human beings have an innate desire for belonging to a group. Group dynamism is bound to a occur. In an organisation or in a society, we can see groups, small or large, working for the wellbeing.</a:t>
            </a:r>
            <a:endParaRPr lang="en-US" sz="400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69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CAA8D-0463-F74A-95E4-32E5D2F0A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7422" y="-256797"/>
            <a:ext cx="6572132" cy="1792223"/>
          </a:xfrm>
        </p:spPr>
        <p:txBody>
          <a:bodyPr/>
          <a:lstStyle/>
          <a:p>
            <a:r>
              <a:rPr lang="en-IN">
                <a:solidFill>
                  <a:schemeClr val="accent2"/>
                </a:solidFill>
              </a:rPr>
              <a:t>Importance of Group  Dynamics: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8D361-11E7-424F-97CE-59465EB3E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446" y="1668354"/>
            <a:ext cx="10820400" cy="4685590"/>
          </a:xfrm>
        </p:spPr>
        <p:txBody>
          <a:bodyPr>
            <a:normAutofit/>
          </a:bodyPr>
          <a:lstStyle/>
          <a:p>
            <a:r>
              <a:rPr lang="en-IN" sz="4000">
                <a:solidFill>
                  <a:schemeClr val="accent4"/>
                </a:solidFill>
              </a:rPr>
              <a:t>The members are always influenced by the interactions of other member in the groups.</a:t>
            </a:r>
          </a:p>
          <a:p>
            <a:r>
              <a:rPr lang="en-IN" sz="4000">
                <a:solidFill>
                  <a:schemeClr val="accent4"/>
                </a:solidFill>
              </a:rPr>
              <a:t>Group dynamism can further more give job satisfaction to the members.</a:t>
            </a:r>
          </a:p>
          <a:p>
            <a:r>
              <a:rPr lang="en-IN" sz="4000">
                <a:solidFill>
                  <a:schemeClr val="accent4"/>
                </a:solidFill>
              </a:rPr>
              <a:t>Group can also infuse the team spirit among the members.</a:t>
            </a:r>
            <a:endParaRPr lang="en-US" sz="400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083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6826F-9FD2-0041-909D-43DA0E8CA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9637" y="-205875"/>
            <a:ext cx="8610600" cy="1293028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094F7-ABFC-2D46-BBF4-D44E8D822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2548"/>
            <a:ext cx="10820400" cy="4846138"/>
          </a:xfrm>
        </p:spPr>
        <p:txBody>
          <a:bodyPr>
            <a:normAutofit/>
          </a:bodyPr>
          <a:lstStyle/>
          <a:p>
            <a:r>
              <a:rPr lang="en-IN" sz="4000">
                <a:solidFill>
                  <a:schemeClr val="accent4"/>
                </a:solidFill>
              </a:rPr>
              <a:t>Even the attitude, insights &amp; ideas Of members depend on group dynamism. e.g. Negative thinkers convert to positive thinkers with the help of the facilitator.</a:t>
            </a:r>
          </a:p>
          <a:p>
            <a:r>
              <a:rPr lang="en-IN" sz="4000">
                <a:solidFill>
                  <a:schemeClr val="accent4"/>
                </a:solidFill>
              </a:rPr>
              <a:t>Furthermore, group dynamism can reduce laboratory unrest. Lastly, it reduces labor turn over due to emotional attachment among the group members.</a:t>
            </a:r>
            <a:endParaRPr lang="en-US" sz="400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857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E93A3-DEE8-394D-B972-8746C5818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9947" y="-319471"/>
            <a:ext cx="8610600" cy="1857670"/>
          </a:xfrm>
        </p:spPr>
        <p:txBody>
          <a:bodyPr/>
          <a:lstStyle/>
          <a:p>
            <a:r>
              <a:rPr lang="en-IN">
                <a:solidFill>
                  <a:schemeClr val="accent2"/>
                </a:solidFill>
              </a:rPr>
              <a:t>Characteristics of group dynamics: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62531-68B2-8F41-A6B9-8F0978C69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937" y="1455373"/>
            <a:ext cx="10820400" cy="4815745"/>
          </a:xfrm>
        </p:spPr>
        <p:txBody>
          <a:bodyPr>
            <a:normAutofit fontScale="92500"/>
          </a:bodyPr>
          <a:lstStyle/>
          <a:p>
            <a:r>
              <a:rPr lang="en-IN" sz="4000">
                <a:solidFill>
                  <a:srgbClr val="7030A0"/>
                </a:solidFill>
              </a:rPr>
              <a:t>Group Interaction:</a:t>
            </a:r>
            <a:r>
              <a:rPr lang="en-IN" sz="4000">
                <a:solidFill>
                  <a:schemeClr val="accent4"/>
                </a:solidFill>
              </a:rPr>
              <a:t> the member of a group affect each other and there is a definite pattern of interaction among them.</a:t>
            </a:r>
            <a:r>
              <a:rPr lang="en-IN" sz="4000">
                <a:solidFill>
                  <a:srgbClr val="7030A0"/>
                </a:solidFill>
              </a:rPr>
              <a:t> </a:t>
            </a:r>
          </a:p>
          <a:p>
            <a:r>
              <a:rPr lang="en-IN" sz="4000">
                <a:solidFill>
                  <a:srgbClr val="7030A0"/>
                </a:solidFill>
              </a:rPr>
              <a:t>Stability: </a:t>
            </a:r>
            <a:r>
              <a:rPr lang="en-IN" sz="4000">
                <a:solidFill>
                  <a:schemeClr val="accent4"/>
                </a:solidFill>
              </a:rPr>
              <a:t>Groups also must possess a stable structure. Although group can change, which often they do, there must be some stable relationship that keeps the group member together and functioning a unit.</a:t>
            </a:r>
            <a:endParaRPr lang="en-IN" sz="400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sz="400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175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A1662-515F-B24F-A94B-CC134E965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0"/>
            <a:ext cx="8610600" cy="84009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00A3E-31DF-A74B-B247-F9B5C09E0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1452" y="1105988"/>
            <a:ext cx="10820400" cy="5129633"/>
          </a:xfrm>
        </p:spPr>
        <p:txBody>
          <a:bodyPr>
            <a:normAutofit fontScale="92500" lnSpcReduction="10000"/>
          </a:bodyPr>
          <a:lstStyle/>
          <a:p>
            <a:r>
              <a:rPr lang="en-IN" sz="4000">
                <a:solidFill>
                  <a:srgbClr val="7030A0"/>
                </a:solidFill>
              </a:rPr>
              <a:t>Common interests or goals: </a:t>
            </a:r>
            <a:r>
              <a:rPr lang="en-IN" sz="4000">
                <a:solidFill>
                  <a:schemeClr val="accent4"/>
                </a:solidFill>
              </a:rPr>
              <a:t>Members of a group must share some common interests or goals that bind the group together.</a:t>
            </a:r>
          </a:p>
          <a:p>
            <a:r>
              <a:rPr lang="en-IN" sz="4000">
                <a:solidFill>
                  <a:srgbClr val="7030A0"/>
                </a:solidFill>
              </a:rPr>
              <a:t>Recognition as being a group:</a:t>
            </a:r>
            <a:r>
              <a:rPr lang="en-IN" sz="4000">
                <a:solidFill>
                  <a:schemeClr val="accent4"/>
                </a:solidFill>
              </a:rPr>
              <a:t> It is not just being together would ensure the formation of a proper group. The members of the group must also perceive themselves as a group. They must recognise each other as a member of their group and can distinguish them from non members.</a:t>
            </a:r>
            <a:endParaRPr lang="en-IN" sz="400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IN" sz="4000">
              <a:solidFill>
                <a:schemeClr val="accent4"/>
              </a:solidFill>
            </a:endParaRPr>
          </a:p>
          <a:p>
            <a:pPr marL="0" indent="0">
              <a:buNone/>
            </a:pPr>
            <a:endParaRPr lang="en-US" sz="400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059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A2138-2EC4-EA41-AF69-F607D7F14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787" y="177484"/>
            <a:ext cx="5814865" cy="851926"/>
          </a:xfrm>
        </p:spPr>
        <p:txBody>
          <a:bodyPr/>
          <a:lstStyle/>
          <a:p>
            <a:r>
              <a:rPr lang="en-IN">
                <a:solidFill>
                  <a:schemeClr val="accent2"/>
                </a:solidFill>
              </a:rPr>
              <a:t>Group structure: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28C6A-B085-4B4F-8A6C-CFC6BA643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29410"/>
            <a:ext cx="10820400" cy="5189275"/>
          </a:xfrm>
        </p:spPr>
        <p:txBody>
          <a:bodyPr>
            <a:normAutofit fontScale="92500" lnSpcReduction="10000"/>
          </a:bodyPr>
          <a:lstStyle/>
          <a:p>
            <a:r>
              <a:rPr lang="en-IN" sz="4000">
                <a:solidFill>
                  <a:schemeClr val="accent4"/>
                </a:solidFill>
              </a:rPr>
              <a:t>Group structure refers to the relatively stable patterns of relationship that exist among members of groups. Every group has a structure.</a:t>
            </a:r>
          </a:p>
          <a:p>
            <a:r>
              <a:rPr lang="en-IN" sz="4000">
                <a:solidFill>
                  <a:schemeClr val="accent4"/>
                </a:solidFill>
              </a:rPr>
              <a:t>In simple terms we call the groups as the aggregate of individuals by this we mean that we consider the members of a group as it’s constituents.</a:t>
            </a:r>
          </a:p>
          <a:p>
            <a:r>
              <a:rPr lang="en-IN" sz="4000">
                <a:solidFill>
                  <a:schemeClr val="accent4"/>
                </a:solidFill>
              </a:rPr>
              <a:t>We will describe group structure in some more details:</a:t>
            </a:r>
            <a:endParaRPr lang="en-US" sz="400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952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45BFD-12EB-3B42-81BE-B338BFFF8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2895600" y="0"/>
            <a:ext cx="8610600" cy="76437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5B270-B578-EB47-987A-0D4931141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41242"/>
            <a:ext cx="10820400" cy="5626258"/>
          </a:xfrm>
        </p:spPr>
        <p:txBody>
          <a:bodyPr>
            <a:normAutofit lnSpcReduction="10000"/>
          </a:bodyPr>
          <a:lstStyle/>
          <a:p>
            <a:r>
              <a:rPr lang="en-IN" sz="4000">
                <a:solidFill>
                  <a:srgbClr val="7030A0"/>
                </a:solidFill>
              </a:rPr>
              <a:t>Work structure: </a:t>
            </a:r>
            <a:r>
              <a:rPr lang="en-IN" sz="4000">
                <a:solidFill>
                  <a:schemeClr val="accent4"/>
                </a:solidFill>
              </a:rPr>
              <a:t>most explicitly the description of the collection of roles can be given in the context of the part which is played by each role in the activities of the group.</a:t>
            </a:r>
          </a:p>
          <a:p>
            <a:r>
              <a:rPr lang="en-IN" sz="4000">
                <a:solidFill>
                  <a:srgbClr val="7030A0"/>
                </a:solidFill>
              </a:rPr>
              <a:t>Power Structure: </a:t>
            </a:r>
            <a:r>
              <a:rPr lang="en-IN" sz="4000">
                <a:solidFill>
                  <a:schemeClr val="accent4"/>
                </a:solidFill>
              </a:rPr>
              <a:t>The collection of roles in a group may be described in the context of the relative power of each role. In a formal group each role is determined in accordance with its rank in the power hierarchy.</a:t>
            </a:r>
            <a:endParaRPr lang="en-US" sz="400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79006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Vapor Trail</vt:lpstr>
      <vt:lpstr>Group Dynamics and group structure</vt:lpstr>
      <vt:lpstr>Group Dynamics</vt:lpstr>
      <vt:lpstr>PowerPoint Presentation</vt:lpstr>
      <vt:lpstr>Importance of Group  Dynamics:</vt:lpstr>
      <vt:lpstr>PowerPoint Presentation</vt:lpstr>
      <vt:lpstr>Characteristics of group dynamics:</vt:lpstr>
      <vt:lpstr>PowerPoint Presentation</vt:lpstr>
      <vt:lpstr>Group structure: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Dynamics and group structure</dc:title>
  <dc:creator>anandpriya1993@gmail.com</dc:creator>
  <cp:lastModifiedBy>anandpriya1993@gmail.com</cp:lastModifiedBy>
  <cp:revision>1</cp:revision>
  <dcterms:created xsi:type="dcterms:W3CDTF">2020-04-30T12:45:27Z</dcterms:created>
  <dcterms:modified xsi:type="dcterms:W3CDTF">2020-04-30T13:40:24Z</dcterms:modified>
</cp:coreProperties>
</file>