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57" r:id="rId8"/>
    <p:sldId id="258" r:id="rId9"/>
    <p:sldId id="259" r:id="rId10"/>
    <p:sldId id="260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850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262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420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254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4177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997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4332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2183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546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5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4644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98389-B6EA-4EBC-B0B5-57D0BCB07B15}" type="datetimeFigureOut">
              <a:rPr lang="en-IN" smtClean="0"/>
              <a:t>17-04-2020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366A9-1078-4760-95CC-3CD89E9A10C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890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16835"/>
            <a:ext cx="9144000" cy="1335819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Plant Embryology </a:t>
            </a:r>
            <a:br>
              <a:rPr lang="en-IN" b="1" dirty="0" smtClean="0"/>
            </a:br>
            <a:r>
              <a:rPr lang="en-IN" sz="3100" b="1" dirty="0" smtClean="0"/>
              <a:t>(Points to remember</a:t>
            </a:r>
            <a:r>
              <a:rPr lang="en-IN" sz="3100" b="1" dirty="0" smtClean="0"/>
              <a:t>)</a:t>
            </a:r>
            <a:br>
              <a:rPr lang="en-IN" sz="3100" b="1" dirty="0" smtClean="0"/>
            </a:br>
            <a:r>
              <a:rPr lang="en-IN" sz="2700" b="1" dirty="0" smtClean="0"/>
              <a:t>For B.Sc.  Part II (Paper 1) &amp; M.Sc. IV Sem.(Paper 1)</a:t>
            </a:r>
            <a:endParaRPr lang="en-IN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96424"/>
            <a:ext cx="9144000" cy="1836752"/>
          </a:xfrm>
        </p:spPr>
        <p:txBody>
          <a:bodyPr>
            <a:normAutofit/>
          </a:bodyPr>
          <a:lstStyle/>
          <a:p>
            <a:r>
              <a:rPr lang="en-IN" b="1" dirty="0" err="1" smtClean="0"/>
              <a:t>Dr.</a:t>
            </a:r>
            <a:r>
              <a:rPr lang="en-IN" b="1" dirty="0" smtClean="0"/>
              <a:t> Sanjay Srivastava</a:t>
            </a:r>
          </a:p>
          <a:p>
            <a:r>
              <a:rPr lang="en-IN" b="1" dirty="0" smtClean="0"/>
              <a:t>Botany Department</a:t>
            </a:r>
          </a:p>
          <a:p>
            <a:r>
              <a:rPr lang="en-IN" b="1" dirty="0" err="1" smtClean="0"/>
              <a:t>H.C.P.G.College</a:t>
            </a:r>
            <a:endParaRPr lang="en-IN" b="1" dirty="0" smtClean="0"/>
          </a:p>
          <a:p>
            <a:r>
              <a:rPr lang="en-IN" b="1" dirty="0" smtClean="0"/>
              <a:t>Varanasi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527199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247" y="286247"/>
            <a:ext cx="11688417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PARTHENOCARPY</a:t>
            </a:r>
            <a:r>
              <a:rPr lang="en-IN" sz="2400" dirty="0" smtClean="0"/>
              <a:t> : The term was given by Noll (1902). According to </a:t>
            </a:r>
            <a:r>
              <a:rPr lang="en-IN" sz="2400" dirty="0" err="1" smtClean="0"/>
              <a:t>Nitsch</a:t>
            </a:r>
            <a:r>
              <a:rPr lang="en-IN" sz="2400" dirty="0" smtClean="0"/>
              <a:t> (1965), it is the formation of fruits without fertilization. </a:t>
            </a:r>
          </a:p>
          <a:p>
            <a:r>
              <a:rPr lang="en-IN" sz="2400" dirty="0" smtClean="0"/>
              <a:t>Parthenocarpy is very common in plants which have ovaries with large number of ovules. Ex. Banana, pine apple, fig, tomato, fig etc.  Parthenocarpy can be of two types : a) </a:t>
            </a:r>
            <a:r>
              <a:rPr lang="en-IN" sz="2400" b="1" dirty="0" err="1" smtClean="0"/>
              <a:t>Stimulative</a:t>
            </a:r>
            <a:r>
              <a:rPr lang="en-IN" sz="2400" dirty="0" smtClean="0"/>
              <a:t> and b) </a:t>
            </a:r>
            <a:r>
              <a:rPr lang="en-IN" sz="2400" b="1" dirty="0" smtClean="0"/>
              <a:t>Vegetative </a:t>
            </a:r>
            <a:r>
              <a:rPr lang="en-IN" sz="2400" dirty="0" smtClean="0"/>
              <a:t>In </a:t>
            </a:r>
            <a:r>
              <a:rPr lang="en-IN" sz="2400" dirty="0" err="1" smtClean="0"/>
              <a:t>stimulative</a:t>
            </a:r>
            <a:r>
              <a:rPr lang="en-IN" sz="2400" dirty="0" smtClean="0"/>
              <a:t> type, pollination stimulus is required for </a:t>
            </a:r>
            <a:r>
              <a:rPr lang="en-IN" sz="2400" dirty="0" err="1" smtClean="0"/>
              <a:t>parthenocarpy</a:t>
            </a:r>
            <a:r>
              <a:rPr lang="en-IN" sz="2400" dirty="0" smtClean="0"/>
              <a:t> to occur. In Vegetative </a:t>
            </a:r>
            <a:r>
              <a:rPr lang="en-IN" sz="2400" dirty="0" err="1" smtClean="0"/>
              <a:t>parthenocarpy</a:t>
            </a:r>
            <a:r>
              <a:rPr lang="en-IN" sz="2400" dirty="0" smtClean="0"/>
              <a:t> pollination is NOT required for </a:t>
            </a:r>
            <a:r>
              <a:rPr lang="en-IN" sz="2400" dirty="0" err="1" smtClean="0"/>
              <a:t>parthenocarpy</a:t>
            </a:r>
            <a:r>
              <a:rPr lang="en-IN" sz="2400" dirty="0" smtClean="0"/>
              <a:t> to occur. </a:t>
            </a:r>
          </a:p>
          <a:p>
            <a:r>
              <a:rPr lang="en-IN" sz="2400" dirty="0" smtClean="0"/>
              <a:t>According to </a:t>
            </a:r>
            <a:r>
              <a:rPr lang="en-IN" sz="2400" dirty="0" err="1" smtClean="0"/>
              <a:t>Nitsch</a:t>
            </a:r>
            <a:r>
              <a:rPr lang="en-IN" sz="2400" dirty="0" smtClean="0"/>
              <a:t> (1963) based on the reasons of occurrence </a:t>
            </a:r>
            <a:r>
              <a:rPr lang="en-IN" sz="2400" dirty="0" err="1" smtClean="0"/>
              <a:t>parthenocarpy</a:t>
            </a:r>
            <a:r>
              <a:rPr lang="en-IN" sz="2400" dirty="0" smtClean="0"/>
              <a:t> can be of three types :</a:t>
            </a:r>
            <a:r>
              <a:rPr lang="en-IN" sz="2400" b="1" dirty="0" smtClean="0"/>
              <a:t>1) Genetic Parthenocarpy </a:t>
            </a:r>
            <a:r>
              <a:rPr lang="en-IN" sz="2400" dirty="0" smtClean="0"/>
              <a:t>: It occurs due to certain genes which may originate either by Mutation (navel oranges which were result of mutation in axillary buds) or Hybridization (Cucumber- “English forcing” and “</a:t>
            </a:r>
            <a:r>
              <a:rPr lang="en-IN" sz="2400" dirty="0" err="1" smtClean="0"/>
              <a:t>Arilington</a:t>
            </a:r>
            <a:r>
              <a:rPr lang="en-IN" sz="2400" dirty="0" smtClean="0"/>
              <a:t> white spine” ). </a:t>
            </a:r>
          </a:p>
          <a:p>
            <a:r>
              <a:rPr lang="en-IN" sz="2400" dirty="0" smtClean="0"/>
              <a:t>Other examples are </a:t>
            </a:r>
            <a:r>
              <a:rPr lang="en-IN" sz="2400" i="1" dirty="0" smtClean="0"/>
              <a:t>Citrus, </a:t>
            </a:r>
            <a:r>
              <a:rPr lang="en-IN" sz="2400" i="1" dirty="0" err="1" smtClean="0"/>
              <a:t>Cucurbita</a:t>
            </a:r>
            <a:r>
              <a:rPr lang="en-IN" sz="2400" i="1" dirty="0" smtClean="0"/>
              <a:t>, Eugenia </a:t>
            </a:r>
            <a:r>
              <a:rPr lang="en-IN" sz="2400" dirty="0" smtClean="0"/>
              <a:t>etc.</a:t>
            </a:r>
          </a:p>
          <a:p>
            <a:r>
              <a:rPr lang="en-IN" sz="2400" b="1" dirty="0" smtClean="0"/>
              <a:t>2) Environmental Parthenocarpy </a:t>
            </a:r>
            <a:r>
              <a:rPr lang="en-IN" sz="2400" dirty="0" smtClean="0"/>
              <a:t>: Occurrence of fog, Frost or low temperature induces Parthenocarpy in some plants.</a:t>
            </a:r>
          </a:p>
          <a:p>
            <a:r>
              <a:rPr lang="en-IN" sz="2400" b="1" dirty="0" smtClean="0"/>
              <a:t>3) Chemically Induced Parthenocarpy </a:t>
            </a:r>
            <a:r>
              <a:rPr lang="en-IN" sz="2400" dirty="0" smtClean="0"/>
              <a:t>: By application of </a:t>
            </a:r>
            <a:r>
              <a:rPr lang="en-IN" sz="2400" dirty="0" err="1" smtClean="0"/>
              <a:t>Auxins</a:t>
            </a:r>
            <a:r>
              <a:rPr lang="en-IN" sz="2400" dirty="0" smtClean="0"/>
              <a:t> or Gibberellins in conc. 10</a:t>
            </a:r>
            <a:r>
              <a:rPr lang="en-IN" sz="2400" baseline="30000" dirty="0" smtClean="0"/>
              <a:t>-7</a:t>
            </a:r>
            <a:r>
              <a:rPr lang="en-IN" sz="2400" dirty="0" smtClean="0"/>
              <a:t> to 10</a:t>
            </a:r>
            <a:r>
              <a:rPr lang="en-IN" sz="2400" baseline="30000" dirty="0" smtClean="0"/>
              <a:t>-6</a:t>
            </a:r>
            <a:r>
              <a:rPr lang="en-IN" sz="2400" dirty="0" smtClean="0"/>
              <a:t> M. In form of lanolin paste or as spray. </a:t>
            </a:r>
            <a:r>
              <a:rPr lang="en-IN" sz="2400" dirty="0" err="1" smtClean="0"/>
              <a:t>Auxin</a:t>
            </a:r>
            <a:r>
              <a:rPr lang="en-IN" sz="2400" dirty="0" smtClean="0"/>
              <a:t> is applied after </a:t>
            </a:r>
            <a:r>
              <a:rPr lang="en-IN" sz="2400" dirty="0" err="1" smtClean="0"/>
              <a:t>anthesis</a:t>
            </a:r>
            <a:r>
              <a:rPr lang="en-IN" sz="2400" dirty="0" smtClean="0"/>
              <a:t> and gibberellin as early as possible. </a:t>
            </a:r>
          </a:p>
          <a:p>
            <a:r>
              <a:rPr lang="en-IN" sz="2400" b="1" dirty="0" smtClean="0"/>
              <a:t>Significance of </a:t>
            </a:r>
            <a:r>
              <a:rPr lang="en-IN" sz="2400" b="1" dirty="0" err="1" smtClean="0"/>
              <a:t>parthenocarpy</a:t>
            </a:r>
            <a:r>
              <a:rPr lang="en-IN" sz="2400" b="1" dirty="0" smtClean="0"/>
              <a:t> </a:t>
            </a:r>
            <a:r>
              <a:rPr lang="en-IN" sz="2400" dirty="0" smtClean="0"/>
              <a:t>: 1.Consumption and processing becomes easy. 2. Edible part of fruit increases.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8049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3711" y="238539"/>
            <a:ext cx="1140217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POLYEMBRYONY</a:t>
            </a:r>
            <a:r>
              <a:rPr lang="en-IN" sz="2400" dirty="0" smtClean="0"/>
              <a:t> : It is the presence of more than one embryos in a single seed. Polyembryony is common in Gymnosperms (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err="1" smtClean="0"/>
              <a:t>Pinus</a:t>
            </a:r>
            <a:r>
              <a:rPr lang="en-IN" sz="2400" dirty="0" smtClean="0"/>
              <a:t> ). It is rare among Angiosperms. Among Angiosperms it is common in </a:t>
            </a:r>
            <a:r>
              <a:rPr lang="en-IN" sz="2400" i="1" dirty="0" smtClean="0"/>
              <a:t>Citrus</a:t>
            </a:r>
            <a:r>
              <a:rPr lang="en-IN" sz="2400" dirty="0" smtClean="0"/>
              <a:t> and </a:t>
            </a:r>
            <a:r>
              <a:rPr lang="en-IN" sz="2400" i="1" dirty="0" err="1" smtClean="0"/>
              <a:t>Mangifera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Polyembryony was discovered by Antony Von </a:t>
            </a:r>
            <a:r>
              <a:rPr lang="en-IN" sz="2400" dirty="0" err="1" smtClean="0"/>
              <a:t>Leeuwenhook</a:t>
            </a:r>
            <a:r>
              <a:rPr lang="en-IN" sz="2400" dirty="0" smtClean="0"/>
              <a:t>.</a:t>
            </a:r>
          </a:p>
          <a:p>
            <a:r>
              <a:rPr lang="en-IN" sz="2400" dirty="0"/>
              <a:t> </a:t>
            </a:r>
            <a:r>
              <a:rPr lang="en-IN" sz="2400" b="1" dirty="0" smtClean="0"/>
              <a:t>Causes of Polyembryony </a:t>
            </a:r>
            <a:r>
              <a:rPr lang="en-IN" sz="2400" dirty="0" smtClean="0"/>
              <a:t>:</a:t>
            </a:r>
          </a:p>
          <a:p>
            <a:pPr marL="342900" indent="-342900">
              <a:buAutoNum type="arabicPeriod"/>
            </a:pPr>
            <a:r>
              <a:rPr lang="en-IN" sz="2400" b="1" dirty="0" smtClean="0"/>
              <a:t>Cleavage in zygote </a:t>
            </a:r>
            <a:r>
              <a:rPr lang="en-IN" sz="2400" dirty="0" smtClean="0"/>
              <a:t>: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smtClean="0"/>
              <a:t>Gymnosperm, Orchids</a:t>
            </a:r>
          </a:p>
          <a:p>
            <a:pPr marL="342900" indent="-342900">
              <a:buAutoNum type="arabicPeriod"/>
            </a:pPr>
            <a:r>
              <a:rPr lang="en-IN" sz="2400" b="1" dirty="0" smtClean="0"/>
              <a:t>Formation of embryo from cell other than egg </a:t>
            </a:r>
            <a:r>
              <a:rPr lang="en-IN" sz="2400" dirty="0" smtClean="0"/>
              <a:t>: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err="1" smtClean="0"/>
              <a:t>Synergid</a:t>
            </a:r>
            <a:r>
              <a:rPr lang="en-IN" sz="2400" dirty="0" smtClean="0"/>
              <a:t> (</a:t>
            </a:r>
            <a:r>
              <a:rPr lang="en-IN" sz="2400" i="1" dirty="0" err="1" smtClean="0"/>
              <a:t>Argemone</a:t>
            </a:r>
            <a:r>
              <a:rPr lang="en-IN" sz="2400" dirty="0" smtClean="0"/>
              <a:t>) ; </a:t>
            </a:r>
            <a:r>
              <a:rPr lang="en-IN" sz="2400" dirty="0" err="1" smtClean="0"/>
              <a:t>Antipodals</a:t>
            </a:r>
            <a:r>
              <a:rPr lang="en-IN" sz="2400" dirty="0" smtClean="0"/>
              <a:t> ( </a:t>
            </a:r>
            <a:r>
              <a:rPr lang="en-IN" sz="2400" i="1" dirty="0" err="1" smtClean="0"/>
              <a:t>Ulmus</a:t>
            </a:r>
            <a:r>
              <a:rPr lang="en-IN" sz="2400" dirty="0" smtClean="0"/>
              <a:t>) ; Endosperm (</a:t>
            </a:r>
            <a:r>
              <a:rPr lang="en-IN" sz="2400" i="1" dirty="0" err="1" smtClean="0"/>
              <a:t>Balanophora</a:t>
            </a:r>
            <a:r>
              <a:rPr lang="en-IN" sz="2400" dirty="0" smtClean="0"/>
              <a:t> ).</a:t>
            </a:r>
          </a:p>
          <a:p>
            <a:pPr marL="342900" indent="-342900">
              <a:buAutoNum type="arabicPeriod"/>
            </a:pPr>
            <a:r>
              <a:rPr lang="en-IN" sz="2400" b="1" dirty="0" smtClean="0"/>
              <a:t>Presence of more than one </a:t>
            </a:r>
            <a:r>
              <a:rPr lang="en-IN" sz="2400" b="1" dirty="0" err="1" smtClean="0"/>
              <a:t>embryosacs</a:t>
            </a:r>
            <a:r>
              <a:rPr lang="en-IN" sz="2400" b="1" dirty="0" smtClean="0"/>
              <a:t> in a single ovule </a:t>
            </a:r>
            <a:r>
              <a:rPr lang="en-IN" sz="2400" dirty="0" smtClean="0"/>
              <a:t>: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i="1" dirty="0" smtClean="0"/>
              <a:t>Citrus</a:t>
            </a:r>
            <a:r>
              <a:rPr lang="en-IN" sz="2400" dirty="0" smtClean="0"/>
              <a:t> and </a:t>
            </a:r>
            <a:r>
              <a:rPr lang="en-IN" sz="2400" i="1" dirty="0" err="1" smtClean="0"/>
              <a:t>Casuarina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equisetifolia</a:t>
            </a:r>
            <a:endParaRPr lang="en-IN" sz="2400" i="1" dirty="0" smtClean="0"/>
          </a:p>
          <a:p>
            <a:pPr marL="342900" indent="-342900">
              <a:buAutoNum type="arabicPeriod"/>
            </a:pPr>
            <a:r>
              <a:rPr lang="en-IN" sz="2400" b="1" dirty="0" err="1" smtClean="0"/>
              <a:t>Sporophytic</a:t>
            </a:r>
            <a:r>
              <a:rPr lang="en-IN" sz="2400" b="1" dirty="0" smtClean="0"/>
              <a:t> cell activation (Adventive </a:t>
            </a:r>
            <a:r>
              <a:rPr lang="en-IN" sz="2400" b="1" dirty="0" err="1" smtClean="0"/>
              <a:t>Embryony</a:t>
            </a:r>
            <a:r>
              <a:rPr lang="en-IN" sz="2400" b="1" dirty="0" smtClean="0"/>
              <a:t>) </a:t>
            </a:r>
            <a:r>
              <a:rPr lang="en-IN" sz="2400" dirty="0" smtClean="0"/>
              <a:t>: 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err="1" smtClean="0"/>
              <a:t>Nucellar</a:t>
            </a:r>
            <a:r>
              <a:rPr lang="en-IN" sz="2400" dirty="0" smtClean="0"/>
              <a:t> embryo in Citrus and </a:t>
            </a:r>
            <a:r>
              <a:rPr lang="en-IN" sz="2400" dirty="0" err="1" smtClean="0"/>
              <a:t>Mangifera</a:t>
            </a:r>
            <a:r>
              <a:rPr lang="en-IN" sz="2400" dirty="0" smtClean="0"/>
              <a:t>.</a:t>
            </a:r>
          </a:p>
          <a:p>
            <a:r>
              <a:rPr lang="en-IN" sz="2400" b="1" dirty="0" smtClean="0"/>
              <a:t>Causes of Polyembryony </a:t>
            </a:r>
            <a:r>
              <a:rPr lang="en-IN" sz="2400" dirty="0" smtClean="0"/>
              <a:t>: </a:t>
            </a:r>
            <a:r>
              <a:rPr lang="en-IN" sz="2400" dirty="0" err="1" smtClean="0"/>
              <a:t>Haberlandt</a:t>
            </a:r>
            <a:r>
              <a:rPr lang="en-IN" sz="2400" dirty="0" smtClean="0"/>
              <a:t> (1921) gave </a:t>
            </a:r>
            <a:r>
              <a:rPr lang="en-IN" sz="2400" dirty="0" err="1" smtClean="0"/>
              <a:t>Necrohormone</a:t>
            </a:r>
            <a:r>
              <a:rPr lang="en-IN" sz="2400" dirty="0" smtClean="0"/>
              <a:t> theory. According to it, degenerating cells of the </a:t>
            </a:r>
            <a:r>
              <a:rPr lang="en-IN" sz="2400" dirty="0" err="1" smtClean="0"/>
              <a:t>nucellus</a:t>
            </a:r>
            <a:r>
              <a:rPr lang="en-IN" sz="2400" dirty="0" smtClean="0"/>
              <a:t> act as a stimulant. </a:t>
            </a:r>
          </a:p>
          <a:p>
            <a:r>
              <a:rPr lang="en-IN" sz="2400" b="1" dirty="0" smtClean="0"/>
              <a:t>Experimental Induction of Polyembryony </a:t>
            </a:r>
            <a:r>
              <a:rPr lang="en-IN" sz="2400" dirty="0" smtClean="0"/>
              <a:t>: By application of 2,4-D, 2,4,5-T or NAA (0.1%)  </a:t>
            </a:r>
            <a:r>
              <a:rPr lang="en-IN" dirty="0" smtClean="0"/>
              <a:t>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1436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270" y="262393"/>
            <a:ext cx="1187129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Father of Indian Plant Embryology – </a:t>
            </a:r>
            <a:r>
              <a:rPr lang="en-IN" sz="2400" b="1" dirty="0" err="1" smtClean="0"/>
              <a:t>Prof.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Panchanan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Maheshwari</a:t>
            </a:r>
            <a:endParaRPr lang="en-IN" sz="2400" b="1" dirty="0" smtClean="0"/>
          </a:p>
          <a:p>
            <a:r>
              <a:rPr lang="en-IN" sz="2400" b="1" dirty="0" smtClean="0"/>
              <a:t>Embryological terms :</a:t>
            </a:r>
          </a:p>
          <a:p>
            <a:r>
              <a:rPr lang="en-IN" sz="2400" dirty="0" smtClean="0"/>
              <a:t>Calyx and Corolla = </a:t>
            </a:r>
            <a:r>
              <a:rPr lang="en-IN" sz="2400" dirty="0" err="1" smtClean="0"/>
              <a:t>Anthophylls</a:t>
            </a:r>
            <a:endParaRPr lang="en-IN" sz="2400" dirty="0" smtClean="0"/>
          </a:p>
          <a:p>
            <a:r>
              <a:rPr lang="en-IN" sz="2400" dirty="0" smtClean="0"/>
              <a:t>Stamens and Carpels = </a:t>
            </a:r>
            <a:r>
              <a:rPr lang="en-IN" sz="2400" dirty="0" err="1" smtClean="0"/>
              <a:t>Sporophylls</a:t>
            </a:r>
            <a:r>
              <a:rPr lang="en-IN" sz="2400" dirty="0" smtClean="0"/>
              <a:t> (</a:t>
            </a:r>
            <a:r>
              <a:rPr lang="en-IN" sz="2400" dirty="0" err="1" smtClean="0"/>
              <a:t>Microsporophylls</a:t>
            </a:r>
            <a:r>
              <a:rPr lang="en-IN" sz="2400" dirty="0" smtClean="0"/>
              <a:t> and </a:t>
            </a:r>
            <a:r>
              <a:rPr lang="en-IN" sz="2400" dirty="0" err="1" smtClean="0"/>
              <a:t>megasporophylls</a:t>
            </a:r>
            <a:r>
              <a:rPr lang="en-IN" sz="2400" dirty="0" smtClean="0"/>
              <a:t> respectively)</a:t>
            </a:r>
          </a:p>
          <a:p>
            <a:r>
              <a:rPr lang="en-IN" sz="2400" dirty="0" smtClean="0"/>
              <a:t>Pollen chamber = Microsporangium</a:t>
            </a:r>
          </a:p>
          <a:p>
            <a:r>
              <a:rPr lang="en-IN" sz="2400" dirty="0" smtClean="0"/>
              <a:t>Ovule (without integuments) = </a:t>
            </a:r>
            <a:r>
              <a:rPr lang="en-IN" sz="2400" dirty="0" err="1" smtClean="0"/>
              <a:t>Megasporangium</a:t>
            </a:r>
            <a:endParaRPr lang="en-IN" sz="2400" dirty="0" smtClean="0"/>
          </a:p>
          <a:p>
            <a:r>
              <a:rPr lang="en-IN" sz="2400" dirty="0" smtClean="0"/>
              <a:t>Formation of microspore = Microsporogenesis (involves Meiosis)</a:t>
            </a:r>
          </a:p>
          <a:p>
            <a:r>
              <a:rPr lang="en-IN" sz="2400" dirty="0" smtClean="0"/>
              <a:t>Formation of </a:t>
            </a:r>
            <a:r>
              <a:rPr lang="en-IN" sz="2400" dirty="0"/>
              <a:t>megaspore </a:t>
            </a:r>
            <a:r>
              <a:rPr lang="en-IN" sz="2400" dirty="0" smtClean="0"/>
              <a:t>= </a:t>
            </a:r>
            <a:r>
              <a:rPr lang="en-IN" sz="2400" dirty="0" err="1" smtClean="0"/>
              <a:t>Megasporogenesis</a:t>
            </a:r>
            <a:r>
              <a:rPr lang="en-IN" sz="2400" dirty="0" smtClean="0"/>
              <a:t> </a:t>
            </a:r>
            <a:r>
              <a:rPr lang="en-IN" sz="2400" dirty="0"/>
              <a:t>(involves Meiosis)</a:t>
            </a:r>
          </a:p>
          <a:p>
            <a:r>
              <a:rPr lang="en-IN" sz="2400" dirty="0" smtClean="0"/>
              <a:t> Microspore (after release from tetrad) = </a:t>
            </a:r>
            <a:r>
              <a:rPr lang="en-IN" sz="2400" dirty="0" err="1" smtClean="0"/>
              <a:t>Pollengrain</a:t>
            </a:r>
            <a:r>
              <a:rPr lang="en-IN" sz="2400" dirty="0" smtClean="0"/>
              <a:t> </a:t>
            </a:r>
          </a:p>
          <a:p>
            <a:r>
              <a:rPr lang="en-IN" sz="2400" dirty="0" smtClean="0"/>
              <a:t>Pollen tube = male gametophyte or microgametophyte</a:t>
            </a:r>
          </a:p>
          <a:p>
            <a:r>
              <a:rPr lang="en-IN" sz="2400" dirty="0" err="1" smtClean="0"/>
              <a:t>Embryosac</a:t>
            </a:r>
            <a:r>
              <a:rPr lang="en-IN" sz="2400" dirty="0" smtClean="0"/>
              <a:t> = Female </a:t>
            </a:r>
            <a:r>
              <a:rPr lang="en-IN" sz="2400" dirty="0"/>
              <a:t>gametophyte </a:t>
            </a:r>
            <a:r>
              <a:rPr lang="en-IN" sz="2400" dirty="0" smtClean="0"/>
              <a:t>or </a:t>
            </a:r>
            <a:r>
              <a:rPr lang="en-IN" sz="2400" dirty="0" err="1" smtClean="0"/>
              <a:t>Megagametophyte</a:t>
            </a:r>
            <a:endParaRPr lang="en-IN" sz="2400" dirty="0" smtClean="0"/>
          </a:p>
          <a:p>
            <a:r>
              <a:rPr lang="en-IN" sz="2400" dirty="0" smtClean="0"/>
              <a:t>Formation of male gamete = </a:t>
            </a:r>
            <a:r>
              <a:rPr lang="en-IN" sz="2400" dirty="0" err="1" smtClean="0"/>
              <a:t>Microgametogenesis</a:t>
            </a:r>
            <a:endParaRPr lang="en-IN" sz="2400" dirty="0" smtClean="0"/>
          </a:p>
          <a:p>
            <a:r>
              <a:rPr lang="en-IN" sz="2400" dirty="0" smtClean="0"/>
              <a:t>Formation </a:t>
            </a:r>
            <a:r>
              <a:rPr lang="en-IN" sz="2400" dirty="0"/>
              <a:t>of </a:t>
            </a:r>
            <a:r>
              <a:rPr lang="en-IN" sz="2400" dirty="0" smtClean="0"/>
              <a:t>female </a:t>
            </a:r>
            <a:r>
              <a:rPr lang="en-IN" sz="2400" dirty="0"/>
              <a:t>gamete = </a:t>
            </a:r>
            <a:r>
              <a:rPr lang="en-IN" sz="2400" dirty="0" err="1" smtClean="0"/>
              <a:t>Megagametogenesis</a:t>
            </a:r>
            <a:endParaRPr lang="en-IN" sz="2400" dirty="0"/>
          </a:p>
          <a:p>
            <a:r>
              <a:rPr lang="en-IN" sz="2400" dirty="0" smtClean="0"/>
              <a:t>Male gamete = sperm or microgamete</a:t>
            </a:r>
          </a:p>
          <a:p>
            <a:r>
              <a:rPr lang="en-IN" sz="2400" dirty="0" smtClean="0"/>
              <a:t>Egg = Ovum or </a:t>
            </a:r>
            <a:r>
              <a:rPr lang="en-IN" sz="2400" dirty="0" err="1" smtClean="0"/>
              <a:t>megagamete</a:t>
            </a:r>
            <a:endParaRPr lang="en-IN" sz="2400" dirty="0" smtClean="0"/>
          </a:p>
        </p:txBody>
      </p:sp>
    </p:spTree>
    <p:extLst>
      <p:ext uri="{BB962C8B-B14F-4D97-AF65-F5344CB8AC3E}">
        <p14:creationId xmlns:p14="http://schemas.microsoft.com/office/powerpoint/2010/main" val="340938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2637" y="210026"/>
            <a:ext cx="11664563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smtClean="0"/>
              <a:t>Anther may be </a:t>
            </a:r>
            <a:r>
              <a:rPr lang="en-IN" sz="2400" dirty="0" err="1" smtClean="0"/>
              <a:t>dithecous</a:t>
            </a:r>
            <a:r>
              <a:rPr lang="en-IN" sz="2400" dirty="0" smtClean="0"/>
              <a:t> (</a:t>
            </a:r>
            <a:r>
              <a:rPr lang="en-IN" sz="2400" dirty="0" err="1" smtClean="0"/>
              <a:t>bilobed</a:t>
            </a:r>
            <a:r>
              <a:rPr lang="en-IN" sz="2400" dirty="0" smtClean="0"/>
              <a:t> anther or </a:t>
            </a:r>
            <a:r>
              <a:rPr lang="en-IN" sz="2400" dirty="0" err="1" smtClean="0"/>
              <a:t>tetrasporangiate</a:t>
            </a:r>
            <a:r>
              <a:rPr lang="en-IN" sz="2400" dirty="0" smtClean="0"/>
              <a:t>) or </a:t>
            </a:r>
            <a:r>
              <a:rPr lang="en-IN" sz="2400" dirty="0" err="1" smtClean="0"/>
              <a:t>monothecous</a:t>
            </a:r>
            <a:r>
              <a:rPr lang="en-IN" sz="2400" dirty="0" smtClean="0"/>
              <a:t> (single lobed anther or </a:t>
            </a:r>
            <a:r>
              <a:rPr lang="en-IN" sz="2400" dirty="0" err="1" smtClean="0"/>
              <a:t>bisporangiate</a:t>
            </a:r>
            <a:r>
              <a:rPr lang="en-IN" sz="2400" dirty="0" smtClean="0"/>
              <a:t>)</a:t>
            </a:r>
          </a:p>
          <a:p>
            <a:r>
              <a:rPr lang="en-IN" sz="2400" dirty="0" smtClean="0"/>
              <a:t>Anther with single microsporangium – </a:t>
            </a:r>
            <a:r>
              <a:rPr lang="en-IN" sz="2400" i="1" dirty="0" err="1" smtClean="0"/>
              <a:t>Arceuthobium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minutissimum</a:t>
            </a:r>
            <a:endParaRPr lang="en-IN" sz="2400" i="1" dirty="0" smtClean="0"/>
          </a:p>
          <a:p>
            <a:r>
              <a:rPr lang="en-IN" sz="2400" dirty="0" smtClean="0"/>
              <a:t>Anther wall is four layered – Epidermis , Endothecium, middle layers and </a:t>
            </a:r>
            <a:r>
              <a:rPr lang="en-IN" sz="2400" dirty="0" err="1" smtClean="0"/>
              <a:t>Tapetum</a:t>
            </a:r>
            <a:endParaRPr lang="en-IN" sz="2400" dirty="0" smtClean="0"/>
          </a:p>
          <a:p>
            <a:r>
              <a:rPr lang="en-IN" sz="2400" dirty="0" err="1" smtClean="0"/>
              <a:t>Tapetum</a:t>
            </a:r>
            <a:r>
              <a:rPr lang="en-IN" sz="2400" dirty="0" smtClean="0"/>
              <a:t> is of two types – </a:t>
            </a:r>
          </a:p>
          <a:p>
            <a:pPr marL="342900" indent="-342900">
              <a:buAutoNum type="arabicPeriod"/>
            </a:pPr>
            <a:r>
              <a:rPr lang="en-IN" sz="2400" b="1" dirty="0" smtClean="0"/>
              <a:t>Amoeboid</a:t>
            </a:r>
            <a:r>
              <a:rPr lang="en-IN" sz="2400" dirty="0" smtClean="0"/>
              <a:t> (invasive or </a:t>
            </a:r>
            <a:r>
              <a:rPr lang="en-IN" sz="2400" dirty="0" err="1" smtClean="0"/>
              <a:t>periplasmodial</a:t>
            </a:r>
            <a:r>
              <a:rPr lang="en-IN" sz="2400" dirty="0" smtClean="0"/>
              <a:t> type) ex. </a:t>
            </a:r>
            <a:r>
              <a:rPr lang="en-IN" sz="2400" i="1" dirty="0" err="1" smtClean="0"/>
              <a:t>Alisma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Typha</a:t>
            </a:r>
            <a:r>
              <a:rPr lang="en-IN" sz="2400" i="1" dirty="0" smtClean="0"/>
              <a:t> </a:t>
            </a:r>
            <a:r>
              <a:rPr lang="en-IN" sz="2400" dirty="0" err="1" smtClean="0"/>
              <a:t>etc</a:t>
            </a:r>
            <a:r>
              <a:rPr lang="en-IN" sz="2400" dirty="0" smtClean="0"/>
              <a:t> . </a:t>
            </a:r>
          </a:p>
          <a:p>
            <a:pPr marL="342900" indent="-342900">
              <a:buAutoNum type="arabicPeriod"/>
            </a:pPr>
            <a:r>
              <a:rPr lang="en-IN" sz="2400" b="1" dirty="0" smtClean="0"/>
              <a:t>Secretory</a:t>
            </a:r>
            <a:r>
              <a:rPr lang="en-IN" sz="2400" dirty="0" smtClean="0"/>
              <a:t> (parietal or glandular type)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i="1" dirty="0" err="1" smtClean="0"/>
              <a:t>Helloborus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foetidus</a:t>
            </a:r>
            <a:r>
              <a:rPr lang="en-IN" sz="2400" i="1" dirty="0" smtClean="0"/>
              <a:t>  </a:t>
            </a:r>
          </a:p>
          <a:p>
            <a:r>
              <a:rPr lang="en-IN" sz="2400" dirty="0" smtClean="0"/>
              <a:t>Microspore tetrad are of 5 types : Tetrahedral, Isobilateral, Decussate, T shaped and Linear</a:t>
            </a:r>
          </a:p>
          <a:p>
            <a:r>
              <a:rPr lang="en-IN" sz="2400" dirty="0" smtClean="0"/>
              <a:t>All 5 types of tetrad are found in </a:t>
            </a:r>
            <a:r>
              <a:rPr lang="en-IN" sz="2400" i="1" dirty="0" err="1" smtClean="0"/>
              <a:t>Aristolochia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elegans</a:t>
            </a:r>
            <a:endParaRPr lang="en-IN" sz="2400" i="1" dirty="0" smtClean="0"/>
          </a:p>
          <a:p>
            <a:r>
              <a:rPr lang="en-IN" sz="2400" b="1" dirty="0" smtClean="0"/>
              <a:t>Compound </a:t>
            </a:r>
            <a:r>
              <a:rPr lang="en-IN" sz="2400" b="1" dirty="0" err="1" smtClean="0"/>
              <a:t>Pollengrains</a:t>
            </a:r>
            <a:r>
              <a:rPr lang="en-IN" sz="2400" b="1" dirty="0" smtClean="0"/>
              <a:t> </a:t>
            </a:r>
            <a:r>
              <a:rPr lang="en-IN" sz="2400" dirty="0" smtClean="0"/>
              <a:t>– all 4 microspores remain united Ex. </a:t>
            </a:r>
            <a:r>
              <a:rPr lang="en-IN" sz="2400" i="1" dirty="0" err="1" smtClean="0"/>
              <a:t>Drimys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Drosera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Typha</a:t>
            </a:r>
            <a:r>
              <a:rPr lang="en-IN" sz="2400" i="1" dirty="0" smtClean="0"/>
              <a:t> </a:t>
            </a:r>
            <a:r>
              <a:rPr lang="en-IN" sz="2400" dirty="0" smtClean="0"/>
              <a:t>etc.</a:t>
            </a:r>
          </a:p>
          <a:p>
            <a:r>
              <a:rPr lang="en-IN" sz="2400" b="1" dirty="0" err="1" smtClean="0"/>
              <a:t>Polyspory</a:t>
            </a:r>
            <a:r>
              <a:rPr lang="en-IN" sz="2400" b="1" dirty="0" smtClean="0"/>
              <a:t> </a:t>
            </a:r>
            <a:r>
              <a:rPr lang="en-IN" sz="2400" dirty="0" smtClean="0"/>
              <a:t>– more than 4 microspores in a tetrad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i="1" dirty="0" err="1" smtClean="0"/>
              <a:t>Hyphaene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Cuscuta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reflexa</a:t>
            </a:r>
            <a:r>
              <a:rPr lang="en-IN" sz="2400" i="1" dirty="0" smtClean="0"/>
              <a:t> </a:t>
            </a:r>
            <a:r>
              <a:rPr lang="en-IN" sz="2400" dirty="0" smtClean="0"/>
              <a:t>( 11 microspores in a tetrad)</a:t>
            </a:r>
            <a:r>
              <a:rPr lang="en-IN" sz="2400" dirty="0" err="1" smtClean="0"/>
              <a:t>Pollinia</a:t>
            </a:r>
            <a:r>
              <a:rPr lang="en-IN" sz="2400" dirty="0" smtClean="0"/>
              <a:t> found in </a:t>
            </a:r>
            <a:r>
              <a:rPr lang="en-IN" sz="2400" i="1" dirty="0" err="1" smtClean="0"/>
              <a:t>Calotropis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procera</a:t>
            </a:r>
            <a:r>
              <a:rPr lang="en-IN" sz="2400" i="1" dirty="0" smtClean="0"/>
              <a:t> </a:t>
            </a:r>
          </a:p>
          <a:p>
            <a:r>
              <a:rPr lang="en-IN" sz="2400" b="1" dirty="0" smtClean="0"/>
              <a:t>Wall of pollen grain </a:t>
            </a:r>
            <a:r>
              <a:rPr lang="en-IN" sz="2400" dirty="0" smtClean="0"/>
              <a:t>– 1.Exine- made of </a:t>
            </a:r>
            <a:r>
              <a:rPr lang="en-IN" sz="2400" dirty="0" err="1" smtClean="0"/>
              <a:t>sporopollenin</a:t>
            </a:r>
            <a:r>
              <a:rPr lang="en-IN" sz="2400" dirty="0" smtClean="0"/>
              <a:t>, a highly resistant material 2. </a:t>
            </a:r>
            <a:r>
              <a:rPr lang="en-IN" sz="2400" dirty="0" err="1" smtClean="0"/>
              <a:t>Intine</a:t>
            </a:r>
            <a:r>
              <a:rPr lang="en-IN" sz="2400" dirty="0" smtClean="0"/>
              <a:t>- made of </a:t>
            </a:r>
            <a:r>
              <a:rPr lang="en-IN" sz="2400" dirty="0" err="1" smtClean="0"/>
              <a:t>pectocellulose</a:t>
            </a:r>
            <a:endParaRPr lang="en-IN" sz="2400" dirty="0" smtClean="0"/>
          </a:p>
          <a:p>
            <a:r>
              <a:rPr lang="en-IN" sz="2400" b="1" dirty="0" smtClean="0"/>
              <a:t>Pollen kit </a:t>
            </a:r>
            <a:r>
              <a:rPr lang="en-IN" sz="2400" dirty="0" smtClean="0"/>
              <a:t>– found as an outer sticky layer on pollen grain in </a:t>
            </a:r>
            <a:r>
              <a:rPr lang="en-IN" sz="2400" dirty="0" err="1" smtClean="0"/>
              <a:t>entomophyllous</a:t>
            </a:r>
            <a:r>
              <a:rPr lang="en-IN" sz="2400" dirty="0" smtClean="0"/>
              <a:t> species. </a:t>
            </a:r>
            <a:r>
              <a:rPr lang="en-IN" sz="2400" dirty="0" err="1" smtClean="0"/>
              <a:t>Pollenkit</a:t>
            </a:r>
            <a:r>
              <a:rPr lang="en-IN" sz="2400" dirty="0" smtClean="0"/>
              <a:t> composed of lipid and carotenoids</a:t>
            </a:r>
          </a:p>
          <a:p>
            <a:r>
              <a:rPr lang="en-IN" sz="2400" b="1" dirty="0" smtClean="0"/>
              <a:t>Palynology</a:t>
            </a:r>
            <a:r>
              <a:rPr lang="en-IN" sz="2400" dirty="0" smtClean="0"/>
              <a:t> – Study of pollen grains (</a:t>
            </a:r>
            <a:r>
              <a:rPr lang="en-IN" sz="2400" i="1" dirty="0" err="1" smtClean="0"/>
              <a:t>Serjania</a:t>
            </a:r>
            <a:r>
              <a:rPr lang="en-IN" sz="2400" dirty="0" smtClean="0"/>
              <a:t> has lethal </a:t>
            </a:r>
            <a:r>
              <a:rPr lang="en-IN" sz="2400" dirty="0" err="1" smtClean="0"/>
              <a:t>pollengrains</a:t>
            </a:r>
            <a:r>
              <a:rPr lang="en-IN" sz="2400" dirty="0" smtClean="0"/>
              <a:t> )  </a:t>
            </a:r>
          </a:p>
          <a:p>
            <a:r>
              <a:rPr lang="en-IN" i="1" dirty="0" smtClean="0"/>
              <a:t>  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23684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247" y="389614"/>
            <a:ext cx="11680466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Synchronous Meiosis : </a:t>
            </a:r>
            <a:r>
              <a:rPr lang="en-IN" sz="2400" dirty="0" smtClean="0"/>
              <a:t>All </a:t>
            </a:r>
            <a:r>
              <a:rPr lang="en-IN" sz="2400" dirty="0" err="1" smtClean="0"/>
              <a:t>meiocytes</a:t>
            </a:r>
            <a:r>
              <a:rPr lang="en-IN" sz="2400" dirty="0" smtClean="0"/>
              <a:t> in anther </a:t>
            </a:r>
            <a:r>
              <a:rPr lang="en-IN" sz="2400" dirty="0" err="1" smtClean="0"/>
              <a:t>locule</a:t>
            </a:r>
            <a:r>
              <a:rPr lang="en-IN" sz="2400" dirty="0" smtClean="0"/>
              <a:t> undergo meiosis simultaneously as they are interconnected by cytoplasmic channels. No such synchrony occurs during pollen mitosis. </a:t>
            </a:r>
          </a:p>
          <a:p>
            <a:endParaRPr lang="en-IN" sz="2400" b="1" dirty="0" smtClean="0"/>
          </a:p>
          <a:p>
            <a:r>
              <a:rPr lang="en-IN" sz="2400" b="1" dirty="0" err="1" smtClean="0"/>
              <a:t>Nemec</a:t>
            </a:r>
            <a:r>
              <a:rPr lang="en-IN" sz="2400" b="1" dirty="0" smtClean="0"/>
              <a:t> phenomenon </a:t>
            </a:r>
            <a:r>
              <a:rPr lang="en-IN" sz="2400" dirty="0" smtClean="0"/>
              <a:t>: (pollen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) found in </a:t>
            </a:r>
            <a:r>
              <a:rPr lang="en-IN" sz="2400" dirty="0" err="1" smtClean="0"/>
              <a:t>petalloid</a:t>
            </a:r>
            <a:r>
              <a:rPr lang="en-IN" sz="2400" dirty="0" smtClean="0"/>
              <a:t> anthers of </a:t>
            </a:r>
            <a:r>
              <a:rPr lang="en-IN" sz="2400" i="1" dirty="0" err="1" smtClean="0"/>
              <a:t>Hyacinthus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orientalis</a:t>
            </a:r>
            <a:endParaRPr lang="en-IN" sz="2400" i="1" dirty="0" smtClean="0"/>
          </a:p>
          <a:p>
            <a:endParaRPr lang="en-IN" sz="2400" b="1" dirty="0" smtClean="0"/>
          </a:p>
          <a:p>
            <a:r>
              <a:rPr lang="en-IN" sz="2400" b="1" dirty="0" smtClean="0"/>
              <a:t>Sporophytes from pollen grains </a:t>
            </a:r>
            <a:r>
              <a:rPr lang="en-IN" sz="2400" dirty="0" smtClean="0"/>
              <a:t>: By </a:t>
            </a:r>
            <a:r>
              <a:rPr lang="en-IN" sz="2400" dirty="0" err="1" smtClean="0"/>
              <a:t>Guha</a:t>
            </a:r>
            <a:r>
              <a:rPr lang="en-IN" sz="2400" dirty="0" smtClean="0"/>
              <a:t> and </a:t>
            </a:r>
            <a:r>
              <a:rPr lang="en-IN" sz="2400" dirty="0" err="1" smtClean="0"/>
              <a:t>Maheshwari</a:t>
            </a:r>
            <a:r>
              <a:rPr lang="en-IN" sz="2400" dirty="0" smtClean="0"/>
              <a:t> (1966) in </a:t>
            </a:r>
            <a:r>
              <a:rPr lang="en-IN" sz="2400" i="1" dirty="0" err="1" smtClean="0"/>
              <a:t>Datura</a:t>
            </a:r>
            <a:endParaRPr lang="en-IN" sz="2400" i="1" dirty="0" smtClean="0"/>
          </a:p>
          <a:p>
            <a:endParaRPr lang="en-IN" sz="2400" b="1" dirty="0"/>
          </a:p>
          <a:p>
            <a:r>
              <a:rPr lang="en-IN" sz="2400" b="1" dirty="0" smtClean="0"/>
              <a:t>Pollen Viability Test </a:t>
            </a:r>
            <a:r>
              <a:rPr lang="en-IN" sz="2400" dirty="0" smtClean="0"/>
              <a:t>: This test is conducted to determine the ability of individual pollen grains that whether they can deliver viable gametes in the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.</a:t>
            </a:r>
          </a:p>
          <a:p>
            <a:r>
              <a:rPr lang="en-IN" sz="2400" dirty="0" smtClean="0"/>
              <a:t>The test is performed through any of the following methods :</a:t>
            </a:r>
          </a:p>
          <a:p>
            <a:endParaRPr lang="en-IN" sz="2400" dirty="0"/>
          </a:p>
          <a:p>
            <a:pPr marL="342900" indent="-342900">
              <a:buAutoNum type="arabicPeriod"/>
            </a:pPr>
            <a:r>
              <a:rPr lang="en-IN" sz="2400" i="1" dirty="0" smtClean="0"/>
              <a:t>In vitro</a:t>
            </a:r>
            <a:r>
              <a:rPr lang="en-IN" sz="2400" dirty="0" smtClean="0"/>
              <a:t> germination (in cavity slides)</a:t>
            </a:r>
          </a:p>
          <a:p>
            <a:pPr marL="342900" indent="-342900">
              <a:buAutoNum type="arabicPeriod"/>
            </a:pPr>
            <a:r>
              <a:rPr lang="en-IN" sz="2400" dirty="0" err="1" smtClean="0"/>
              <a:t>Tetrazolium</a:t>
            </a:r>
            <a:r>
              <a:rPr lang="en-IN" sz="2400" dirty="0" smtClean="0"/>
              <a:t> test – 2,3,5-triphenyl </a:t>
            </a:r>
            <a:r>
              <a:rPr lang="en-IN" sz="2400" dirty="0" err="1" smtClean="0"/>
              <a:t>tetrazolium</a:t>
            </a:r>
            <a:r>
              <a:rPr lang="en-IN" sz="2400" dirty="0" smtClean="0"/>
              <a:t> chloride (viable pollen turn red in colour)</a:t>
            </a:r>
          </a:p>
          <a:p>
            <a:pPr marL="342900" indent="-342900">
              <a:buAutoNum type="arabicPeriod"/>
            </a:pPr>
            <a:r>
              <a:rPr lang="en-IN" sz="2400" dirty="0" smtClean="0"/>
              <a:t>Fluorescein </a:t>
            </a:r>
            <a:r>
              <a:rPr lang="en-IN" sz="2400" dirty="0" err="1" smtClean="0"/>
              <a:t>diacetate</a:t>
            </a:r>
            <a:r>
              <a:rPr lang="en-IN" sz="2400" dirty="0" smtClean="0"/>
              <a:t> test ( depends on esterase enzyme in pollen) </a:t>
            </a:r>
          </a:p>
          <a:p>
            <a:pPr marL="342900" indent="-342900">
              <a:buAutoNum type="arabicPeriod"/>
            </a:pPr>
            <a:r>
              <a:rPr lang="en-IN" sz="2400" dirty="0" smtClean="0"/>
              <a:t>NMR ( a non-destructive method in which pollen are not destroyed)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97409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270" y="230588"/>
            <a:ext cx="1187924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Ovule (</a:t>
            </a:r>
            <a:r>
              <a:rPr lang="en-IN" sz="2400" b="1" dirty="0" err="1" smtClean="0"/>
              <a:t>Integumented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megasporium</a:t>
            </a:r>
            <a:r>
              <a:rPr lang="en-IN" sz="2400" b="1" dirty="0" smtClean="0"/>
              <a:t>)</a:t>
            </a:r>
          </a:p>
          <a:p>
            <a:r>
              <a:rPr lang="en-IN" sz="2400" b="1" dirty="0" err="1" smtClean="0"/>
              <a:t>Tenuinucellate</a:t>
            </a:r>
            <a:r>
              <a:rPr lang="en-IN" sz="2400" b="1" dirty="0" smtClean="0"/>
              <a:t> Ovule</a:t>
            </a:r>
            <a:r>
              <a:rPr lang="en-IN" sz="2400" dirty="0" smtClean="0"/>
              <a:t> : </a:t>
            </a:r>
            <a:r>
              <a:rPr lang="en-IN" sz="2400" dirty="0"/>
              <a:t>Sporogenous cell is </a:t>
            </a:r>
            <a:r>
              <a:rPr lang="en-IN" sz="2400" dirty="0" smtClean="0"/>
              <a:t>hypodermal </a:t>
            </a:r>
            <a:r>
              <a:rPr lang="en-IN" sz="2400" dirty="0"/>
              <a:t>in </a:t>
            </a:r>
            <a:r>
              <a:rPr lang="en-IN" sz="2400" dirty="0" smtClean="0"/>
              <a:t>position ; Nucellus absent</a:t>
            </a:r>
          </a:p>
          <a:p>
            <a:r>
              <a:rPr lang="en-IN" sz="2400" b="1" dirty="0" err="1" smtClean="0"/>
              <a:t>Crassinucellate</a:t>
            </a:r>
            <a:r>
              <a:rPr lang="en-IN" sz="2400" dirty="0" smtClean="0"/>
              <a:t> </a:t>
            </a:r>
            <a:r>
              <a:rPr lang="en-IN" sz="2400" b="1" dirty="0" smtClean="0"/>
              <a:t>Ovule</a:t>
            </a:r>
            <a:r>
              <a:rPr lang="en-IN" sz="2400" dirty="0" smtClean="0"/>
              <a:t>: Sporogenous cell is sub-hypodermal in position ; Massive Nucellus</a:t>
            </a:r>
          </a:p>
          <a:p>
            <a:r>
              <a:rPr lang="en-IN" sz="2400" b="1" dirty="0" err="1" smtClean="0"/>
              <a:t>Perisperm</a:t>
            </a:r>
            <a:r>
              <a:rPr lang="en-IN" sz="2400" dirty="0" smtClean="0"/>
              <a:t> : Remnant of </a:t>
            </a:r>
            <a:r>
              <a:rPr lang="en-IN" sz="2400" dirty="0" err="1" smtClean="0"/>
              <a:t>nucellus</a:t>
            </a:r>
            <a:r>
              <a:rPr lang="en-IN" sz="2400" dirty="0" smtClean="0"/>
              <a:t>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i="1" dirty="0" err="1" smtClean="0"/>
              <a:t>Nymphaea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Zingiber</a:t>
            </a:r>
            <a:r>
              <a:rPr lang="en-IN" sz="2400" dirty="0" smtClean="0"/>
              <a:t> </a:t>
            </a:r>
          </a:p>
          <a:p>
            <a:r>
              <a:rPr lang="en-IN" sz="2400" dirty="0"/>
              <a:t> </a:t>
            </a:r>
            <a:r>
              <a:rPr lang="en-IN" sz="2400" dirty="0" err="1" smtClean="0"/>
              <a:t>Megagametogenesis</a:t>
            </a:r>
            <a:r>
              <a:rPr lang="en-IN" sz="2400" dirty="0" smtClean="0"/>
              <a:t> types :</a:t>
            </a:r>
          </a:p>
          <a:p>
            <a:pPr marL="342900" indent="-342900">
              <a:buAutoNum type="arabicPeriod"/>
            </a:pPr>
            <a:r>
              <a:rPr lang="en-IN" sz="2400" b="1" dirty="0" err="1" smtClean="0"/>
              <a:t>Monosporic</a:t>
            </a:r>
            <a:r>
              <a:rPr lang="en-IN" sz="2400" dirty="0" smtClean="0"/>
              <a:t> : </a:t>
            </a:r>
            <a:r>
              <a:rPr lang="en-IN" sz="2400" dirty="0" err="1" smtClean="0"/>
              <a:t>Polygonum</a:t>
            </a:r>
            <a:r>
              <a:rPr lang="en-IN" sz="2400" dirty="0" smtClean="0"/>
              <a:t> and </a:t>
            </a:r>
            <a:r>
              <a:rPr lang="en-IN" sz="2400" dirty="0" err="1" smtClean="0"/>
              <a:t>Oenothera</a:t>
            </a:r>
            <a:r>
              <a:rPr lang="en-IN" sz="2400" dirty="0" smtClean="0"/>
              <a:t> type</a:t>
            </a:r>
          </a:p>
          <a:p>
            <a:pPr marL="342900" indent="-342900">
              <a:buAutoNum type="arabicPeriod"/>
            </a:pPr>
            <a:r>
              <a:rPr lang="en-IN" sz="2400" b="1" dirty="0" err="1" smtClean="0"/>
              <a:t>Bisporic</a:t>
            </a:r>
            <a:r>
              <a:rPr lang="en-IN" sz="2400" dirty="0" smtClean="0"/>
              <a:t> : Allium and </a:t>
            </a:r>
            <a:r>
              <a:rPr lang="en-IN" sz="2400" dirty="0" err="1" smtClean="0"/>
              <a:t>Endymion</a:t>
            </a:r>
            <a:r>
              <a:rPr lang="en-IN" sz="2400" dirty="0" smtClean="0"/>
              <a:t> type</a:t>
            </a:r>
          </a:p>
          <a:p>
            <a:pPr marL="342900" indent="-342900">
              <a:buAutoNum type="arabicPeriod"/>
            </a:pPr>
            <a:r>
              <a:rPr lang="en-IN" sz="2400" b="1" dirty="0" err="1" smtClean="0"/>
              <a:t>Tetrasporic</a:t>
            </a:r>
            <a:r>
              <a:rPr lang="en-IN" sz="2400" dirty="0" smtClean="0"/>
              <a:t> : a)Without fusion (</a:t>
            </a:r>
            <a:r>
              <a:rPr lang="en-IN" sz="2400" dirty="0" err="1" smtClean="0"/>
              <a:t>Adoxa</a:t>
            </a:r>
            <a:r>
              <a:rPr lang="en-IN" sz="2400" dirty="0" smtClean="0"/>
              <a:t>, </a:t>
            </a:r>
            <a:r>
              <a:rPr lang="en-IN" sz="2400" dirty="0" err="1" smtClean="0"/>
              <a:t>Penaea</a:t>
            </a:r>
            <a:r>
              <a:rPr lang="en-IN" sz="2400" dirty="0" smtClean="0"/>
              <a:t>, </a:t>
            </a:r>
            <a:r>
              <a:rPr lang="en-IN" sz="2400" dirty="0" err="1" smtClean="0"/>
              <a:t>Plumbago</a:t>
            </a:r>
            <a:r>
              <a:rPr lang="en-IN" sz="2400" dirty="0" smtClean="0"/>
              <a:t>, </a:t>
            </a:r>
            <a:r>
              <a:rPr lang="en-IN" sz="2400" dirty="0" err="1" smtClean="0"/>
              <a:t>Peperomia</a:t>
            </a:r>
            <a:r>
              <a:rPr lang="en-IN" sz="2400" dirty="0" smtClean="0"/>
              <a:t>, </a:t>
            </a:r>
            <a:r>
              <a:rPr lang="en-IN" sz="2400" dirty="0" err="1" smtClean="0"/>
              <a:t>Drusa</a:t>
            </a:r>
            <a:r>
              <a:rPr lang="en-IN" sz="2400" dirty="0" smtClean="0"/>
              <a:t> types ) </a:t>
            </a:r>
          </a:p>
          <a:p>
            <a:r>
              <a:rPr lang="en-IN" sz="2400" dirty="0" smtClean="0"/>
              <a:t>        b)With fusion (</a:t>
            </a:r>
            <a:r>
              <a:rPr lang="en-IN" sz="2400" dirty="0" err="1" smtClean="0"/>
              <a:t>Fritillaria</a:t>
            </a:r>
            <a:r>
              <a:rPr lang="en-IN" sz="2400" dirty="0" smtClean="0"/>
              <a:t> and </a:t>
            </a:r>
            <a:r>
              <a:rPr lang="en-IN" sz="2400" dirty="0" err="1" smtClean="0"/>
              <a:t>Plumbagella</a:t>
            </a:r>
            <a:r>
              <a:rPr lang="en-IN" sz="2400" dirty="0" smtClean="0"/>
              <a:t> type )</a:t>
            </a:r>
          </a:p>
          <a:p>
            <a:r>
              <a:rPr lang="en-IN" sz="2400" b="1" dirty="0" err="1" smtClean="0"/>
              <a:t>Obturator</a:t>
            </a:r>
            <a:r>
              <a:rPr lang="en-IN" sz="2400" dirty="0" smtClean="0"/>
              <a:t> : Tissue facilitating entry of pollen tube into the ovule</a:t>
            </a:r>
          </a:p>
          <a:p>
            <a:r>
              <a:rPr lang="en-IN" sz="2400" b="1" dirty="0" smtClean="0"/>
              <a:t>Endothelium</a:t>
            </a:r>
            <a:r>
              <a:rPr lang="en-IN" sz="2400" dirty="0" smtClean="0"/>
              <a:t> (integumentary </a:t>
            </a:r>
            <a:r>
              <a:rPr lang="en-IN" sz="2400" dirty="0" err="1" smtClean="0"/>
              <a:t>tapetum</a:t>
            </a:r>
            <a:r>
              <a:rPr lang="en-IN" sz="2400" dirty="0" smtClean="0"/>
              <a:t>) : Nutritive tissue ; develops in </a:t>
            </a:r>
            <a:r>
              <a:rPr lang="en-IN" sz="2400" dirty="0" err="1" smtClean="0"/>
              <a:t>unitegmic</a:t>
            </a:r>
            <a:r>
              <a:rPr lang="en-IN" sz="2400" dirty="0" smtClean="0"/>
              <a:t> </a:t>
            </a:r>
            <a:r>
              <a:rPr lang="en-IN" sz="2400" dirty="0" err="1" smtClean="0"/>
              <a:t>tenuinucellate</a:t>
            </a:r>
            <a:r>
              <a:rPr lang="en-IN" sz="2400" dirty="0" smtClean="0"/>
              <a:t> ovules.</a:t>
            </a:r>
          </a:p>
          <a:p>
            <a:r>
              <a:rPr lang="en-IN" sz="2400" b="1" dirty="0" smtClean="0"/>
              <a:t>Aril</a:t>
            </a:r>
            <a:r>
              <a:rPr lang="en-IN" sz="2400" dirty="0" smtClean="0"/>
              <a:t> : Fleshy, juicy, third integument in </a:t>
            </a:r>
            <a:r>
              <a:rPr lang="en-IN" sz="2400" i="1" dirty="0" smtClean="0"/>
              <a:t>Litchi</a:t>
            </a:r>
          </a:p>
          <a:p>
            <a:r>
              <a:rPr lang="en-IN" sz="2400" b="1" dirty="0" err="1" smtClean="0"/>
              <a:t>Caruncle</a:t>
            </a:r>
            <a:r>
              <a:rPr lang="en-IN" sz="2400" dirty="0" smtClean="0"/>
              <a:t> : Integumentary outgrowth in </a:t>
            </a:r>
            <a:r>
              <a:rPr lang="en-IN" sz="2400" i="1" dirty="0" err="1" smtClean="0"/>
              <a:t>Ricinus</a:t>
            </a:r>
            <a:r>
              <a:rPr lang="en-IN" sz="2400" i="1" dirty="0" smtClean="0"/>
              <a:t> </a:t>
            </a:r>
            <a:r>
              <a:rPr lang="en-IN" sz="2400" i="1" dirty="0" err="1" smtClean="0"/>
              <a:t>communis</a:t>
            </a:r>
            <a:r>
              <a:rPr lang="en-IN" sz="2400" i="1" dirty="0" smtClean="0"/>
              <a:t> </a:t>
            </a:r>
          </a:p>
          <a:p>
            <a:endParaRPr lang="en-IN" sz="2400" dirty="0" smtClean="0"/>
          </a:p>
          <a:p>
            <a:pPr marL="342900" indent="-342900">
              <a:buAutoNum type="arabicPeriod"/>
            </a:pPr>
            <a:endParaRPr lang="en-IN" dirty="0" smtClean="0"/>
          </a:p>
          <a:p>
            <a:pPr marL="342900" indent="-342900">
              <a:buAutoNum type="arabicPeriod"/>
            </a:pPr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9068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273" y="373711"/>
            <a:ext cx="11513489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Fertilization</a:t>
            </a:r>
            <a:r>
              <a:rPr lang="en-IN" sz="2000" dirty="0" smtClean="0"/>
              <a:t> : First reported by </a:t>
            </a:r>
            <a:r>
              <a:rPr lang="en-IN" sz="2000" dirty="0" err="1" smtClean="0"/>
              <a:t>Strassburger</a:t>
            </a:r>
            <a:r>
              <a:rPr lang="en-IN" sz="2000" dirty="0" smtClean="0"/>
              <a:t> in </a:t>
            </a:r>
            <a:r>
              <a:rPr lang="en-IN" sz="2000" i="1" dirty="0" err="1" smtClean="0"/>
              <a:t>Monotropa</a:t>
            </a:r>
            <a:endParaRPr lang="en-IN" sz="2000" i="1" dirty="0" smtClean="0"/>
          </a:p>
          <a:p>
            <a:r>
              <a:rPr lang="en-IN" sz="2000" b="1" dirty="0" smtClean="0"/>
              <a:t>Stigmatic exudates </a:t>
            </a:r>
            <a:r>
              <a:rPr lang="en-IN" sz="2000" dirty="0" smtClean="0"/>
              <a:t>include Sugar, gum, resins, lipids, phenols etc. These help in pollen germination.</a:t>
            </a:r>
          </a:p>
          <a:p>
            <a:r>
              <a:rPr lang="en-IN" sz="2000" b="1" dirty="0" smtClean="0"/>
              <a:t>Gynoecium styles </a:t>
            </a:r>
            <a:r>
              <a:rPr lang="en-IN" sz="2000" dirty="0" smtClean="0"/>
              <a:t>are of three types : Solid, hollow and semi-solid</a:t>
            </a:r>
          </a:p>
          <a:p>
            <a:r>
              <a:rPr lang="en-IN" sz="2000" b="1" dirty="0" smtClean="0"/>
              <a:t>Entry of pollen tube </a:t>
            </a:r>
            <a:r>
              <a:rPr lang="en-IN" sz="2000" dirty="0" smtClean="0"/>
              <a:t>: </a:t>
            </a:r>
            <a:r>
              <a:rPr lang="en-IN" sz="2000" dirty="0" err="1" smtClean="0"/>
              <a:t>Porogamy</a:t>
            </a:r>
            <a:r>
              <a:rPr lang="en-IN" sz="2000" dirty="0" smtClean="0"/>
              <a:t> ; </a:t>
            </a:r>
            <a:r>
              <a:rPr lang="en-IN" sz="2000" dirty="0" err="1" smtClean="0"/>
              <a:t>chalazogamy</a:t>
            </a:r>
            <a:r>
              <a:rPr lang="en-IN" sz="2000" dirty="0" smtClean="0"/>
              <a:t> ; </a:t>
            </a:r>
            <a:r>
              <a:rPr lang="en-IN" sz="2000" dirty="0" err="1" smtClean="0"/>
              <a:t>mesogamy</a:t>
            </a:r>
            <a:endParaRPr lang="en-IN" sz="2000" dirty="0" smtClean="0"/>
          </a:p>
          <a:p>
            <a:r>
              <a:rPr lang="en-IN" sz="2000" b="1" dirty="0" smtClean="0"/>
              <a:t>X-bodies</a:t>
            </a:r>
            <a:r>
              <a:rPr lang="en-IN" sz="2000" dirty="0" smtClean="0"/>
              <a:t> : remains of </a:t>
            </a:r>
            <a:r>
              <a:rPr lang="en-IN" sz="2000" dirty="0" err="1" smtClean="0"/>
              <a:t>synergid</a:t>
            </a:r>
            <a:r>
              <a:rPr lang="en-IN" sz="2000" dirty="0" smtClean="0"/>
              <a:t> and vegetative cell nuclei</a:t>
            </a:r>
          </a:p>
          <a:p>
            <a:r>
              <a:rPr lang="en-IN" sz="2000" b="1" dirty="0" err="1" smtClean="0"/>
              <a:t>Synergid</a:t>
            </a:r>
            <a:r>
              <a:rPr lang="en-IN" sz="2000" dirty="0" smtClean="0"/>
              <a:t> : 2 in number (one degenerating and other persistent </a:t>
            </a:r>
            <a:r>
              <a:rPr lang="en-IN" sz="2000" dirty="0" err="1" smtClean="0"/>
              <a:t>synergid</a:t>
            </a:r>
            <a:r>
              <a:rPr lang="en-IN" sz="2000" dirty="0" smtClean="0"/>
              <a:t>)</a:t>
            </a:r>
          </a:p>
          <a:p>
            <a:r>
              <a:rPr lang="en-IN" sz="2000" b="1" dirty="0" smtClean="0"/>
              <a:t>Double Fertilization </a:t>
            </a:r>
            <a:r>
              <a:rPr lang="en-IN" sz="2000" dirty="0" smtClean="0"/>
              <a:t>: Discovered by </a:t>
            </a:r>
            <a:r>
              <a:rPr lang="en-IN" sz="2000" dirty="0" err="1" smtClean="0"/>
              <a:t>S.G.Nawaschin</a:t>
            </a:r>
            <a:r>
              <a:rPr lang="en-IN" sz="2000" dirty="0" smtClean="0"/>
              <a:t> (1898) in </a:t>
            </a:r>
            <a:r>
              <a:rPr lang="en-IN" sz="2000" i="1" dirty="0" err="1" smtClean="0"/>
              <a:t>Fritillaria</a:t>
            </a:r>
            <a:r>
              <a:rPr lang="en-IN" sz="2000" i="1" dirty="0" smtClean="0"/>
              <a:t> and </a:t>
            </a:r>
            <a:r>
              <a:rPr lang="en-IN" sz="2000" i="1" dirty="0" err="1" smtClean="0"/>
              <a:t>Lilium</a:t>
            </a:r>
            <a:r>
              <a:rPr lang="en-IN" sz="2000" i="1" dirty="0" smtClean="0"/>
              <a:t> . </a:t>
            </a:r>
            <a:r>
              <a:rPr lang="en-IN" sz="2000" dirty="0" smtClean="0"/>
              <a:t>It involves two events – a) Fusion of one male gamete with egg nucleus (</a:t>
            </a:r>
            <a:r>
              <a:rPr lang="en-IN" sz="2000" dirty="0" err="1" smtClean="0"/>
              <a:t>syngamy</a:t>
            </a:r>
            <a:r>
              <a:rPr lang="en-IN" sz="2000" dirty="0" smtClean="0"/>
              <a:t> or generative fertilization) </a:t>
            </a:r>
            <a:endParaRPr lang="en-IN" sz="2000" dirty="0" smtClean="0"/>
          </a:p>
          <a:p>
            <a:r>
              <a:rPr lang="en-IN" sz="2000" dirty="0" smtClean="0"/>
              <a:t>b</a:t>
            </a:r>
            <a:r>
              <a:rPr lang="en-IN" sz="2000" dirty="0" smtClean="0"/>
              <a:t>) Fusion of second male gamete with polar nuclei or secondary nucleus (Triple fusion or vegetative fertilization) </a:t>
            </a:r>
          </a:p>
          <a:p>
            <a:endParaRPr lang="en-IN" sz="2000" dirty="0"/>
          </a:p>
          <a:p>
            <a:r>
              <a:rPr lang="en-IN" sz="2400" b="1" dirty="0" smtClean="0"/>
              <a:t>Endosperm</a:t>
            </a:r>
            <a:r>
              <a:rPr lang="en-IN" sz="2000" dirty="0" smtClean="0"/>
              <a:t> : It is the product of triple fusion and therefore triploid in nature.</a:t>
            </a:r>
          </a:p>
          <a:p>
            <a:r>
              <a:rPr lang="en-IN" sz="2000" dirty="0" smtClean="0"/>
              <a:t>Endosperm is absent in families- </a:t>
            </a:r>
            <a:r>
              <a:rPr lang="en-IN" sz="2000" dirty="0" err="1" smtClean="0"/>
              <a:t>Orchidaceae</a:t>
            </a:r>
            <a:r>
              <a:rPr lang="en-IN" sz="2000" dirty="0" smtClean="0"/>
              <a:t>, </a:t>
            </a:r>
            <a:r>
              <a:rPr lang="en-IN" sz="2000" dirty="0" err="1" smtClean="0"/>
              <a:t>Podostemaceae</a:t>
            </a:r>
            <a:r>
              <a:rPr lang="en-IN" sz="2000" dirty="0" smtClean="0"/>
              <a:t> and </a:t>
            </a:r>
            <a:r>
              <a:rPr lang="en-IN" sz="2000" dirty="0" err="1" smtClean="0"/>
              <a:t>Trapaceae</a:t>
            </a:r>
            <a:r>
              <a:rPr lang="en-IN" sz="2000" dirty="0" smtClean="0"/>
              <a:t>.</a:t>
            </a:r>
          </a:p>
          <a:p>
            <a:r>
              <a:rPr lang="en-IN" sz="2000" dirty="0" smtClean="0"/>
              <a:t>Based on mode of development endosperm are of three types : Nuclear, Cellular and </a:t>
            </a:r>
            <a:r>
              <a:rPr lang="en-IN" sz="2000" dirty="0" err="1" smtClean="0"/>
              <a:t>Helobial</a:t>
            </a:r>
            <a:endParaRPr lang="en-IN" sz="2000" dirty="0" smtClean="0"/>
          </a:p>
          <a:p>
            <a:r>
              <a:rPr lang="en-IN" sz="2000" dirty="0" smtClean="0"/>
              <a:t>Composite endosperm found in </a:t>
            </a:r>
            <a:r>
              <a:rPr lang="en-IN" sz="2000" dirty="0" err="1" smtClean="0"/>
              <a:t>Loranthaceae</a:t>
            </a:r>
            <a:r>
              <a:rPr lang="en-IN" sz="2000" dirty="0" smtClean="0"/>
              <a:t> (due to absence of true ovules)</a:t>
            </a:r>
          </a:p>
          <a:p>
            <a:r>
              <a:rPr lang="en-IN" sz="2000" dirty="0" smtClean="0"/>
              <a:t>Ruminate endosperm found in </a:t>
            </a:r>
            <a:r>
              <a:rPr lang="en-IN" sz="2000" i="1" dirty="0" smtClean="0"/>
              <a:t>Areca, </a:t>
            </a:r>
            <a:r>
              <a:rPr lang="en-IN" sz="2000" i="1" dirty="0" err="1" smtClean="0"/>
              <a:t>Myristica</a:t>
            </a:r>
            <a:r>
              <a:rPr lang="en-IN" sz="2000" i="1" dirty="0" smtClean="0"/>
              <a:t> </a:t>
            </a:r>
            <a:r>
              <a:rPr lang="en-IN" sz="2000" dirty="0" smtClean="0"/>
              <a:t>etc.</a:t>
            </a:r>
          </a:p>
          <a:p>
            <a:r>
              <a:rPr lang="en-IN" sz="2000" dirty="0" err="1" smtClean="0"/>
              <a:t>Chlorophyllous</a:t>
            </a:r>
            <a:r>
              <a:rPr lang="en-IN" sz="2000" dirty="0" smtClean="0"/>
              <a:t> endosperm found in </a:t>
            </a:r>
            <a:r>
              <a:rPr lang="en-IN" sz="2000" i="1" dirty="0" smtClean="0"/>
              <a:t>Crinum, </a:t>
            </a:r>
            <a:r>
              <a:rPr lang="en-IN" sz="2000" i="1" dirty="0" err="1" smtClean="0"/>
              <a:t>Raphanus</a:t>
            </a:r>
            <a:r>
              <a:rPr lang="en-IN" sz="2000" dirty="0" smtClean="0"/>
              <a:t>.  </a:t>
            </a:r>
          </a:p>
          <a:p>
            <a:r>
              <a:rPr lang="en-IN" sz="2000" dirty="0" smtClean="0"/>
              <a:t>Endospermous or </a:t>
            </a:r>
            <a:r>
              <a:rPr lang="en-IN" sz="2000" dirty="0" err="1" smtClean="0"/>
              <a:t>albuminous</a:t>
            </a:r>
            <a:r>
              <a:rPr lang="en-IN" sz="2000" dirty="0" smtClean="0"/>
              <a:t> seed </a:t>
            </a:r>
            <a:r>
              <a:rPr lang="en-IN" sz="2000" dirty="0" err="1" smtClean="0"/>
              <a:t>eg</a:t>
            </a:r>
            <a:r>
              <a:rPr lang="en-IN" sz="2000" dirty="0" smtClean="0"/>
              <a:t>. Cereal, castor bean, coconut</a:t>
            </a:r>
          </a:p>
          <a:p>
            <a:r>
              <a:rPr lang="en-IN" sz="2000" dirty="0" smtClean="0"/>
              <a:t>Non-</a:t>
            </a:r>
            <a:r>
              <a:rPr lang="en-IN" sz="2000" dirty="0" err="1" smtClean="0"/>
              <a:t>endospermous</a:t>
            </a:r>
            <a:r>
              <a:rPr lang="en-IN" sz="2000" dirty="0" smtClean="0"/>
              <a:t> </a:t>
            </a:r>
            <a:r>
              <a:rPr lang="en-IN" sz="2000" dirty="0"/>
              <a:t>or </a:t>
            </a:r>
            <a:r>
              <a:rPr lang="en-IN" sz="2000" dirty="0" smtClean="0"/>
              <a:t>ex-</a:t>
            </a:r>
            <a:r>
              <a:rPr lang="en-IN" sz="2000" dirty="0" err="1" smtClean="0"/>
              <a:t>albuminous</a:t>
            </a:r>
            <a:r>
              <a:rPr lang="en-IN" sz="2000" dirty="0" smtClean="0"/>
              <a:t> </a:t>
            </a:r>
            <a:r>
              <a:rPr lang="en-IN" sz="2000" dirty="0"/>
              <a:t>seed </a:t>
            </a:r>
            <a:r>
              <a:rPr lang="en-IN" sz="2000" dirty="0" err="1"/>
              <a:t>eg</a:t>
            </a:r>
            <a:r>
              <a:rPr lang="en-IN" sz="2000" dirty="0" smtClean="0"/>
              <a:t>. Pea, beans</a:t>
            </a:r>
          </a:p>
          <a:p>
            <a:endParaRPr lang="en-IN" sz="2000" i="1" dirty="0"/>
          </a:p>
        </p:txBody>
      </p:sp>
    </p:spTree>
    <p:extLst>
      <p:ext uri="{BB962C8B-B14F-4D97-AF65-F5344CB8AC3E}">
        <p14:creationId xmlns:p14="http://schemas.microsoft.com/office/powerpoint/2010/main" val="2874013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5274" y="310101"/>
            <a:ext cx="1156914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APOMIXIS</a:t>
            </a:r>
          </a:p>
          <a:p>
            <a:r>
              <a:rPr lang="en-IN" sz="2400" dirty="0" smtClean="0"/>
              <a:t>Term was given by WINKLER (1908,1934)</a:t>
            </a:r>
          </a:p>
          <a:p>
            <a:r>
              <a:rPr lang="en-IN" sz="2400" dirty="0" smtClean="0"/>
              <a:t>We know that the normal sexual life cycle consists of two essential components : Meiosis and </a:t>
            </a:r>
            <a:r>
              <a:rPr lang="en-IN" sz="2400" dirty="0" err="1" smtClean="0"/>
              <a:t>Syngamy</a:t>
            </a:r>
            <a:r>
              <a:rPr lang="en-IN" sz="2400" dirty="0" smtClean="0"/>
              <a:t>. It is called </a:t>
            </a:r>
            <a:r>
              <a:rPr lang="en-IN" sz="2400" dirty="0" err="1" smtClean="0"/>
              <a:t>Amphimixis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dirty="0" err="1" smtClean="0"/>
              <a:t>Apomixis</a:t>
            </a:r>
            <a:r>
              <a:rPr lang="en-IN" sz="2400" dirty="0" smtClean="0"/>
              <a:t> is the phenomenon in which an organism has a </a:t>
            </a:r>
            <a:r>
              <a:rPr lang="en-IN" sz="2400" dirty="0" smtClean="0"/>
              <a:t>mode of reproduction </a:t>
            </a:r>
            <a:r>
              <a:rPr lang="en-IN" sz="2400" dirty="0" smtClean="0"/>
              <a:t>devoid of these two components i.e., Meiosis and </a:t>
            </a:r>
            <a:r>
              <a:rPr lang="en-IN" sz="2400" dirty="0" err="1" smtClean="0"/>
              <a:t>Syngamy</a:t>
            </a:r>
            <a:r>
              <a:rPr lang="en-IN" sz="2400" dirty="0" smtClean="0"/>
              <a:t>.</a:t>
            </a:r>
          </a:p>
          <a:p>
            <a:r>
              <a:rPr lang="en-IN" sz="2400" dirty="0"/>
              <a:t> </a:t>
            </a:r>
            <a:endParaRPr lang="en-IN" sz="2400" dirty="0" smtClean="0"/>
          </a:p>
          <a:p>
            <a:r>
              <a:rPr lang="en-IN" sz="2400" dirty="0" err="1" smtClean="0"/>
              <a:t>Apomixis</a:t>
            </a:r>
            <a:r>
              <a:rPr lang="en-IN" sz="2400" dirty="0" smtClean="0"/>
              <a:t> is expressed in two ways : 1) Vegetative reproduction 2) </a:t>
            </a:r>
            <a:r>
              <a:rPr lang="en-IN" sz="2400" dirty="0" err="1" smtClean="0"/>
              <a:t>Agamospermy</a:t>
            </a:r>
            <a:endParaRPr lang="en-IN" sz="2400" dirty="0" smtClean="0"/>
          </a:p>
          <a:p>
            <a:pPr marL="342900" indent="-342900">
              <a:buAutoNum type="arabicParenR"/>
            </a:pPr>
            <a:r>
              <a:rPr lang="en-IN" sz="2400" b="1" dirty="0" smtClean="0"/>
              <a:t>Vegetative reproduction </a:t>
            </a:r>
            <a:r>
              <a:rPr lang="en-IN" sz="2400" dirty="0" smtClean="0"/>
              <a:t>: Seed is not retained as a means of reproduction </a:t>
            </a:r>
            <a:r>
              <a:rPr lang="en-IN" sz="2400" dirty="0" err="1" smtClean="0"/>
              <a:t>eg</a:t>
            </a:r>
            <a:r>
              <a:rPr lang="en-IN" sz="2400" dirty="0" smtClean="0"/>
              <a:t>. bulbil, bulb, runner. </a:t>
            </a:r>
          </a:p>
          <a:p>
            <a:r>
              <a:rPr lang="en-IN" sz="2400" b="1" dirty="0" smtClean="0"/>
              <a:t>2)</a:t>
            </a:r>
            <a:r>
              <a:rPr lang="en-IN" sz="2400" dirty="0" smtClean="0"/>
              <a:t>   </a:t>
            </a:r>
            <a:r>
              <a:rPr lang="en-IN" sz="2400" b="1" dirty="0" err="1" smtClean="0"/>
              <a:t>Agamospermy</a:t>
            </a:r>
            <a:r>
              <a:rPr lang="en-IN" sz="2400" dirty="0" smtClean="0"/>
              <a:t> : Seed has been retained but its in its formation meiosis and </a:t>
            </a:r>
            <a:r>
              <a:rPr lang="en-IN" sz="2400" dirty="0" err="1" smtClean="0"/>
              <a:t>syngamy</a:t>
            </a:r>
            <a:r>
              <a:rPr lang="en-IN" sz="2400" dirty="0" smtClean="0"/>
              <a:t> has been avoided.</a:t>
            </a:r>
          </a:p>
          <a:p>
            <a:endParaRPr lang="en-IN" dirty="0" smtClean="0"/>
          </a:p>
          <a:p>
            <a:endParaRPr lang="en-IN" dirty="0" smtClean="0"/>
          </a:p>
          <a:p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595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052" y="373711"/>
            <a:ext cx="1172817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 smtClean="0"/>
              <a:t>Agamospermy</a:t>
            </a:r>
            <a:r>
              <a:rPr lang="en-IN" sz="2400" dirty="0" smtClean="0"/>
              <a:t> can occur through any of three means :</a:t>
            </a:r>
          </a:p>
          <a:p>
            <a:r>
              <a:rPr lang="en-IN" sz="2400" dirty="0"/>
              <a:t> </a:t>
            </a:r>
            <a:r>
              <a:rPr lang="en-IN" sz="2400" dirty="0" smtClean="0"/>
              <a:t>1. Adventive </a:t>
            </a:r>
            <a:r>
              <a:rPr lang="en-IN" sz="2400" dirty="0" err="1" smtClean="0"/>
              <a:t>Embryony</a:t>
            </a:r>
            <a:endParaRPr lang="en-IN" sz="2400" dirty="0" smtClean="0"/>
          </a:p>
          <a:p>
            <a:r>
              <a:rPr lang="en-IN" sz="2400" dirty="0"/>
              <a:t> </a:t>
            </a:r>
            <a:r>
              <a:rPr lang="en-IN" sz="2400" dirty="0" smtClean="0"/>
              <a:t>2. </a:t>
            </a:r>
            <a:r>
              <a:rPr lang="en-IN" sz="2400" dirty="0" err="1" smtClean="0"/>
              <a:t>Diplospory</a:t>
            </a:r>
            <a:endParaRPr lang="en-IN" sz="2400" dirty="0" smtClean="0"/>
          </a:p>
          <a:p>
            <a:r>
              <a:rPr lang="en-IN" sz="2400" dirty="0"/>
              <a:t> </a:t>
            </a:r>
            <a:r>
              <a:rPr lang="en-IN" sz="2400" dirty="0" smtClean="0"/>
              <a:t>3. </a:t>
            </a:r>
            <a:r>
              <a:rPr lang="en-IN" sz="2400" dirty="0" err="1" smtClean="0"/>
              <a:t>Apospory</a:t>
            </a:r>
            <a:endParaRPr lang="en-IN" sz="2400" dirty="0" smtClean="0"/>
          </a:p>
          <a:p>
            <a:r>
              <a:rPr lang="en-IN" sz="2400" dirty="0" smtClean="0"/>
              <a:t> </a:t>
            </a:r>
            <a:r>
              <a:rPr lang="en-IN" sz="2400" b="1" dirty="0" smtClean="0"/>
              <a:t>1. Adventive </a:t>
            </a:r>
            <a:r>
              <a:rPr lang="en-IN" sz="2400" b="1" dirty="0" err="1" smtClean="0"/>
              <a:t>Embryony</a:t>
            </a:r>
            <a:r>
              <a:rPr lang="en-IN" sz="2400" b="1" dirty="0" smtClean="0"/>
              <a:t> </a:t>
            </a:r>
            <a:r>
              <a:rPr lang="en-IN" sz="2400" dirty="0" smtClean="0"/>
              <a:t>: In this, any cell of the </a:t>
            </a:r>
            <a:r>
              <a:rPr lang="en-IN" sz="2400" dirty="0" err="1" smtClean="0"/>
              <a:t>nucellus</a:t>
            </a:r>
            <a:r>
              <a:rPr lang="en-IN" sz="2400" dirty="0" smtClean="0"/>
              <a:t> or integument directly forms the embryo.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smtClean="0"/>
              <a:t>In Citrus, Mango</a:t>
            </a:r>
          </a:p>
          <a:p>
            <a:endParaRPr lang="en-IN" sz="2400" dirty="0"/>
          </a:p>
          <a:p>
            <a:r>
              <a:rPr lang="en-IN" sz="2400" dirty="0" smtClean="0"/>
              <a:t> </a:t>
            </a:r>
            <a:r>
              <a:rPr lang="en-IN" sz="2400" b="1" dirty="0" smtClean="0"/>
              <a:t>2. </a:t>
            </a:r>
            <a:r>
              <a:rPr lang="en-IN" sz="2400" b="1" dirty="0" err="1" smtClean="0"/>
              <a:t>Diplospory</a:t>
            </a:r>
            <a:r>
              <a:rPr lang="en-IN" sz="2400" b="1" dirty="0" smtClean="0"/>
              <a:t> </a:t>
            </a:r>
            <a:r>
              <a:rPr lang="en-IN" sz="2400" dirty="0" smtClean="0"/>
              <a:t>: First the megaspore mother cell (MMC) forms an unreduced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i.e. a diploid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. Then either the egg cell (2n) of this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or any other cell of the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(also 2n) directly forms the embryo. If the embryo is formed by unreduced egg then it </a:t>
            </a:r>
            <a:r>
              <a:rPr lang="en-IN" sz="2400" dirty="0"/>
              <a:t>i</a:t>
            </a:r>
            <a:r>
              <a:rPr lang="en-IN" sz="2400" dirty="0" smtClean="0"/>
              <a:t>s called Parthenogenesis. In the </a:t>
            </a:r>
            <a:r>
              <a:rPr lang="en-IN" sz="2400" dirty="0" err="1" smtClean="0"/>
              <a:t>seond</a:t>
            </a:r>
            <a:r>
              <a:rPr lang="en-IN" sz="2400" dirty="0" smtClean="0"/>
              <a:t> case it is called </a:t>
            </a:r>
            <a:r>
              <a:rPr lang="en-IN" sz="2400" dirty="0" err="1" smtClean="0"/>
              <a:t>Apogamety</a:t>
            </a:r>
            <a:r>
              <a:rPr lang="en-IN" sz="2400" dirty="0" smtClean="0"/>
              <a:t>.</a:t>
            </a:r>
          </a:p>
          <a:p>
            <a:endParaRPr lang="en-IN" sz="2400" dirty="0"/>
          </a:p>
          <a:p>
            <a:r>
              <a:rPr lang="en-IN" sz="2400" b="1" dirty="0" smtClean="0"/>
              <a:t>3. </a:t>
            </a:r>
            <a:r>
              <a:rPr lang="en-IN" sz="2400" b="1" dirty="0" err="1" smtClean="0"/>
              <a:t>Apospory</a:t>
            </a:r>
            <a:r>
              <a:rPr lang="en-IN" sz="2400" b="1" dirty="0" smtClean="0"/>
              <a:t> </a:t>
            </a:r>
            <a:r>
              <a:rPr lang="en-IN" sz="2400" dirty="0" smtClean="0"/>
              <a:t>: In this case, besides the normal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(n), any other cell of the </a:t>
            </a:r>
            <a:r>
              <a:rPr lang="en-IN" sz="2400" dirty="0" err="1" smtClean="0"/>
              <a:t>nucellus</a:t>
            </a:r>
            <a:r>
              <a:rPr lang="en-IN" sz="2400" dirty="0" smtClean="0"/>
              <a:t> gives rise to an unreduced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(2n). Any cell of the unreduced </a:t>
            </a:r>
            <a:r>
              <a:rPr lang="en-IN" sz="2400" dirty="0" err="1" smtClean="0"/>
              <a:t>emryosac</a:t>
            </a:r>
            <a:r>
              <a:rPr lang="en-IN" sz="2400" dirty="0" smtClean="0"/>
              <a:t> directly gives rise to the  </a:t>
            </a:r>
            <a:r>
              <a:rPr lang="en-IN" sz="2400" dirty="0" smtClean="0"/>
              <a:t>embryo, </a:t>
            </a:r>
            <a:r>
              <a:rPr lang="en-IN" sz="2400" dirty="0" err="1" smtClean="0"/>
              <a:t>eg.</a:t>
            </a:r>
            <a:r>
              <a:rPr lang="en-IN" sz="2400" i="1" dirty="0" err="1" smtClean="0"/>
              <a:t>Hieracium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Parthenium</a:t>
            </a:r>
            <a:r>
              <a:rPr lang="en-IN" sz="2400" i="1" dirty="0" smtClean="0"/>
              <a:t>, </a:t>
            </a:r>
            <a:r>
              <a:rPr lang="en-IN" sz="2400" i="1" dirty="0" err="1" smtClean="0"/>
              <a:t>Rubus</a:t>
            </a:r>
            <a:r>
              <a:rPr lang="en-IN" sz="2400" dirty="0" smtClean="0"/>
              <a:t>.  </a:t>
            </a:r>
          </a:p>
          <a:p>
            <a:endParaRPr lang="en-IN" sz="2400" dirty="0"/>
          </a:p>
          <a:p>
            <a:endParaRPr lang="en-IN" dirty="0" smtClean="0"/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2529558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4442" y="262392"/>
            <a:ext cx="1181563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Autonomous Apomicts </a:t>
            </a:r>
            <a:r>
              <a:rPr lang="en-IN" sz="2400" dirty="0" smtClean="0"/>
              <a:t>: Apomictic plants in which even pollination stimulus is </a:t>
            </a:r>
            <a:r>
              <a:rPr lang="en-IN" sz="2400" b="1" dirty="0" smtClean="0"/>
              <a:t>NOT</a:t>
            </a:r>
            <a:r>
              <a:rPr lang="en-IN" sz="2400" dirty="0" smtClean="0"/>
              <a:t> required for </a:t>
            </a:r>
            <a:r>
              <a:rPr lang="en-IN" sz="2400" dirty="0" err="1" smtClean="0"/>
              <a:t>apomixis</a:t>
            </a:r>
            <a:r>
              <a:rPr lang="en-IN" sz="2400" dirty="0" smtClean="0"/>
              <a:t> to happen.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err="1" smtClean="0"/>
              <a:t>Asteraceae</a:t>
            </a:r>
            <a:r>
              <a:rPr lang="en-IN" sz="2400" dirty="0" smtClean="0"/>
              <a:t>, </a:t>
            </a:r>
            <a:r>
              <a:rPr lang="en-IN" sz="2400" dirty="0" err="1" smtClean="0"/>
              <a:t>Rubiaceae</a:t>
            </a:r>
            <a:r>
              <a:rPr lang="en-IN" sz="2400" dirty="0" smtClean="0"/>
              <a:t>.</a:t>
            </a:r>
          </a:p>
          <a:p>
            <a:r>
              <a:rPr lang="en-IN" sz="2400" b="1" dirty="0" err="1" smtClean="0"/>
              <a:t>Pseudogamy</a:t>
            </a:r>
            <a:r>
              <a:rPr lang="en-IN" sz="2400" dirty="0" smtClean="0"/>
              <a:t> : Plants in which pollination stimulus is required for </a:t>
            </a:r>
            <a:r>
              <a:rPr lang="en-IN" sz="2400" dirty="0" err="1" smtClean="0"/>
              <a:t>apomixis</a:t>
            </a:r>
            <a:r>
              <a:rPr lang="en-IN" sz="2400" dirty="0" smtClean="0"/>
              <a:t> to happen. </a:t>
            </a:r>
            <a:r>
              <a:rPr lang="en-IN" sz="2400" dirty="0" err="1" smtClean="0"/>
              <a:t>eg</a:t>
            </a:r>
            <a:r>
              <a:rPr lang="en-IN" sz="2400" dirty="0" smtClean="0"/>
              <a:t>. </a:t>
            </a:r>
            <a:r>
              <a:rPr lang="en-IN" sz="2400" dirty="0" smtClean="0"/>
              <a:t>Grasses, Citrus.</a:t>
            </a:r>
          </a:p>
          <a:p>
            <a:r>
              <a:rPr lang="en-IN" sz="2400" b="1" dirty="0" smtClean="0"/>
              <a:t>Non-recurrent </a:t>
            </a:r>
            <a:r>
              <a:rPr lang="en-IN" sz="2400" b="1" dirty="0" err="1" smtClean="0"/>
              <a:t>Apomixis</a:t>
            </a:r>
            <a:r>
              <a:rPr lang="en-IN" sz="2400" b="1" dirty="0" smtClean="0"/>
              <a:t> </a:t>
            </a:r>
            <a:r>
              <a:rPr lang="en-IN" sz="2400" dirty="0" smtClean="0"/>
              <a:t>: Here, the M.M.C. undergoes normal meiosis and a reduced i.e. haploid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is formed. The egg cell (n) of this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may directly (without fertilization) form embryo ( haploid Parthenogenesis). In other case any other cell of the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may directly form embryo (haploid </a:t>
            </a:r>
            <a:r>
              <a:rPr lang="en-IN" sz="2400" dirty="0" err="1" smtClean="0"/>
              <a:t>apogamy</a:t>
            </a:r>
            <a:r>
              <a:rPr lang="en-IN" sz="2400" dirty="0" smtClean="0"/>
              <a:t>).</a:t>
            </a:r>
          </a:p>
          <a:p>
            <a:r>
              <a:rPr lang="en-IN" sz="2400" b="1" dirty="0" smtClean="0"/>
              <a:t>Recurrent </a:t>
            </a:r>
            <a:r>
              <a:rPr lang="en-IN" sz="2400" b="1" dirty="0" err="1" smtClean="0"/>
              <a:t>Apomixis</a:t>
            </a:r>
            <a:r>
              <a:rPr lang="en-IN" sz="2400" b="1" dirty="0" smtClean="0"/>
              <a:t> </a:t>
            </a:r>
            <a:r>
              <a:rPr lang="en-IN" sz="2400" dirty="0" smtClean="0"/>
              <a:t>: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may arise from a cell of </a:t>
            </a:r>
            <a:r>
              <a:rPr lang="en-IN" sz="2400" dirty="0" err="1" smtClean="0"/>
              <a:t>archesporium</a:t>
            </a:r>
            <a:r>
              <a:rPr lang="en-IN" sz="2400" dirty="0" smtClean="0"/>
              <a:t> (generative </a:t>
            </a:r>
            <a:r>
              <a:rPr lang="en-IN" sz="2400" dirty="0" err="1" smtClean="0"/>
              <a:t>apospory</a:t>
            </a:r>
            <a:r>
              <a:rPr lang="en-IN" sz="2400" dirty="0" smtClean="0"/>
              <a:t>) or from any other cell of the </a:t>
            </a:r>
            <a:r>
              <a:rPr lang="en-IN" sz="2400" dirty="0" err="1" smtClean="0"/>
              <a:t>nucellus</a:t>
            </a:r>
            <a:r>
              <a:rPr lang="en-IN" sz="2400" dirty="0" smtClean="0"/>
              <a:t> ( somatic </a:t>
            </a:r>
            <a:r>
              <a:rPr lang="en-IN" sz="2400" dirty="0" err="1" smtClean="0"/>
              <a:t>apospory</a:t>
            </a:r>
            <a:r>
              <a:rPr lang="en-IN" sz="2400" dirty="0" smtClean="0"/>
              <a:t>). But meiosis does not occur in the formation of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and so an unreduced (2n)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is formed. If the diploid egg of the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directly (without fertilization) forms embryo it is called diploid parthenogenesis. If some other cell  of the </a:t>
            </a:r>
            <a:r>
              <a:rPr lang="en-IN" sz="2400" dirty="0" err="1" smtClean="0"/>
              <a:t>embryosac</a:t>
            </a:r>
            <a:r>
              <a:rPr lang="en-IN" sz="2400" dirty="0" smtClean="0"/>
              <a:t> directly forms embryo it is called diploid </a:t>
            </a:r>
            <a:r>
              <a:rPr lang="en-IN" sz="2400" dirty="0" err="1" smtClean="0"/>
              <a:t>apogamy</a:t>
            </a:r>
            <a:r>
              <a:rPr lang="en-IN" sz="2400" dirty="0" smtClean="0"/>
              <a:t>.     </a:t>
            </a:r>
          </a:p>
          <a:p>
            <a:r>
              <a:rPr lang="en-IN" sz="2400" b="1" dirty="0" smtClean="0"/>
              <a:t>Causes of </a:t>
            </a:r>
            <a:r>
              <a:rPr lang="en-IN" sz="2400" b="1" dirty="0" err="1" smtClean="0"/>
              <a:t>Apomixis</a:t>
            </a:r>
            <a:r>
              <a:rPr lang="en-IN" sz="2400" b="1" dirty="0" smtClean="0"/>
              <a:t> </a:t>
            </a:r>
            <a:r>
              <a:rPr lang="en-IN" sz="2400" dirty="0" smtClean="0"/>
              <a:t>: </a:t>
            </a:r>
            <a:r>
              <a:rPr lang="en-IN" sz="2400" dirty="0" err="1" smtClean="0"/>
              <a:t>Apomixis</a:t>
            </a:r>
            <a:r>
              <a:rPr lang="en-IN" sz="2400" dirty="0" smtClean="0"/>
              <a:t> is a result of either genetic (recessive genes) or environmental factors.</a:t>
            </a:r>
          </a:p>
          <a:p>
            <a:r>
              <a:rPr lang="en-IN" sz="2400" b="1" dirty="0" smtClean="0"/>
              <a:t>Significance of </a:t>
            </a:r>
            <a:r>
              <a:rPr lang="en-IN" sz="2400" b="1" dirty="0" err="1" smtClean="0"/>
              <a:t>Apomixis</a:t>
            </a:r>
            <a:r>
              <a:rPr lang="en-IN" sz="2400" b="1" dirty="0" smtClean="0"/>
              <a:t> </a:t>
            </a:r>
            <a:r>
              <a:rPr lang="en-IN" sz="2400" dirty="0" smtClean="0"/>
              <a:t>: </a:t>
            </a:r>
            <a:r>
              <a:rPr lang="en-IN" sz="2400" dirty="0" smtClean="0"/>
              <a:t>Better</a:t>
            </a:r>
            <a:r>
              <a:rPr lang="en-IN" sz="2400" dirty="0" smtClean="0"/>
              <a:t> plant varieties </a:t>
            </a:r>
            <a:r>
              <a:rPr lang="en-IN" sz="2400" dirty="0" smtClean="0"/>
              <a:t>can be indefinitely multiplied.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327868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1701</Words>
  <Application>Microsoft Office PowerPoint</Application>
  <PresentationFormat>Widescreen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Plant Embryology  (Points to remember) For B.Sc.  Part II (Paper 1) &amp; M.Sc. IV Sem.(Paper 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Embryology</dc:title>
  <dc:creator>HP</dc:creator>
  <cp:lastModifiedBy>HP</cp:lastModifiedBy>
  <cp:revision>36</cp:revision>
  <dcterms:created xsi:type="dcterms:W3CDTF">2020-04-15T13:49:30Z</dcterms:created>
  <dcterms:modified xsi:type="dcterms:W3CDTF">2020-04-17T06:19:35Z</dcterms:modified>
</cp:coreProperties>
</file>