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2" r:id="rId3"/>
    <p:sldId id="260" r:id="rId4"/>
    <p:sldId id="261" r:id="rId5"/>
    <p:sldId id="258" r:id="rId6"/>
    <p:sldId id="259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0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33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7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0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78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06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80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C6B4A9-1611-4792-9094-5F34BCA07E0B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456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14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90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9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3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2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47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0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8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2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4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73426"/>
            <a:ext cx="7766936" cy="2703444"/>
          </a:xfrm>
        </p:spPr>
        <p:txBody>
          <a:bodyPr/>
          <a:lstStyle/>
          <a:p>
            <a:pPr algn="ctr"/>
            <a:r>
              <a:rPr lang="en-IN" sz="2800" b="1" cap="all" dirty="0" smtClean="0"/>
              <a:t>Class Notes</a:t>
            </a:r>
            <a:br>
              <a:rPr lang="en-IN" sz="2800" b="1" cap="all" dirty="0" smtClean="0"/>
            </a:br>
            <a:r>
              <a:rPr lang="en-IN" sz="2800" b="1" cap="all" dirty="0" smtClean="0"/>
              <a:t>On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dirty="0" smtClean="0"/>
              <a:t>Nitrogen </a:t>
            </a:r>
            <a:r>
              <a:rPr lang="en-IN" dirty="0" smtClean="0"/>
              <a:t>Fixation</a:t>
            </a:r>
            <a:br>
              <a:rPr lang="en-IN" dirty="0" smtClean="0"/>
            </a:b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47215"/>
            <a:ext cx="7766936" cy="1542552"/>
          </a:xfrm>
        </p:spPr>
        <p:txBody>
          <a:bodyPr>
            <a:normAutofit lnSpcReduction="10000"/>
          </a:bodyPr>
          <a:lstStyle/>
          <a:p>
            <a:pPr algn="ctr"/>
            <a:r>
              <a:rPr lang="en-IN" b="1" dirty="0" err="1" smtClean="0">
                <a:solidFill>
                  <a:srgbClr val="FFFF00"/>
                </a:solidFill>
              </a:rPr>
              <a:t>Dr.</a:t>
            </a:r>
            <a:r>
              <a:rPr lang="en-IN" b="1" dirty="0" smtClean="0">
                <a:solidFill>
                  <a:srgbClr val="FFFF00"/>
                </a:solidFill>
              </a:rPr>
              <a:t> Sanjay Srivastava</a:t>
            </a:r>
          </a:p>
          <a:p>
            <a:pPr algn="ctr"/>
            <a:r>
              <a:rPr lang="en-IN" b="1" dirty="0" smtClean="0">
                <a:solidFill>
                  <a:srgbClr val="FFFF00"/>
                </a:solidFill>
              </a:rPr>
              <a:t>Botany </a:t>
            </a:r>
            <a:r>
              <a:rPr lang="en-IN" b="1" dirty="0" err="1" smtClean="0">
                <a:solidFill>
                  <a:srgbClr val="FFFF00"/>
                </a:solidFill>
              </a:rPr>
              <a:t>Deptt</a:t>
            </a:r>
            <a:r>
              <a:rPr lang="en-IN" b="1" dirty="0" smtClean="0">
                <a:solidFill>
                  <a:srgbClr val="FFFF00"/>
                </a:solidFill>
              </a:rPr>
              <a:t>.</a:t>
            </a:r>
          </a:p>
          <a:p>
            <a:pPr algn="ctr"/>
            <a:r>
              <a:rPr lang="en-IN" b="1" dirty="0" smtClean="0">
                <a:solidFill>
                  <a:srgbClr val="FFFF00"/>
                </a:solidFill>
              </a:rPr>
              <a:t>Harish Chandra </a:t>
            </a:r>
            <a:r>
              <a:rPr lang="en-IN" b="1" dirty="0" err="1" smtClean="0">
                <a:solidFill>
                  <a:srgbClr val="FFFF00"/>
                </a:solidFill>
              </a:rPr>
              <a:t>P.G.College</a:t>
            </a:r>
            <a:endParaRPr lang="en-IN" b="1" dirty="0" smtClean="0">
              <a:solidFill>
                <a:srgbClr val="FFFF00"/>
              </a:solidFill>
            </a:endParaRPr>
          </a:p>
          <a:p>
            <a:pPr algn="ctr"/>
            <a:r>
              <a:rPr lang="en-IN" b="1" dirty="0" smtClean="0">
                <a:solidFill>
                  <a:srgbClr val="FFFF00"/>
                </a:solidFill>
              </a:rPr>
              <a:t>Varanasi</a:t>
            </a:r>
            <a:endParaRPr lang="en-IN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3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06" y="524786"/>
            <a:ext cx="90247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b="1" dirty="0" smtClean="0">
                <a:solidFill>
                  <a:srgbClr val="002060"/>
                </a:solidFill>
              </a:rPr>
              <a:t>DENITRIFICATION </a:t>
            </a:r>
            <a:r>
              <a:rPr lang="en-IN" dirty="0" smtClean="0"/>
              <a:t>: It is the process in which fixed nitrogen in soil which is in the form of nitrates is converted back into molecular nitrogen (N</a:t>
            </a:r>
            <a:r>
              <a:rPr lang="en-IN" b="1" baseline="-25000" dirty="0" smtClean="0"/>
              <a:t>2</a:t>
            </a:r>
            <a:r>
              <a:rPr lang="en-IN" dirty="0" smtClean="0"/>
              <a:t>) and released in air.</a:t>
            </a:r>
          </a:p>
          <a:p>
            <a:pPr algn="just"/>
            <a:r>
              <a:rPr lang="en-IN" dirty="0" smtClean="0"/>
              <a:t>This happens under anaerobic or water logged conditions in soil. Many microorganism under these conditions, use nitrates to obtain oxygen.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2NO</a:t>
            </a:r>
            <a:r>
              <a:rPr lang="en-IN" baseline="-25000" dirty="0" smtClean="0"/>
              <a:t>3</a:t>
            </a:r>
            <a:r>
              <a:rPr lang="en-IN" dirty="0" smtClean="0"/>
              <a:t>        2NO</a:t>
            </a:r>
            <a:r>
              <a:rPr lang="en-IN" baseline="-25000" dirty="0" smtClean="0"/>
              <a:t>2</a:t>
            </a:r>
            <a:r>
              <a:rPr lang="en-IN" dirty="0" smtClean="0"/>
              <a:t>        2NO       N</a:t>
            </a:r>
            <a:r>
              <a:rPr lang="en-IN" baseline="-25000" dirty="0" smtClean="0"/>
              <a:t>2</a:t>
            </a:r>
            <a:r>
              <a:rPr lang="en-IN" dirty="0" smtClean="0"/>
              <a:t>O       N</a:t>
            </a:r>
            <a:r>
              <a:rPr lang="en-IN" baseline="-25000" dirty="0" smtClean="0"/>
              <a:t>2</a:t>
            </a:r>
            <a:r>
              <a:rPr lang="en-IN" dirty="0" smtClean="0"/>
              <a:t> + O</a:t>
            </a:r>
            <a:endParaRPr lang="en-IN" baseline="-25000" dirty="0" smtClean="0"/>
          </a:p>
          <a:p>
            <a:pPr algn="just"/>
            <a:endParaRPr lang="en-IN" baseline="-25000" dirty="0"/>
          </a:p>
          <a:p>
            <a:pPr algn="just"/>
            <a:r>
              <a:rPr lang="en-IN" dirty="0" smtClean="0"/>
              <a:t>Examples of such microorganisms are – </a:t>
            </a:r>
            <a:r>
              <a:rPr lang="en-IN" i="1" dirty="0" smtClean="0"/>
              <a:t>Pseudomonas </a:t>
            </a:r>
            <a:r>
              <a:rPr lang="en-IN" i="1" dirty="0" err="1" smtClean="0"/>
              <a:t>denitrificans</a:t>
            </a:r>
            <a:r>
              <a:rPr lang="en-IN" i="1" dirty="0" smtClean="0"/>
              <a:t>, </a:t>
            </a:r>
            <a:r>
              <a:rPr lang="en-IN" i="1" dirty="0" err="1" smtClean="0"/>
              <a:t>Thiobacillus</a:t>
            </a:r>
            <a:r>
              <a:rPr lang="en-IN" i="1" dirty="0" smtClean="0"/>
              <a:t> </a:t>
            </a:r>
            <a:r>
              <a:rPr lang="en-IN" i="1" dirty="0" err="1" smtClean="0"/>
              <a:t>denitrificans</a:t>
            </a:r>
            <a:r>
              <a:rPr lang="en-IN" i="1" dirty="0" smtClean="0"/>
              <a:t>, </a:t>
            </a:r>
            <a:r>
              <a:rPr lang="en-IN" i="1" dirty="0" err="1" smtClean="0"/>
              <a:t>Macrococcus</a:t>
            </a:r>
            <a:r>
              <a:rPr lang="en-IN" i="1" dirty="0" smtClean="0"/>
              <a:t> </a:t>
            </a:r>
            <a:r>
              <a:rPr lang="en-IN" i="1" dirty="0" err="1" smtClean="0"/>
              <a:t>denitrificans</a:t>
            </a:r>
            <a:r>
              <a:rPr lang="en-IN" dirty="0" smtClean="0"/>
              <a:t> etc. </a:t>
            </a:r>
            <a:endParaRPr lang="en-IN" dirty="0" smtClean="0"/>
          </a:p>
          <a:p>
            <a:pPr algn="just"/>
            <a:endParaRPr lang="en-IN" dirty="0"/>
          </a:p>
          <a:p>
            <a:pPr algn="just"/>
            <a:endParaRPr lang="en-IN" dirty="0" smtClean="0"/>
          </a:p>
          <a:p>
            <a:pPr algn="just"/>
            <a:endParaRPr lang="en-IN" dirty="0"/>
          </a:p>
          <a:p>
            <a:pPr algn="just"/>
            <a:r>
              <a:rPr lang="en-IN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                                     </a:t>
            </a:r>
          </a:p>
          <a:p>
            <a:pPr algn="just"/>
            <a:r>
              <a:rPr lang="en-IN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IN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       </a:t>
            </a:r>
          </a:p>
          <a:p>
            <a:pPr algn="just"/>
            <a:r>
              <a:rPr lang="en-IN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IN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                                           </a:t>
            </a:r>
            <a:r>
              <a:rPr lang="en-IN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THANKS</a:t>
            </a:r>
            <a:endParaRPr lang="en-IN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                                                         </a:t>
            </a:r>
            <a:endParaRPr lang="en-IN" dirty="0"/>
          </a:p>
        </p:txBody>
      </p:sp>
      <p:sp>
        <p:nvSpPr>
          <p:cNvPr id="4" name="Right Arrow 3"/>
          <p:cNvSpPr/>
          <p:nvPr/>
        </p:nvSpPr>
        <p:spPr>
          <a:xfrm>
            <a:off x="1137037" y="2242270"/>
            <a:ext cx="294198" cy="254442"/>
          </a:xfrm>
          <a:prstGeom prst="rightArrow">
            <a:avLst>
              <a:gd name="adj1" fmla="val 50000"/>
              <a:gd name="adj2" fmla="val 87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2226366" y="2242270"/>
            <a:ext cx="294197" cy="254442"/>
          </a:xfrm>
          <a:prstGeom prst="rightArrow">
            <a:avLst>
              <a:gd name="adj1" fmla="val 50000"/>
              <a:gd name="adj2" fmla="val 87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3176545" y="2258173"/>
            <a:ext cx="278297" cy="254442"/>
          </a:xfrm>
          <a:prstGeom prst="rightArrow">
            <a:avLst>
              <a:gd name="adj1" fmla="val 50000"/>
              <a:gd name="adj2" fmla="val 87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4084982" y="2242270"/>
            <a:ext cx="302150" cy="254442"/>
          </a:xfrm>
          <a:prstGeom prst="rightArrow">
            <a:avLst>
              <a:gd name="adj1" fmla="val 50000"/>
              <a:gd name="adj2" fmla="val 87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036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chemeClr val="accent1">
                <a:alpha val="93000"/>
                <a:lumMod val="4000"/>
                <a:lumOff val="96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3208" y="918733"/>
            <a:ext cx="6096000" cy="74892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IN" sz="3200" baseline="-25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32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270344" y="254442"/>
            <a:ext cx="997288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solidFill>
                  <a:schemeClr val="accent1"/>
                </a:solidFill>
              </a:rPr>
              <a:t>Nitrogen fixation</a:t>
            </a:r>
            <a:r>
              <a:rPr lang="en-IN" dirty="0" smtClean="0"/>
              <a:t> is the process in which the nitrogen present in air is converted to ammonia or nitrates and added to soil in order to be absorbed by plants.</a:t>
            </a:r>
          </a:p>
          <a:p>
            <a:endParaRPr lang="en-IN" dirty="0"/>
          </a:p>
          <a:p>
            <a:r>
              <a:rPr lang="en-IN" dirty="0" smtClean="0"/>
              <a:t>The nitrogen present in air is in molecular form (N</a:t>
            </a:r>
            <a:r>
              <a:rPr lang="en-IN" baseline="-25000" dirty="0" smtClean="0"/>
              <a:t>2</a:t>
            </a:r>
            <a:r>
              <a:rPr lang="en-IN" dirty="0" smtClean="0"/>
              <a:t>) which has two nitrogen atoms joined by triple hydrogen bonds. Because of triple bonds, this form of nitrogen is inert and cannot be oxidised or reduced into a form, readily </a:t>
            </a:r>
            <a:r>
              <a:rPr lang="en-IN" dirty="0" err="1" smtClean="0"/>
              <a:t>asorbed</a:t>
            </a:r>
            <a:r>
              <a:rPr lang="en-IN" dirty="0" smtClean="0"/>
              <a:t> to plants.</a:t>
            </a:r>
          </a:p>
          <a:p>
            <a:endParaRPr lang="en-IN" dirty="0"/>
          </a:p>
          <a:p>
            <a:r>
              <a:rPr lang="en-IN" dirty="0" smtClean="0"/>
              <a:t>Nitrogen fixation may be </a:t>
            </a:r>
            <a:r>
              <a:rPr lang="en-IN" b="1" dirty="0" smtClean="0"/>
              <a:t>BIOLOGICAL</a:t>
            </a:r>
            <a:r>
              <a:rPr lang="en-IN" dirty="0" smtClean="0"/>
              <a:t> or </a:t>
            </a:r>
            <a:r>
              <a:rPr lang="en-IN" b="1" dirty="0" smtClean="0"/>
              <a:t>ABIOLOGICAL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b="1" dirty="0" smtClean="0"/>
              <a:t>Biological Nitrogen fixation (BNF) </a:t>
            </a:r>
            <a:r>
              <a:rPr lang="en-IN" dirty="0" smtClean="0"/>
              <a:t>is a process which is brought about by several species of bacteria and cyanobacteria. Such nitrogen fixing organism are called </a:t>
            </a:r>
            <a:r>
              <a:rPr lang="en-IN" b="1" dirty="0" smtClean="0"/>
              <a:t>DIAZOTROPHS</a:t>
            </a:r>
            <a:r>
              <a:rPr lang="en-IN" dirty="0" smtClean="0"/>
              <a:t>. This process occurs in the presence of enzyme, </a:t>
            </a:r>
            <a:r>
              <a:rPr lang="en-IN" b="1" dirty="0" smtClean="0"/>
              <a:t>NITROGENASE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b="1" dirty="0" err="1" smtClean="0"/>
              <a:t>Abiological</a:t>
            </a:r>
            <a:r>
              <a:rPr lang="en-IN" b="1" dirty="0" smtClean="0"/>
              <a:t> Nitrogen fixation</a:t>
            </a:r>
            <a:r>
              <a:rPr lang="en-IN" dirty="0" smtClean="0"/>
              <a:t> is a process which is not mediated by living organisms. It occurs either naturally in atmosphere or in industries. In atmosphere, during lightening and thunder, atmospheric </a:t>
            </a:r>
            <a:r>
              <a:rPr lang="en-IN" dirty="0" err="1" smtClean="0"/>
              <a:t>nitogen</a:t>
            </a:r>
            <a:r>
              <a:rPr lang="en-IN" dirty="0" smtClean="0"/>
              <a:t> (N</a:t>
            </a:r>
            <a:r>
              <a:rPr lang="en-IN" baseline="-25000" dirty="0" smtClean="0"/>
              <a:t>2</a:t>
            </a:r>
            <a:r>
              <a:rPr lang="en-IN" dirty="0" smtClean="0"/>
              <a:t>) is oxidised and converted to nitrogen oxide (NO</a:t>
            </a:r>
            <a:r>
              <a:rPr lang="en-IN" baseline="-25000" dirty="0" smtClean="0"/>
              <a:t>x</a:t>
            </a:r>
            <a:r>
              <a:rPr lang="en-IN" dirty="0" smtClean="0"/>
              <a:t>). This comes to earth as nitrous or nitric acid and </a:t>
            </a:r>
            <a:r>
              <a:rPr lang="en-IN" dirty="0" err="1" smtClean="0"/>
              <a:t>finaly</a:t>
            </a:r>
            <a:r>
              <a:rPr lang="en-IN" dirty="0" smtClean="0"/>
              <a:t> converted to nitrates in soil. In industries (Urea manufacturing Plants), Nitrogen is reduced to ammonia and then urea at very high temperature (500</a:t>
            </a:r>
            <a:r>
              <a:rPr lang="en-IN" baseline="30000" dirty="0" smtClean="0"/>
              <a:t>o</a:t>
            </a:r>
            <a:r>
              <a:rPr lang="en-IN" dirty="0" smtClean="0"/>
              <a:t>C) and </a:t>
            </a:r>
            <a:r>
              <a:rPr lang="en-IN" dirty="0" smtClean="0"/>
              <a:t>high pressure </a:t>
            </a:r>
            <a:r>
              <a:rPr lang="en-IN" dirty="0" smtClean="0"/>
              <a:t>(300 atm.) in the presence of </a:t>
            </a:r>
            <a:r>
              <a:rPr lang="en-IN" b="1" dirty="0" smtClean="0"/>
              <a:t>Fe</a:t>
            </a:r>
            <a:r>
              <a:rPr lang="en-IN" dirty="0" smtClean="0"/>
              <a:t> as catalyst. It is called </a:t>
            </a:r>
            <a:r>
              <a:rPr lang="en-IN" b="1" dirty="0" smtClean="0"/>
              <a:t>HABER-BOSCH</a:t>
            </a:r>
            <a:r>
              <a:rPr lang="en-IN" dirty="0" smtClean="0"/>
              <a:t> process.    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557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3224" y="357809"/>
            <a:ext cx="941434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solidFill>
                  <a:srgbClr val="002060"/>
                </a:solidFill>
              </a:rPr>
              <a:t>Biological Nitrogen fixation (BNF)</a:t>
            </a:r>
          </a:p>
          <a:p>
            <a:r>
              <a:rPr lang="en-IN" dirty="0" smtClean="0"/>
              <a:t>It is done by </a:t>
            </a:r>
            <a:r>
              <a:rPr lang="en-IN" dirty="0" smtClean="0"/>
              <a:t>many </a:t>
            </a:r>
            <a:r>
              <a:rPr lang="en-IN" dirty="0" smtClean="0"/>
              <a:t>Bacteria and Cyanobacteria</a:t>
            </a:r>
          </a:p>
          <a:p>
            <a:r>
              <a:rPr lang="en-IN" sz="2000" b="1" u="sng" dirty="0" smtClean="0">
                <a:solidFill>
                  <a:schemeClr val="accent2">
                    <a:lumMod val="75000"/>
                  </a:schemeClr>
                </a:solidFill>
              </a:rPr>
              <a:t>Bacterial N</a:t>
            </a:r>
            <a:r>
              <a:rPr lang="en-IN" sz="2000" b="1" u="sng" baseline="-25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n-IN" sz="2000" b="1" u="sng" dirty="0" smtClean="0">
                <a:solidFill>
                  <a:schemeClr val="accent2">
                    <a:lumMod val="75000"/>
                  </a:schemeClr>
                </a:solidFill>
              </a:rPr>
              <a:t>fixation </a:t>
            </a:r>
            <a:r>
              <a:rPr lang="en-IN" dirty="0" smtClean="0"/>
              <a:t>: Both free living and symbiotic bacteria are involved in this process.</a:t>
            </a:r>
          </a:p>
          <a:p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Free living Bacteria </a:t>
            </a:r>
          </a:p>
          <a:p>
            <a:r>
              <a:rPr lang="en-IN" dirty="0" smtClean="0"/>
              <a:t>They are as follows-</a:t>
            </a:r>
          </a:p>
          <a:p>
            <a:r>
              <a:rPr lang="en-IN" dirty="0" err="1" smtClean="0"/>
              <a:t>Aeorobic</a:t>
            </a:r>
            <a:r>
              <a:rPr lang="en-IN" dirty="0" smtClean="0"/>
              <a:t> forms- </a:t>
            </a:r>
            <a:r>
              <a:rPr lang="en-IN" i="1" dirty="0" err="1" smtClean="0"/>
              <a:t>Azotobacter</a:t>
            </a:r>
            <a:r>
              <a:rPr lang="en-IN" i="1" dirty="0" smtClean="0"/>
              <a:t>, </a:t>
            </a:r>
            <a:r>
              <a:rPr lang="en-IN" i="1" dirty="0" err="1" smtClean="0"/>
              <a:t>Beijerinckia</a:t>
            </a:r>
            <a:endParaRPr lang="en-IN" i="1" dirty="0" smtClean="0"/>
          </a:p>
          <a:p>
            <a:r>
              <a:rPr lang="en-IN" dirty="0" smtClean="0"/>
              <a:t>Anaerobic forms- </a:t>
            </a:r>
            <a:r>
              <a:rPr lang="en-IN" i="1" dirty="0" smtClean="0"/>
              <a:t>Bacillus, Klebsiella, Clostridium, </a:t>
            </a:r>
            <a:r>
              <a:rPr lang="en-IN" i="1" dirty="0" err="1" smtClean="0"/>
              <a:t>Rhodospirillum</a:t>
            </a:r>
            <a:r>
              <a:rPr lang="en-IN" i="1" dirty="0" smtClean="0"/>
              <a:t>, </a:t>
            </a:r>
            <a:r>
              <a:rPr lang="en-IN" i="1" dirty="0" err="1" smtClean="0"/>
              <a:t>Chromatium</a:t>
            </a:r>
            <a:endParaRPr lang="en-IN" i="1" dirty="0" smtClean="0"/>
          </a:p>
          <a:p>
            <a:endParaRPr lang="en-IN" i="1" dirty="0"/>
          </a:p>
          <a:p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Symbiotic Bacteria </a:t>
            </a:r>
            <a:endParaRPr lang="en-IN" dirty="0" smtClean="0"/>
          </a:p>
          <a:p>
            <a:r>
              <a:rPr lang="en-IN" dirty="0" smtClean="0"/>
              <a:t>It mainly involves the Rhizobia group of Bacteria. Rhizobia group contains several genera such as </a:t>
            </a:r>
            <a:r>
              <a:rPr lang="en-IN" i="1" dirty="0" smtClean="0">
                <a:solidFill>
                  <a:schemeClr val="accent5">
                    <a:lumMod val="75000"/>
                  </a:schemeClr>
                </a:solidFill>
              </a:rPr>
              <a:t>Rhizobium, </a:t>
            </a:r>
            <a:r>
              <a:rPr lang="en-IN" i="1" dirty="0" err="1" smtClean="0">
                <a:solidFill>
                  <a:schemeClr val="accent5">
                    <a:lumMod val="75000"/>
                  </a:schemeClr>
                </a:solidFill>
              </a:rPr>
              <a:t>Bradyrhizobium</a:t>
            </a:r>
            <a:r>
              <a:rPr lang="en-IN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IN" i="1" dirty="0" err="1" smtClean="0">
                <a:solidFill>
                  <a:schemeClr val="accent5">
                    <a:lumMod val="75000"/>
                  </a:schemeClr>
                </a:solidFill>
              </a:rPr>
              <a:t>Azorhizobium</a:t>
            </a:r>
            <a:r>
              <a:rPr lang="en-IN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IN" i="1" dirty="0" err="1" smtClean="0">
                <a:solidFill>
                  <a:schemeClr val="accent5">
                    <a:lumMod val="75000"/>
                  </a:schemeClr>
                </a:solidFill>
              </a:rPr>
              <a:t>Photorhizobium</a:t>
            </a:r>
            <a:r>
              <a:rPr lang="en-IN" i="1" dirty="0" smtClean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en-IN" i="1" dirty="0" err="1" smtClean="0">
                <a:solidFill>
                  <a:schemeClr val="accent5">
                    <a:lumMod val="75000"/>
                  </a:schemeClr>
                </a:solidFill>
              </a:rPr>
              <a:t>Sinorhizobium</a:t>
            </a:r>
            <a:r>
              <a:rPr lang="en-IN" dirty="0" smtClean="0"/>
              <a:t>. Each of these genera has again been divided into several species and then into varieties.</a:t>
            </a:r>
          </a:p>
          <a:p>
            <a:r>
              <a:rPr lang="en-IN" dirty="0" smtClean="0"/>
              <a:t>Examples : </a:t>
            </a:r>
          </a:p>
          <a:p>
            <a:r>
              <a:rPr lang="en-IN" i="1" dirty="0" smtClean="0"/>
              <a:t>Rhizobium leguminosarum </a:t>
            </a:r>
            <a:r>
              <a:rPr lang="en-IN" dirty="0" err="1" smtClean="0"/>
              <a:t>bv</a:t>
            </a:r>
            <a:r>
              <a:rPr lang="en-IN" dirty="0" smtClean="0"/>
              <a:t>. </a:t>
            </a:r>
            <a:r>
              <a:rPr lang="en-IN" i="1" dirty="0" err="1" smtClean="0"/>
              <a:t>viciae</a:t>
            </a:r>
            <a:r>
              <a:rPr lang="en-IN" dirty="0" smtClean="0"/>
              <a:t>  in association with Pea (</a:t>
            </a:r>
            <a:r>
              <a:rPr lang="en-IN" i="1" dirty="0" err="1" smtClean="0"/>
              <a:t>Pisum</a:t>
            </a:r>
            <a:r>
              <a:rPr lang="en-IN" dirty="0" smtClean="0"/>
              <a:t>)</a:t>
            </a:r>
          </a:p>
          <a:p>
            <a:r>
              <a:rPr lang="en-IN" i="1" dirty="0" smtClean="0"/>
              <a:t>R. leguminosarum </a:t>
            </a:r>
            <a:r>
              <a:rPr lang="en-IN" dirty="0" err="1" smtClean="0"/>
              <a:t>bv</a:t>
            </a:r>
            <a:r>
              <a:rPr lang="en-IN" dirty="0" smtClean="0"/>
              <a:t>. </a:t>
            </a:r>
            <a:r>
              <a:rPr lang="en-IN" i="1" dirty="0" smtClean="0"/>
              <a:t>phaseoli</a:t>
            </a:r>
            <a:r>
              <a:rPr lang="en-IN" dirty="0" smtClean="0"/>
              <a:t> </a:t>
            </a:r>
            <a:r>
              <a:rPr lang="en-IN" dirty="0"/>
              <a:t>in association with </a:t>
            </a:r>
            <a:r>
              <a:rPr lang="en-IN" dirty="0" smtClean="0"/>
              <a:t>Bean (</a:t>
            </a:r>
            <a:r>
              <a:rPr lang="en-IN" i="1" dirty="0" err="1" smtClean="0"/>
              <a:t>Phaseolus</a:t>
            </a:r>
            <a:r>
              <a:rPr lang="en-IN" dirty="0" smtClean="0"/>
              <a:t>)</a:t>
            </a:r>
          </a:p>
          <a:p>
            <a:r>
              <a:rPr lang="en-IN" dirty="0" smtClean="0"/>
              <a:t>R. </a:t>
            </a:r>
            <a:r>
              <a:rPr lang="en-IN" i="1" dirty="0" smtClean="0"/>
              <a:t>Leguminosarum</a:t>
            </a:r>
            <a:r>
              <a:rPr lang="en-IN" dirty="0" smtClean="0"/>
              <a:t> </a:t>
            </a:r>
            <a:r>
              <a:rPr lang="en-IN" dirty="0" err="1" smtClean="0"/>
              <a:t>bv</a:t>
            </a:r>
            <a:r>
              <a:rPr lang="en-IN" dirty="0" smtClean="0"/>
              <a:t>. </a:t>
            </a:r>
            <a:r>
              <a:rPr lang="en-IN" i="1" dirty="0" smtClean="0"/>
              <a:t>trifoli</a:t>
            </a:r>
            <a:r>
              <a:rPr lang="en-IN" dirty="0" smtClean="0"/>
              <a:t> association with Clover (</a:t>
            </a:r>
            <a:r>
              <a:rPr lang="en-IN" i="1" dirty="0" err="1" smtClean="0"/>
              <a:t>Trifolium</a:t>
            </a:r>
            <a:r>
              <a:rPr lang="en-IN" dirty="0" smtClean="0"/>
              <a:t> sp.)</a:t>
            </a:r>
          </a:p>
          <a:p>
            <a:endParaRPr lang="en-IN" dirty="0" smtClean="0"/>
          </a:p>
          <a:p>
            <a:r>
              <a:rPr lang="en-IN" dirty="0" smtClean="0"/>
              <a:t>Some other associations are – </a:t>
            </a:r>
            <a:r>
              <a:rPr lang="en-IN" dirty="0" err="1" smtClean="0"/>
              <a:t>Bradyrhizobium</a:t>
            </a:r>
            <a:r>
              <a:rPr lang="en-IN" dirty="0" smtClean="0"/>
              <a:t> – Soybean ; </a:t>
            </a:r>
            <a:r>
              <a:rPr lang="en-IN" i="1" dirty="0" err="1" smtClean="0"/>
              <a:t>Azorhizobium</a:t>
            </a:r>
            <a:r>
              <a:rPr lang="en-IN" dirty="0" smtClean="0"/>
              <a:t> – </a:t>
            </a:r>
            <a:r>
              <a:rPr lang="en-IN" i="1" dirty="0" err="1" smtClean="0"/>
              <a:t>Sesbania</a:t>
            </a:r>
            <a:r>
              <a:rPr lang="en-IN" dirty="0" smtClean="0"/>
              <a:t> (</a:t>
            </a:r>
            <a:r>
              <a:rPr lang="en-IN" dirty="0" err="1" smtClean="0"/>
              <a:t>Dhaincha</a:t>
            </a:r>
            <a:r>
              <a:rPr lang="en-IN" dirty="0" smtClean="0"/>
              <a:t>) ; </a:t>
            </a:r>
            <a:r>
              <a:rPr lang="en-IN" i="1" dirty="0" err="1" smtClean="0"/>
              <a:t>Sinorhizobium</a:t>
            </a:r>
            <a:r>
              <a:rPr lang="en-IN" dirty="0" smtClean="0"/>
              <a:t>- Alfa </a:t>
            </a:r>
            <a:r>
              <a:rPr lang="en-IN" dirty="0" err="1" smtClean="0"/>
              <a:t>alfa</a:t>
            </a:r>
            <a:r>
              <a:rPr lang="en-IN" dirty="0" smtClean="0"/>
              <a:t> ; </a:t>
            </a:r>
            <a:r>
              <a:rPr lang="en-IN" i="1" dirty="0" err="1" smtClean="0"/>
              <a:t>Photorhizobium</a:t>
            </a:r>
            <a:r>
              <a:rPr lang="en-IN" dirty="0" smtClean="0"/>
              <a:t> – </a:t>
            </a:r>
            <a:r>
              <a:rPr lang="en-IN" i="1" dirty="0" err="1" smtClean="0"/>
              <a:t>Aeschenomene</a:t>
            </a:r>
            <a:r>
              <a:rPr lang="en-IN" i="1" dirty="0" smtClean="0"/>
              <a:t> </a:t>
            </a:r>
            <a:r>
              <a:rPr lang="en-IN" dirty="0" smtClean="0"/>
              <a:t>(Aquatic plant)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  </a:t>
            </a:r>
            <a:r>
              <a:rPr lang="en-IN" i="1" dirty="0" smtClean="0"/>
              <a:t> 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11765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416" y="469127"/>
            <a:ext cx="11100021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 </a:t>
            </a:r>
            <a:r>
              <a:rPr lang="en-IN" i="1" dirty="0" err="1" smtClean="0"/>
              <a:t>Sesbania</a:t>
            </a:r>
            <a:r>
              <a:rPr lang="en-IN" i="1" dirty="0" smtClean="0"/>
              <a:t> </a:t>
            </a:r>
            <a:r>
              <a:rPr lang="en-IN" i="1" dirty="0" err="1" smtClean="0"/>
              <a:t>rostrata</a:t>
            </a:r>
            <a:r>
              <a:rPr lang="en-IN" dirty="0" smtClean="0"/>
              <a:t> there are two types of nodules – stem and root. </a:t>
            </a:r>
          </a:p>
          <a:p>
            <a:r>
              <a:rPr lang="en-IN" dirty="0" smtClean="0"/>
              <a:t>Stem nodules contain </a:t>
            </a:r>
            <a:r>
              <a:rPr lang="en-IN" i="1" dirty="0" err="1" smtClean="0"/>
              <a:t>Azorhizobium</a:t>
            </a:r>
            <a:r>
              <a:rPr lang="en-IN" dirty="0" smtClean="0"/>
              <a:t> whereas root nodules contain </a:t>
            </a:r>
            <a:r>
              <a:rPr lang="en-IN" i="1" dirty="0" smtClean="0"/>
              <a:t>Rhizobium</a:t>
            </a:r>
            <a:r>
              <a:rPr lang="en-IN" dirty="0" smtClean="0"/>
              <a:t> as N</a:t>
            </a:r>
            <a:r>
              <a:rPr lang="en-IN" baseline="-25000" dirty="0" smtClean="0"/>
              <a:t>2</a:t>
            </a:r>
            <a:r>
              <a:rPr lang="en-IN" dirty="0" smtClean="0"/>
              <a:t> fixer</a:t>
            </a:r>
          </a:p>
          <a:p>
            <a:r>
              <a:rPr lang="en-IN" dirty="0" smtClean="0"/>
              <a:t>It is observed that Rhizobia group mainly associates with leguminous plants ( exception is </a:t>
            </a:r>
            <a:r>
              <a:rPr lang="en-IN" i="1" dirty="0" err="1" smtClean="0"/>
              <a:t>Parasponia</a:t>
            </a:r>
            <a:r>
              <a:rPr lang="en-IN" dirty="0" smtClean="0"/>
              <a:t>, a non-legume which forms root nodules in association with </a:t>
            </a:r>
            <a:r>
              <a:rPr lang="en-IN" i="1" dirty="0" err="1" smtClean="0"/>
              <a:t>Bradyrhizobium</a:t>
            </a:r>
            <a:r>
              <a:rPr lang="en-IN" dirty="0" smtClean="0"/>
              <a:t>).  </a:t>
            </a:r>
          </a:p>
          <a:p>
            <a:r>
              <a:rPr lang="en-IN" b="1" dirty="0" smtClean="0"/>
              <a:t>Non-legumes showing symbiotic association with N</a:t>
            </a:r>
            <a:r>
              <a:rPr lang="en-IN" b="1" baseline="-25000" dirty="0" smtClean="0"/>
              <a:t>2 </a:t>
            </a:r>
            <a:r>
              <a:rPr lang="en-IN" b="1" dirty="0" smtClean="0"/>
              <a:t>fixing bacteria :</a:t>
            </a:r>
          </a:p>
          <a:p>
            <a:r>
              <a:rPr lang="en-IN" dirty="0" smtClean="0"/>
              <a:t>Non-legumes</a:t>
            </a:r>
            <a:r>
              <a:rPr lang="en-IN" i="1" dirty="0" smtClean="0"/>
              <a:t> like </a:t>
            </a:r>
            <a:r>
              <a:rPr lang="en-IN" i="1" dirty="0" err="1" smtClean="0"/>
              <a:t>Casuarina</a:t>
            </a:r>
            <a:r>
              <a:rPr lang="en-IN" i="1" dirty="0" smtClean="0"/>
              <a:t>, </a:t>
            </a:r>
            <a:r>
              <a:rPr lang="en-IN" i="1" dirty="0" err="1" smtClean="0"/>
              <a:t>Myrica</a:t>
            </a:r>
            <a:r>
              <a:rPr lang="en-IN" i="1" dirty="0" smtClean="0"/>
              <a:t>, </a:t>
            </a:r>
            <a:r>
              <a:rPr lang="en-IN" i="1" dirty="0" err="1" smtClean="0"/>
              <a:t>Alnus</a:t>
            </a:r>
            <a:r>
              <a:rPr lang="en-IN" dirty="0" smtClean="0"/>
              <a:t> show </a:t>
            </a:r>
            <a:r>
              <a:rPr lang="en-IN" dirty="0"/>
              <a:t>symbiotic</a:t>
            </a:r>
            <a:r>
              <a:rPr lang="en-IN" b="1" dirty="0"/>
              <a:t> </a:t>
            </a:r>
            <a:r>
              <a:rPr lang="en-IN" dirty="0" smtClean="0"/>
              <a:t>association with </a:t>
            </a:r>
            <a:r>
              <a:rPr lang="en-IN" i="1" dirty="0" err="1" smtClean="0"/>
              <a:t>Frankia</a:t>
            </a:r>
            <a:r>
              <a:rPr lang="en-IN" dirty="0" smtClean="0"/>
              <a:t> (an </a:t>
            </a:r>
            <a:r>
              <a:rPr lang="en-IN" dirty="0" err="1" smtClean="0"/>
              <a:t>Actinomycetes</a:t>
            </a:r>
            <a:r>
              <a:rPr lang="en-IN" dirty="0" smtClean="0"/>
              <a:t> filamentous bacteria) </a:t>
            </a:r>
          </a:p>
          <a:p>
            <a:r>
              <a:rPr lang="en-IN" dirty="0" smtClean="0"/>
              <a:t>Leaf nodules of </a:t>
            </a:r>
            <a:r>
              <a:rPr lang="en-IN" i="1" dirty="0" err="1" smtClean="0"/>
              <a:t>Psychotria</a:t>
            </a:r>
            <a:r>
              <a:rPr lang="en-IN" dirty="0" smtClean="0"/>
              <a:t> contain </a:t>
            </a:r>
            <a:r>
              <a:rPr lang="en-IN" i="1" dirty="0" smtClean="0"/>
              <a:t>Klebsiella</a:t>
            </a:r>
          </a:p>
          <a:p>
            <a:endParaRPr lang="en-IN" i="1" dirty="0"/>
          </a:p>
          <a:p>
            <a:r>
              <a:rPr lang="en-IN" sz="2000" b="1" u="sng" dirty="0" err="1" smtClean="0">
                <a:solidFill>
                  <a:schemeClr val="accent2">
                    <a:lumMod val="75000"/>
                  </a:schemeClr>
                </a:solidFill>
              </a:rPr>
              <a:t>Cyanobacterial</a:t>
            </a:r>
            <a:r>
              <a:rPr lang="en-IN" sz="2000" b="1" u="sng" dirty="0" smtClean="0">
                <a:solidFill>
                  <a:schemeClr val="accent2">
                    <a:lumMod val="75000"/>
                  </a:schemeClr>
                </a:solidFill>
              </a:rPr>
              <a:t> N</a:t>
            </a:r>
            <a:r>
              <a:rPr lang="en-IN" sz="2000" b="1" u="sng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IN" sz="2000" b="1" u="sng" dirty="0" smtClean="0">
                <a:solidFill>
                  <a:schemeClr val="accent2">
                    <a:lumMod val="75000"/>
                  </a:schemeClr>
                </a:solidFill>
              </a:rPr>
              <a:t> fixation </a:t>
            </a:r>
            <a:r>
              <a:rPr lang="en-IN" sz="20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IN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000" dirty="0"/>
              <a:t>Both free living and symbiotic </a:t>
            </a:r>
            <a:r>
              <a:rPr lang="en-IN" sz="2000" dirty="0" smtClean="0"/>
              <a:t>Cyanobacteria </a:t>
            </a:r>
            <a:r>
              <a:rPr lang="en-IN" sz="2000" dirty="0"/>
              <a:t>are involved in this process. </a:t>
            </a:r>
            <a:endParaRPr lang="en-IN" sz="20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IN" dirty="0" smtClean="0"/>
          </a:p>
          <a:p>
            <a:r>
              <a:rPr lang="en-IN" b="1" dirty="0">
                <a:solidFill>
                  <a:schemeClr val="accent5">
                    <a:lumMod val="75000"/>
                  </a:schemeClr>
                </a:solidFill>
              </a:rPr>
              <a:t>Free living </a:t>
            </a: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Cyanobacteria </a:t>
            </a:r>
            <a:r>
              <a:rPr lang="en-IN" dirty="0"/>
              <a:t>involved in N</a:t>
            </a:r>
            <a:r>
              <a:rPr lang="en-IN" baseline="-25000" dirty="0"/>
              <a:t>2</a:t>
            </a:r>
            <a:r>
              <a:rPr lang="en-IN" dirty="0"/>
              <a:t> fixation are as </a:t>
            </a:r>
            <a:r>
              <a:rPr lang="en-IN" dirty="0" smtClean="0"/>
              <a:t>follows-</a:t>
            </a:r>
          </a:p>
          <a:p>
            <a:r>
              <a:rPr lang="en-IN" i="1" dirty="0" smtClean="0"/>
              <a:t>Anabaena, </a:t>
            </a:r>
            <a:r>
              <a:rPr lang="en-IN" i="1" dirty="0" err="1" smtClean="0"/>
              <a:t>Nostoc</a:t>
            </a:r>
            <a:r>
              <a:rPr lang="en-IN" i="1" dirty="0" smtClean="0"/>
              <a:t>, </a:t>
            </a:r>
            <a:r>
              <a:rPr lang="en-IN" i="1" dirty="0" err="1" smtClean="0"/>
              <a:t>Calothrix</a:t>
            </a:r>
            <a:r>
              <a:rPr lang="en-IN" i="1" dirty="0" smtClean="0"/>
              <a:t>, </a:t>
            </a:r>
            <a:r>
              <a:rPr lang="en-IN" i="1" dirty="0" err="1" smtClean="0"/>
              <a:t>Lyngbia</a:t>
            </a:r>
            <a:r>
              <a:rPr lang="en-IN" i="1" dirty="0" smtClean="0"/>
              <a:t>, </a:t>
            </a:r>
            <a:r>
              <a:rPr lang="en-IN" i="1" dirty="0" err="1" smtClean="0"/>
              <a:t>Aulosira</a:t>
            </a:r>
            <a:r>
              <a:rPr lang="en-IN" i="1" dirty="0" smtClean="0"/>
              <a:t>, </a:t>
            </a:r>
            <a:r>
              <a:rPr lang="en-IN" i="1" dirty="0" err="1" smtClean="0"/>
              <a:t>Cylindrospermum</a:t>
            </a:r>
            <a:r>
              <a:rPr lang="en-IN" i="1" dirty="0" smtClean="0"/>
              <a:t>, </a:t>
            </a:r>
            <a:r>
              <a:rPr lang="en-IN" i="1" dirty="0" err="1" smtClean="0"/>
              <a:t>Trichodesmium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i="1" dirty="0" err="1" smtClean="0"/>
              <a:t>Cylindrospermum</a:t>
            </a:r>
            <a:r>
              <a:rPr lang="en-IN" dirty="0" smtClean="0"/>
              <a:t> is particularly found in sugarcane and maize fields.</a:t>
            </a:r>
          </a:p>
          <a:p>
            <a:r>
              <a:rPr lang="en-IN" i="1" dirty="0" err="1" smtClean="0"/>
              <a:t>Aulosira</a:t>
            </a:r>
            <a:r>
              <a:rPr lang="en-IN" i="1" dirty="0" smtClean="0"/>
              <a:t> </a:t>
            </a:r>
            <a:r>
              <a:rPr lang="en-IN" i="1" dirty="0" err="1" smtClean="0"/>
              <a:t>fertilissima</a:t>
            </a:r>
            <a:r>
              <a:rPr lang="en-IN" i="1" dirty="0" smtClean="0"/>
              <a:t> is found in rice fields.</a:t>
            </a:r>
            <a:endParaRPr lang="en-IN" i="1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91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1013" y="544749"/>
            <a:ext cx="9610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Symbiotic Cyanobacteria</a:t>
            </a:r>
            <a:r>
              <a:rPr lang="en-IN" dirty="0" smtClean="0"/>
              <a:t> involved in N2 fixation :</a:t>
            </a:r>
          </a:p>
          <a:p>
            <a:r>
              <a:rPr lang="en-IN" dirty="0" smtClean="0"/>
              <a:t> </a:t>
            </a:r>
          </a:p>
          <a:p>
            <a:r>
              <a:rPr lang="en-IN" i="1" dirty="0" smtClean="0"/>
              <a:t>Anabaena</a:t>
            </a:r>
            <a:r>
              <a:rPr lang="en-IN" dirty="0" smtClean="0"/>
              <a:t> and </a:t>
            </a:r>
            <a:r>
              <a:rPr lang="en-IN" i="1" dirty="0" err="1" smtClean="0"/>
              <a:t>Nostoc</a:t>
            </a:r>
            <a:r>
              <a:rPr lang="en-IN" dirty="0" smtClean="0"/>
              <a:t> show symbiotic association with many plant species : Some examples are -</a:t>
            </a:r>
            <a:r>
              <a:rPr lang="en-IN" i="1" dirty="0" err="1" smtClean="0"/>
              <a:t>Lobaria</a:t>
            </a:r>
            <a:r>
              <a:rPr lang="en-IN" i="1" dirty="0" smtClean="0"/>
              <a:t> </a:t>
            </a:r>
            <a:r>
              <a:rPr lang="en-IN" i="1" dirty="0" err="1" smtClean="0"/>
              <a:t>pulmonaria</a:t>
            </a:r>
            <a:r>
              <a:rPr lang="en-IN" i="1" dirty="0" smtClean="0"/>
              <a:t> </a:t>
            </a:r>
            <a:r>
              <a:rPr lang="en-IN" dirty="0" smtClean="0"/>
              <a:t>(Lichen),</a:t>
            </a:r>
            <a:r>
              <a:rPr lang="en-IN" i="1" dirty="0" err="1" smtClean="0"/>
              <a:t>Anthoceros</a:t>
            </a:r>
            <a:r>
              <a:rPr lang="en-IN" dirty="0" smtClean="0"/>
              <a:t> and </a:t>
            </a:r>
            <a:r>
              <a:rPr lang="en-IN" i="1" dirty="0" err="1" smtClean="0"/>
              <a:t>Porella</a:t>
            </a:r>
            <a:r>
              <a:rPr lang="en-IN" i="1" dirty="0" smtClean="0"/>
              <a:t> </a:t>
            </a:r>
            <a:r>
              <a:rPr lang="en-IN" i="1" dirty="0" err="1" smtClean="0"/>
              <a:t>navicubis</a:t>
            </a:r>
            <a:r>
              <a:rPr lang="en-IN" i="1" dirty="0" smtClean="0"/>
              <a:t> </a:t>
            </a:r>
            <a:r>
              <a:rPr lang="en-IN" dirty="0" smtClean="0"/>
              <a:t>(Bryophytes), </a:t>
            </a:r>
            <a:r>
              <a:rPr lang="en-IN" i="1" dirty="0" err="1" smtClean="0"/>
              <a:t>Azolla</a:t>
            </a:r>
            <a:r>
              <a:rPr lang="en-IN" dirty="0" smtClean="0"/>
              <a:t> (Fern), </a:t>
            </a:r>
            <a:r>
              <a:rPr lang="en-IN" i="1" dirty="0" err="1" smtClean="0"/>
              <a:t>Cycas</a:t>
            </a:r>
            <a:r>
              <a:rPr lang="en-IN" i="1" dirty="0" smtClean="0"/>
              <a:t> </a:t>
            </a:r>
            <a:r>
              <a:rPr lang="en-IN" dirty="0" smtClean="0"/>
              <a:t>(Gymnosperm) coralloid roots, </a:t>
            </a:r>
            <a:r>
              <a:rPr lang="en-IN" i="1" dirty="0" err="1" smtClean="0"/>
              <a:t>Gunnera</a:t>
            </a:r>
            <a:r>
              <a:rPr lang="en-IN" dirty="0" smtClean="0"/>
              <a:t> (Angiosperm) stem glands   </a:t>
            </a:r>
            <a:endParaRPr lang="en-IN" dirty="0"/>
          </a:p>
        </p:txBody>
      </p:sp>
      <p:sp>
        <p:nvSpPr>
          <p:cNvPr id="2" name="TextBox 1"/>
          <p:cNvSpPr txBox="1"/>
          <p:nvPr/>
        </p:nvSpPr>
        <p:spPr>
          <a:xfrm>
            <a:off x="389614" y="2496710"/>
            <a:ext cx="11259047" cy="424731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FF00"/>
                </a:solidFill>
              </a:rPr>
              <a:t>NODULATION IN LEGUMES </a:t>
            </a:r>
            <a:r>
              <a:rPr lang="en-IN" dirty="0" smtClean="0">
                <a:solidFill>
                  <a:srgbClr val="FFFF00"/>
                </a:solidFill>
              </a:rPr>
              <a:t>: </a:t>
            </a:r>
            <a:r>
              <a:rPr lang="en-IN" dirty="0" smtClean="0">
                <a:solidFill>
                  <a:srgbClr val="FFFF00"/>
                </a:solidFill>
              </a:rPr>
              <a:t>It is the </a:t>
            </a:r>
            <a:r>
              <a:rPr lang="en-IN" dirty="0" smtClean="0">
                <a:solidFill>
                  <a:srgbClr val="FFFF00"/>
                </a:solidFill>
              </a:rPr>
              <a:t>complex process of invasion of roots of legumes by N</a:t>
            </a:r>
            <a:r>
              <a:rPr lang="en-IN" baseline="-25000" dirty="0" smtClean="0">
                <a:solidFill>
                  <a:srgbClr val="FFFF00"/>
                </a:solidFill>
              </a:rPr>
              <a:t>2</a:t>
            </a:r>
            <a:r>
              <a:rPr lang="en-IN" dirty="0" smtClean="0">
                <a:solidFill>
                  <a:srgbClr val="FFFF00"/>
                </a:solidFill>
              </a:rPr>
              <a:t> fixing bacteria and formation of root nodules. Steps involved are as under : </a:t>
            </a:r>
          </a:p>
          <a:p>
            <a:pPr marL="342900" indent="-342900">
              <a:buAutoNum type="arabicPeriod"/>
            </a:pPr>
            <a:r>
              <a:rPr lang="en-IN" dirty="0" smtClean="0">
                <a:solidFill>
                  <a:srgbClr val="FFFF00"/>
                </a:solidFill>
              </a:rPr>
              <a:t>These bacteria enter through root hairs forming a thread like structure called INFECTION THREAD.</a:t>
            </a:r>
          </a:p>
          <a:p>
            <a:pPr marL="342900" indent="-342900">
              <a:buAutoNum type="arabicPeriod"/>
            </a:pPr>
            <a:r>
              <a:rPr lang="en-IN" dirty="0" smtClean="0">
                <a:solidFill>
                  <a:srgbClr val="FFFF00"/>
                </a:solidFill>
              </a:rPr>
              <a:t>Through root hair they reach cortical cells.</a:t>
            </a:r>
          </a:p>
          <a:p>
            <a:pPr marL="342900" indent="-342900">
              <a:buAutoNum type="arabicPeriod"/>
            </a:pPr>
            <a:r>
              <a:rPr lang="en-IN" dirty="0" smtClean="0">
                <a:solidFill>
                  <a:srgbClr val="FFFF00"/>
                </a:solidFill>
              </a:rPr>
              <a:t>They remain in cytoplasm of cortical cells in small groups encircled by a </a:t>
            </a:r>
            <a:r>
              <a:rPr lang="en-IN" dirty="0" err="1" smtClean="0">
                <a:solidFill>
                  <a:srgbClr val="FFFF00"/>
                </a:solidFill>
              </a:rPr>
              <a:t>peribacteroid</a:t>
            </a:r>
            <a:r>
              <a:rPr lang="en-IN" dirty="0" smtClean="0">
                <a:solidFill>
                  <a:srgbClr val="FFFF00"/>
                </a:solidFill>
              </a:rPr>
              <a:t> membrane. Now they are called </a:t>
            </a:r>
            <a:r>
              <a:rPr lang="en-IN" dirty="0" err="1" smtClean="0">
                <a:solidFill>
                  <a:srgbClr val="FFFF00"/>
                </a:solidFill>
              </a:rPr>
              <a:t>bacteroids</a:t>
            </a:r>
            <a:r>
              <a:rPr lang="en-IN" dirty="0" smtClean="0">
                <a:solidFill>
                  <a:srgbClr val="FFFF0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IN" dirty="0" smtClean="0">
                <a:solidFill>
                  <a:srgbClr val="FFFF00"/>
                </a:solidFill>
              </a:rPr>
              <a:t>The cortical cells invaded by these bacteria become </a:t>
            </a:r>
            <a:r>
              <a:rPr lang="en-IN" dirty="0" err="1" smtClean="0">
                <a:solidFill>
                  <a:srgbClr val="FFFF00"/>
                </a:solidFill>
              </a:rPr>
              <a:t>polyploid</a:t>
            </a:r>
            <a:r>
              <a:rPr lang="en-IN" dirty="0" smtClean="0">
                <a:solidFill>
                  <a:srgbClr val="FFFF00"/>
                </a:solidFill>
              </a:rPr>
              <a:t> and undergo massive multiplication to form root nodules.</a:t>
            </a:r>
          </a:p>
          <a:p>
            <a:pPr marL="342900" indent="-342900">
              <a:buAutoNum type="arabicPeriod"/>
            </a:pPr>
            <a:r>
              <a:rPr lang="en-IN" dirty="0" err="1" smtClean="0">
                <a:solidFill>
                  <a:srgbClr val="FFFF00"/>
                </a:solidFill>
              </a:rPr>
              <a:t>Bacteroids</a:t>
            </a:r>
            <a:r>
              <a:rPr lang="en-IN" dirty="0" smtClean="0">
                <a:solidFill>
                  <a:srgbClr val="FFFF00"/>
                </a:solidFill>
              </a:rPr>
              <a:t> are irregular, polyhedral bacterial cells which are specialized for nitrogen fixation.</a:t>
            </a:r>
          </a:p>
          <a:p>
            <a:pPr marL="342900" indent="-342900">
              <a:buAutoNum type="arabicPeriod"/>
            </a:pPr>
            <a:r>
              <a:rPr lang="en-IN" dirty="0" smtClean="0">
                <a:solidFill>
                  <a:srgbClr val="FFFF00"/>
                </a:solidFill>
              </a:rPr>
              <a:t>The </a:t>
            </a:r>
            <a:r>
              <a:rPr lang="en-IN" dirty="0" err="1" smtClean="0">
                <a:solidFill>
                  <a:srgbClr val="FFFF00"/>
                </a:solidFill>
              </a:rPr>
              <a:t>peribacteroid</a:t>
            </a:r>
            <a:r>
              <a:rPr lang="en-IN" dirty="0" smtClean="0">
                <a:solidFill>
                  <a:srgbClr val="FFFF00"/>
                </a:solidFill>
              </a:rPr>
              <a:t> membrane is surrounded by abundant </a:t>
            </a:r>
            <a:r>
              <a:rPr lang="en-IN" cap="all" dirty="0" smtClean="0">
                <a:solidFill>
                  <a:srgbClr val="FFFF00"/>
                </a:solidFill>
              </a:rPr>
              <a:t>Leghaemoglobin.</a:t>
            </a:r>
          </a:p>
          <a:p>
            <a:pPr marL="342900" indent="-342900">
              <a:buAutoNum type="arabicPeriod"/>
            </a:pPr>
            <a:r>
              <a:rPr lang="en-IN" cap="all" dirty="0" smtClean="0">
                <a:solidFill>
                  <a:srgbClr val="FFFF00"/>
                </a:solidFill>
              </a:rPr>
              <a:t>L</a:t>
            </a:r>
            <a:r>
              <a:rPr lang="en-IN" dirty="0" smtClean="0">
                <a:solidFill>
                  <a:srgbClr val="FFFF00"/>
                </a:solidFill>
              </a:rPr>
              <a:t>eghaemoglobin is a </a:t>
            </a:r>
            <a:r>
              <a:rPr lang="en-IN" dirty="0" err="1" smtClean="0">
                <a:solidFill>
                  <a:srgbClr val="FFFF00"/>
                </a:solidFill>
              </a:rPr>
              <a:t>hemeprotein</a:t>
            </a:r>
            <a:r>
              <a:rPr lang="en-IN" dirty="0" smtClean="0">
                <a:solidFill>
                  <a:srgbClr val="FFFF00"/>
                </a:solidFill>
              </a:rPr>
              <a:t>. It acts as an oxygen scavenger. It protects the NITROGENASE enzyme from oxidative inactivation by Oxygen. More so, it also provides restricted dose of oxygen to bacteria for oxidative ATP generation.</a:t>
            </a:r>
          </a:p>
          <a:p>
            <a:pPr marL="342900" indent="-342900">
              <a:buAutoNum type="arabicPeriod"/>
            </a:pPr>
            <a:r>
              <a:rPr lang="en-IN" dirty="0" smtClean="0">
                <a:solidFill>
                  <a:srgbClr val="FFFF00"/>
                </a:solidFill>
              </a:rPr>
              <a:t>Leghaemoglobin has two components : a globin part (</a:t>
            </a:r>
            <a:r>
              <a:rPr lang="en-IN" dirty="0" err="1" smtClean="0">
                <a:solidFill>
                  <a:srgbClr val="FFFF00"/>
                </a:solidFill>
              </a:rPr>
              <a:t>apoprotein</a:t>
            </a:r>
            <a:r>
              <a:rPr lang="en-IN" dirty="0" smtClean="0">
                <a:solidFill>
                  <a:srgbClr val="FFFF00"/>
                </a:solidFill>
              </a:rPr>
              <a:t>) and a </a:t>
            </a:r>
            <a:r>
              <a:rPr lang="en-IN" dirty="0" err="1" smtClean="0">
                <a:solidFill>
                  <a:srgbClr val="FFFF00"/>
                </a:solidFill>
              </a:rPr>
              <a:t>heme</a:t>
            </a:r>
            <a:r>
              <a:rPr lang="en-IN" dirty="0" smtClean="0">
                <a:solidFill>
                  <a:srgbClr val="FFFF00"/>
                </a:solidFill>
              </a:rPr>
              <a:t> part (a cofactor which has a Fe  bound to </a:t>
            </a:r>
            <a:r>
              <a:rPr lang="en-IN" dirty="0" err="1" smtClean="0">
                <a:solidFill>
                  <a:srgbClr val="FFFF00"/>
                </a:solidFill>
              </a:rPr>
              <a:t>Porphyrin</a:t>
            </a:r>
            <a:r>
              <a:rPr lang="en-IN" dirty="0" smtClean="0">
                <a:solidFill>
                  <a:srgbClr val="FFFF00"/>
                </a:solidFill>
              </a:rPr>
              <a:t>)   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5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026" y="783709"/>
            <a:ext cx="102253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baseline="-25000" dirty="0" smtClean="0">
                <a:solidFill>
                  <a:srgbClr val="002060"/>
                </a:solidFill>
              </a:rPr>
              <a:t>Biology of Nitrogen fixation</a:t>
            </a:r>
            <a:r>
              <a:rPr lang="en-IN" sz="3200" baseline="-25000" dirty="0" smtClean="0">
                <a:solidFill>
                  <a:srgbClr val="0070C0"/>
                </a:solidFill>
              </a:rPr>
              <a:t> </a:t>
            </a:r>
            <a:r>
              <a:rPr lang="en-IN" sz="2400" baseline="-25000" dirty="0" smtClean="0"/>
              <a:t>: The reaction for fixation of one Nitrogen molecule is as follows :</a:t>
            </a:r>
          </a:p>
          <a:p>
            <a:endParaRPr lang="en-IN" sz="2400" baseline="-25000" dirty="0" smtClean="0"/>
          </a:p>
          <a:p>
            <a:r>
              <a:rPr lang="en-IN" sz="2400" dirty="0" smtClean="0"/>
              <a:t>N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+8e</a:t>
            </a:r>
            <a:r>
              <a:rPr lang="en-IN" sz="2400" baseline="30000" dirty="0" smtClean="0"/>
              <a:t>-</a:t>
            </a:r>
            <a:r>
              <a:rPr lang="en-IN" sz="2400" dirty="0" smtClean="0"/>
              <a:t> + 8H</a:t>
            </a:r>
            <a:r>
              <a:rPr lang="en-IN" sz="2400" baseline="30000" dirty="0" smtClean="0"/>
              <a:t>+</a:t>
            </a:r>
            <a:r>
              <a:rPr lang="en-IN" sz="2400" dirty="0" smtClean="0"/>
              <a:t> + 16 ATP       2NH</a:t>
            </a:r>
            <a:r>
              <a:rPr lang="en-IN" sz="2400" baseline="-25000" dirty="0" smtClean="0"/>
              <a:t>3</a:t>
            </a:r>
            <a:r>
              <a:rPr lang="en-IN" sz="2400" dirty="0" smtClean="0"/>
              <a:t> + 16 ADP + 16 Pi + H</a:t>
            </a:r>
            <a:r>
              <a:rPr lang="en-IN" sz="2400" baseline="-25000" dirty="0" smtClean="0"/>
              <a:t>2</a:t>
            </a:r>
          </a:p>
          <a:p>
            <a:endParaRPr lang="en-IN" sz="2400" baseline="-25000" dirty="0"/>
          </a:p>
          <a:p>
            <a:r>
              <a:rPr lang="en-IN" sz="3200" baseline="-25000" dirty="0" smtClean="0"/>
              <a:t>The reaction is catalysed by the enzyme </a:t>
            </a:r>
            <a:r>
              <a:rPr lang="en-IN" sz="3200" b="1" baseline="-25000" dirty="0" err="1" smtClean="0"/>
              <a:t>Nitrogenase</a:t>
            </a:r>
            <a:r>
              <a:rPr lang="en-IN" sz="3200" b="1" baseline="-25000" dirty="0" smtClean="0"/>
              <a:t>. </a:t>
            </a:r>
            <a:r>
              <a:rPr lang="en-IN" sz="3200" baseline="-25000" dirty="0" smtClean="0">
                <a:solidFill>
                  <a:srgbClr val="C00000"/>
                </a:solidFill>
              </a:rPr>
              <a:t>The enzyme gets inactivated in the presence of Oxygen</a:t>
            </a:r>
            <a:r>
              <a:rPr lang="en-IN" sz="3200" baseline="-25000" dirty="0" smtClean="0"/>
              <a:t>. </a:t>
            </a:r>
            <a:r>
              <a:rPr lang="en-IN" sz="3200" baseline="-25000" dirty="0" err="1" smtClean="0"/>
              <a:t>Nitrogenase</a:t>
            </a:r>
            <a:r>
              <a:rPr lang="en-IN" sz="3200" baseline="-25000" dirty="0" smtClean="0"/>
              <a:t>  has two components. </a:t>
            </a:r>
          </a:p>
          <a:p>
            <a:r>
              <a:rPr lang="en-IN" sz="3200" b="1" baseline="-25000" dirty="0" smtClean="0"/>
              <a:t>1. Mo-Fe Protein component</a:t>
            </a:r>
            <a:r>
              <a:rPr lang="en-IN" sz="3200" baseline="-25000" dirty="0" smtClean="0"/>
              <a:t> (180 K Da mass): It is </a:t>
            </a:r>
            <a:r>
              <a:rPr lang="en-IN" sz="3200" baseline="-25000" dirty="0"/>
              <a:t>called </a:t>
            </a:r>
            <a:r>
              <a:rPr lang="en-IN" sz="3200" baseline="-25000" dirty="0" err="1"/>
              <a:t>dinitrogenase</a:t>
            </a:r>
            <a:r>
              <a:rPr lang="en-IN" sz="3200" baseline="-25000" dirty="0"/>
              <a:t>.</a:t>
            </a:r>
          </a:p>
          <a:p>
            <a:r>
              <a:rPr lang="en-IN" sz="3200" baseline="-25000" dirty="0" smtClean="0"/>
              <a:t> This component has 4 subunits and each unit has 2 Mo-Fe-S cluster.</a:t>
            </a:r>
          </a:p>
          <a:p>
            <a:r>
              <a:rPr lang="en-IN" sz="3200" b="1" baseline="-25000" dirty="0" smtClean="0"/>
              <a:t>2</a:t>
            </a:r>
            <a:r>
              <a:rPr lang="en-IN" sz="3200" baseline="-25000" dirty="0" smtClean="0"/>
              <a:t>. </a:t>
            </a:r>
            <a:r>
              <a:rPr lang="en-IN" sz="3200" b="1" baseline="-25000" dirty="0" smtClean="0"/>
              <a:t>Fe Protein component </a:t>
            </a:r>
            <a:r>
              <a:rPr lang="en-IN" sz="3200" baseline="-25000" dirty="0" smtClean="0"/>
              <a:t>(30-72 K Da mass) : It is called </a:t>
            </a:r>
            <a:r>
              <a:rPr lang="en-IN" sz="3200" baseline="-25000" dirty="0" err="1" smtClean="0"/>
              <a:t>dinitrogenase</a:t>
            </a:r>
            <a:r>
              <a:rPr lang="en-IN" sz="3200" baseline="-25000" dirty="0" smtClean="0"/>
              <a:t> </a:t>
            </a:r>
            <a:r>
              <a:rPr lang="en-IN" sz="3200" baseline="-25000" dirty="0" err="1" smtClean="0"/>
              <a:t>reductase</a:t>
            </a:r>
            <a:r>
              <a:rPr lang="en-IN" sz="3200" baseline="-25000" dirty="0" smtClean="0"/>
              <a:t>. This component has 2 subunits. Each subunit has one Fe-S cluster.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The reducing power in the form of 8 H+ is provided by strong reducing agents, </a:t>
            </a:r>
            <a:r>
              <a:rPr lang="en-IN" sz="2400" dirty="0" err="1" smtClean="0"/>
              <a:t>Ferrodoxin</a:t>
            </a:r>
            <a:r>
              <a:rPr lang="en-IN" sz="2400" dirty="0" smtClean="0"/>
              <a:t> and </a:t>
            </a:r>
            <a:r>
              <a:rPr lang="en-IN" sz="2400" dirty="0" err="1" smtClean="0"/>
              <a:t>flavodoxin</a:t>
            </a:r>
            <a:r>
              <a:rPr lang="en-IN" sz="2400" dirty="0" smtClean="0"/>
              <a:t>.</a:t>
            </a:r>
          </a:p>
          <a:p>
            <a:r>
              <a:rPr lang="en-IN" sz="2400" dirty="0" smtClean="0"/>
              <a:t>ATP comes from the respiratory process of organism. Carbohydrates, </a:t>
            </a:r>
            <a:r>
              <a:rPr lang="en-IN" sz="2400" dirty="0" err="1" smtClean="0"/>
              <a:t>polyols</a:t>
            </a:r>
            <a:r>
              <a:rPr lang="en-IN" sz="2400" dirty="0" smtClean="0"/>
              <a:t> and organic acids are the substrates used in the respiratory process.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3455688" y="1479028"/>
            <a:ext cx="373711" cy="254442"/>
          </a:xfrm>
          <a:prstGeom prst="rightArrow">
            <a:avLst>
              <a:gd name="adj1" fmla="val 50000"/>
              <a:gd name="adj2" fmla="val 87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80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683" y="1924216"/>
            <a:ext cx="11977317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N</a:t>
            </a:r>
            <a:r>
              <a:rPr lang="en-IN" sz="4000" baseline="-25000" dirty="0" smtClean="0"/>
              <a:t>2</a:t>
            </a:r>
            <a:r>
              <a:rPr lang="en-IN" sz="4000" dirty="0" smtClean="0"/>
              <a:t>  </a:t>
            </a:r>
            <a:r>
              <a:rPr lang="en-IN" sz="1600" dirty="0" smtClean="0"/>
              <a:t>2H</a:t>
            </a:r>
            <a:r>
              <a:rPr lang="en-IN" sz="1600" baseline="30000" dirty="0" smtClean="0"/>
              <a:t>+</a:t>
            </a:r>
            <a:r>
              <a:rPr lang="en-IN" sz="1600" dirty="0" smtClean="0"/>
              <a:t>+2e</a:t>
            </a:r>
            <a:r>
              <a:rPr lang="en-IN" sz="1600" baseline="30000" dirty="0" smtClean="0"/>
              <a:t>-</a:t>
            </a:r>
            <a:r>
              <a:rPr lang="en-IN" sz="4000" dirty="0" smtClean="0"/>
              <a:t>   NH=NH </a:t>
            </a:r>
            <a:r>
              <a:rPr lang="en-IN" sz="1600" dirty="0" smtClean="0"/>
              <a:t>2H</a:t>
            </a:r>
            <a:r>
              <a:rPr lang="en-IN" sz="1600" baseline="30000" dirty="0" smtClean="0"/>
              <a:t>+</a:t>
            </a:r>
            <a:r>
              <a:rPr lang="en-IN" sz="1600" dirty="0" smtClean="0"/>
              <a:t>+2e</a:t>
            </a:r>
            <a:r>
              <a:rPr lang="en-IN" sz="1600" baseline="30000" dirty="0" smtClean="0"/>
              <a:t>-</a:t>
            </a:r>
            <a:r>
              <a:rPr lang="en-IN" sz="1600" dirty="0" smtClean="0"/>
              <a:t>    </a:t>
            </a:r>
            <a:r>
              <a:rPr lang="en-IN" sz="4000" dirty="0" smtClean="0"/>
              <a:t>H</a:t>
            </a:r>
            <a:r>
              <a:rPr lang="en-IN" sz="4000" baseline="-25000" dirty="0" smtClean="0"/>
              <a:t>2</a:t>
            </a:r>
            <a:r>
              <a:rPr lang="en-IN" sz="4000" dirty="0" smtClean="0"/>
              <a:t>N-NH</a:t>
            </a:r>
            <a:r>
              <a:rPr lang="en-IN" sz="4000" baseline="-25000" dirty="0" smtClean="0"/>
              <a:t>2</a:t>
            </a:r>
            <a:r>
              <a:rPr lang="en-IN" sz="4000" dirty="0" smtClean="0"/>
              <a:t> </a:t>
            </a:r>
            <a:r>
              <a:rPr lang="en-IN" sz="1600" dirty="0"/>
              <a:t>2H</a:t>
            </a:r>
            <a:r>
              <a:rPr lang="en-IN" sz="1600" baseline="30000" dirty="0"/>
              <a:t>+</a:t>
            </a:r>
            <a:r>
              <a:rPr lang="en-IN" sz="1600" dirty="0"/>
              <a:t>+</a:t>
            </a:r>
            <a:r>
              <a:rPr lang="en-IN" sz="1600" dirty="0" smtClean="0"/>
              <a:t>2e</a:t>
            </a:r>
            <a:r>
              <a:rPr lang="en-IN" sz="1600" baseline="30000" dirty="0" smtClean="0"/>
              <a:t>-</a:t>
            </a:r>
            <a:r>
              <a:rPr lang="en-IN" sz="4000" dirty="0" smtClean="0"/>
              <a:t> 2NH</a:t>
            </a:r>
            <a:r>
              <a:rPr lang="en-IN" sz="4000" baseline="-25000" dirty="0" smtClean="0"/>
              <a:t>3</a:t>
            </a:r>
            <a:r>
              <a:rPr lang="en-IN" sz="4000" dirty="0" smtClean="0"/>
              <a:t> </a:t>
            </a:r>
            <a:r>
              <a:rPr lang="en-IN" sz="1600" dirty="0" smtClean="0"/>
              <a:t>2H</a:t>
            </a:r>
            <a:r>
              <a:rPr lang="en-IN" sz="1600" baseline="30000" dirty="0" smtClean="0"/>
              <a:t>+</a:t>
            </a:r>
            <a:r>
              <a:rPr lang="en-IN" sz="1600" dirty="0" smtClean="0"/>
              <a:t>+2e</a:t>
            </a:r>
            <a:r>
              <a:rPr lang="en-IN" sz="1600" baseline="30000" dirty="0" smtClean="0"/>
              <a:t>-</a:t>
            </a:r>
            <a:r>
              <a:rPr lang="en-IN" sz="1600" dirty="0" smtClean="0"/>
              <a:t>   </a:t>
            </a:r>
            <a:r>
              <a:rPr lang="en-IN" sz="4000" dirty="0" smtClean="0"/>
              <a:t>NH</a:t>
            </a:r>
            <a:r>
              <a:rPr lang="en-IN" sz="4000" baseline="-25000" dirty="0" smtClean="0"/>
              <a:t>4+</a:t>
            </a:r>
          </a:p>
          <a:p>
            <a:r>
              <a:rPr lang="en-IN" sz="2400" baseline="-25000" dirty="0" smtClean="0"/>
              <a:t>Nitrogen</a:t>
            </a:r>
            <a:r>
              <a:rPr lang="en-IN" sz="4000" baseline="-25000" dirty="0" smtClean="0"/>
              <a:t>                 </a:t>
            </a:r>
            <a:r>
              <a:rPr lang="en-IN" sz="2400" baseline="-25000" dirty="0" err="1" smtClean="0"/>
              <a:t>Diimide</a:t>
            </a:r>
            <a:r>
              <a:rPr lang="en-IN" sz="4000" baseline="-25000" dirty="0" smtClean="0"/>
              <a:t>                      </a:t>
            </a:r>
            <a:r>
              <a:rPr lang="en-IN" sz="2400" baseline="-25000" dirty="0" smtClean="0"/>
              <a:t>Hydrazine</a:t>
            </a:r>
            <a:r>
              <a:rPr lang="en-IN" sz="4000" baseline="-25000" dirty="0" smtClean="0"/>
              <a:t>                        </a:t>
            </a:r>
            <a:r>
              <a:rPr lang="en-IN" sz="2400" baseline="-25000" dirty="0" smtClean="0"/>
              <a:t>Ammonia</a:t>
            </a:r>
            <a:r>
              <a:rPr lang="en-IN" sz="4000" baseline="-25000" dirty="0" smtClean="0"/>
              <a:t>         </a:t>
            </a:r>
            <a:r>
              <a:rPr lang="en-IN" sz="2400" baseline="-25000" dirty="0" smtClean="0"/>
              <a:t>Ammonium</a:t>
            </a:r>
          </a:p>
          <a:p>
            <a:r>
              <a:rPr lang="en-IN" sz="2400" baseline="-25000" dirty="0" smtClean="0"/>
              <a:t>molecule</a:t>
            </a:r>
            <a:r>
              <a:rPr lang="en-IN" sz="4000" baseline="-25000" dirty="0" smtClean="0"/>
              <a:t>  </a:t>
            </a:r>
            <a:endParaRPr lang="en-IN" sz="4000" baseline="-25000" dirty="0"/>
          </a:p>
        </p:txBody>
      </p:sp>
      <p:sp>
        <p:nvSpPr>
          <p:cNvPr id="3" name="Right Arrow 2"/>
          <p:cNvSpPr/>
          <p:nvPr/>
        </p:nvSpPr>
        <p:spPr>
          <a:xfrm>
            <a:off x="1081377" y="2043487"/>
            <a:ext cx="1057524" cy="254442"/>
          </a:xfrm>
          <a:prstGeom prst="rightArrow">
            <a:avLst>
              <a:gd name="adj1" fmla="val 50000"/>
              <a:gd name="adj2" fmla="val 774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ight Arrow 3"/>
          <p:cNvSpPr/>
          <p:nvPr/>
        </p:nvSpPr>
        <p:spPr>
          <a:xfrm>
            <a:off x="4126728" y="2043487"/>
            <a:ext cx="1033670" cy="254442"/>
          </a:xfrm>
          <a:prstGeom prst="rightArrow">
            <a:avLst>
              <a:gd name="adj1" fmla="val 50000"/>
              <a:gd name="adj2" fmla="val 878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7052807" y="2043487"/>
            <a:ext cx="1025718" cy="254442"/>
          </a:xfrm>
          <a:prstGeom prst="rightArrow">
            <a:avLst>
              <a:gd name="adj1" fmla="val 50000"/>
              <a:gd name="adj2" fmla="val 878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 flipV="1">
            <a:off x="9318929" y="2043487"/>
            <a:ext cx="1097280" cy="254440"/>
          </a:xfrm>
          <a:prstGeom prst="rightArrow">
            <a:avLst>
              <a:gd name="adj1" fmla="val 50000"/>
              <a:gd name="adj2" fmla="val 878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86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538" y="302150"/>
            <a:ext cx="102969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b="1" dirty="0" smtClean="0"/>
              <a:t>Nitrate Metabolism </a:t>
            </a:r>
            <a:r>
              <a:rPr lang="en-IN" dirty="0" smtClean="0"/>
              <a:t>: It occurs in plants once nitrates is absorbed by the </a:t>
            </a:r>
            <a:r>
              <a:rPr lang="en-IN" dirty="0" smtClean="0"/>
              <a:t>roots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  <a:p>
            <a:pPr marL="342900" indent="-342900" algn="just">
              <a:buAutoNum type="arabicPeriod"/>
            </a:pPr>
            <a:r>
              <a:rPr lang="en-IN" dirty="0" smtClean="0"/>
              <a:t>Nitrate Reduction : It occurs in roots or leaves. Nitrate (NO</a:t>
            </a:r>
            <a:r>
              <a:rPr lang="en-IN" b="1" baseline="-25000" dirty="0" smtClean="0"/>
              <a:t>3-</a:t>
            </a:r>
            <a:r>
              <a:rPr lang="en-IN" dirty="0" smtClean="0"/>
              <a:t>) is reduced in the presence of enzyme Nitrate </a:t>
            </a:r>
            <a:r>
              <a:rPr lang="en-IN" dirty="0" err="1" smtClean="0"/>
              <a:t>Reductase</a:t>
            </a:r>
            <a:r>
              <a:rPr lang="en-IN" dirty="0" smtClean="0"/>
              <a:t> into Nitrite (NO</a:t>
            </a:r>
            <a:r>
              <a:rPr lang="en-IN" b="1" baseline="-25000" dirty="0" smtClean="0"/>
              <a:t>2-</a:t>
            </a:r>
            <a:r>
              <a:rPr lang="en-IN" dirty="0" smtClean="0"/>
              <a:t>) and water. NADPH is the reducing agent.</a:t>
            </a:r>
            <a:endParaRPr lang="en-IN" dirty="0" smtClean="0"/>
          </a:p>
          <a:p>
            <a:pPr algn="just"/>
            <a:r>
              <a:rPr lang="en-IN" dirty="0" smtClean="0"/>
              <a:t>2. Reduction of nitrite to ammonia : In this process </a:t>
            </a:r>
            <a:r>
              <a:rPr lang="en-IN" dirty="0"/>
              <a:t>(NO</a:t>
            </a:r>
            <a:r>
              <a:rPr lang="en-IN" b="1" baseline="-25000" dirty="0"/>
              <a:t>2-</a:t>
            </a:r>
            <a:r>
              <a:rPr lang="en-IN" dirty="0" smtClean="0"/>
              <a:t>) is reduced into ammonium (NH</a:t>
            </a:r>
            <a:r>
              <a:rPr lang="en-IN" b="1" baseline="-25000" dirty="0" smtClean="0"/>
              <a:t>4+</a:t>
            </a:r>
            <a:r>
              <a:rPr lang="en-IN" dirty="0" smtClean="0"/>
              <a:t>) in the presence of enzyme Nitrite </a:t>
            </a:r>
            <a:r>
              <a:rPr lang="en-IN" dirty="0" err="1" smtClean="0"/>
              <a:t>reductase</a:t>
            </a:r>
            <a:r>
              <a:rPr lang="en-IN" dirty="0" smtClean="0"/>
              <a:t> and </a:t>
            </a:r>
            <a:r>
              <a:rPr lang="en-IN" dirty="0" err="1" smtClean="0"/>
              <a:t>Ferrodoxin</a:t>
            </a:r>
            <a:r>
              <a:rPr lang="en-IN" dirty="0" smtClean="0"/>
              <a:t> as reducing agent.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 </a:t>
            </a:r>
            <a:r>
              <a:rPr lang="en-IN" dirty="0"/>
              <a:t>NH</a:t>
            </a:r>
            <a:r>
              <a:rPr lang="en-IN" baseline="-25000" dirty="0"/>
              <a:t>4</a:t>
            </a:r>
            <a:r>
              <a:rPr lang="en-IN" baseline="-25000" dirty="0" smtClean="0"/>
              <a:t>+</a:t>
            </a:r>
            <a:r>
              <a:rPr lang="en-IN" sz="2400" baseline="-25000" dirty="0" smtClean="0"/>
              <a:t> </a:t>
            </a:r>
            <a:r>
              <a:rPr lang="en-IN" dirty="0" smtClean="0"/>
              <a:t>is</a:t>
            </a:r>
            <a:r>
              <a:rPr lang="en-IN" sz="2400" dirty="0" smtClean="0"/>
              <a:t> </a:t>
            </a:r>
            <a:r>
              <a:rPr lang="en-IN" dirty="0" smtClean="0"/>
              <a:t>further used to produce Glutamine (</a:t>
            </a:r>
            <a:r>
              <a:rPr lang="en-IN" dirty="0" err="1" smtClean="0"/>
              <a:t>aminoacid</a:t>
            </a:r>
            <a:r>
              <a:rPr lang="en-IN" dirty="0" smtClean="0"/>
              <a:t>) in the presence of enzyme Glutamine </a:t>
            </a:r>
            <a:r>
              <a:rPr lang="en-IN" dirty="0" err="1" smtClean="0"/>
              <a:t>synthetase</a:t>
            </a:r>
            <a:r>
              <a:rPr lang="en-IN" dirty="0" smtClean="0"/>
              <a:t> using Mg, </a:t>
            </a:r>
            <a:r>
              <a:rPr lang="en-IN" dirty="0" err="1" smtClean="0"/>
              <a:t>Mn</a:t>
            </a:r>
            <a:r>
              <a:rPr lang="en-IN" dirty="0"/>
              <a:t> </a:t>
            </a:r>
            <a:r>
              <a:rPr lang="en-IN" dirty="0" smtClean="0"/>
              <a:t>or Co as cofactor. Using Glutamine, many other </a:t>
            </a:r>
            <a:r>
              <a:rPr lang="en-IN" dirty="0" err="1" smtClean="0"/>
              <a:t>aminoacids</a:t>
            </a:r>
            <a:r>
              <a:rPr lang="en-IN" dirty="0" smtClean="0"/>
              <a:t> are synthesized. 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238538" y="3689405"/>
            <a:ext cx="11044363" cy="92333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FFFF00"/>
                </a:solidFill>
              </a:rPr>
              <a:t>Cereals absorb NO</a:t>
            </a:r>
            <a:r>
              <a:rPr lang="en-IN" baseline="-25000" dirty="0" smtClean="0">
                <a:solidFill>
                  <a:srgbClr val="FFFF00"/>
                </a:solidFill>
              </a:rPr>
              <a:t>3- </a:t>
            </a:r>
            <a:r>
              <a:rPr lang="en-IN" dirty="0" smtClean="0">
                <a:solidFill>
                  <a:srgbClr val="FFFF00"/>
                </a:solidFill>
              </a:rPr>
              <a:t>better than </a:t>
            </a:r>
            <a:r>
              <a:rPr lang="en-IN" dirty="0">
                <a:solidFill>
                  <a:srgbClr val="FFFF00"/>
                </a:solidFill>
              </a:rPr>
              <a:t>NH</a:t>
            </a:r>
            <a:r>
              <a:rPr lang="en-IN" baseline="-25000" dirty="0">
                <a:solidFill>
                  <a:srgbClr val="FFFF00"/>
                </a:solidFill>
              </a:rPr>
              <a:t>4</a:t>
            </a:r>
            <a:r>
              <a:rPr lang="en-IN" baseline="-25000" dirty="0" smtClean="0">
                <a:solidFill>
                  <a:srgbClr val="FFFF00"/>
                </a:solidFill>
              </a:rPr>
              <a:t>+.</a:t>
            </a:r>
            <a:r>
              <a:rPr lang="en-IN" dirty="0" smtClean="0">
                <a:solidFill>
                  <a:srgbClr val="FFFF00"/>
                </a:solidFill>
              </a:rPr>
              <a:t> Potato, pine apple, rice, prefer </a:t>
            </a:r>
            <a:r>
              <a:rPr lang="en-IN" dirty="0">
                <a:solidFill>
                  <a:srgbClr val="FFFF00"/>
                </a:solidFill>
              </a:rPr>
              <a:t>NH</a:t>
            </a:r>
            <a:r>
              <a:rPr lang="en-IN" baseline="-25000" dirty="0">
                <a:solidFill>
                  <a:srgbClr val="FFFF00"/>
                </a:solidFill>
              </a:rPr>
              <a:t>4+</a:t>
            </a:r>
            <a:r>
              <a:rPr lang="en-IN" dirty="0" smtClean="0">
                <a:solidFill>
                  <a:srgbClr val="FFFF00"/>
                </a:solidFill>
              </a:rPr>
              <a:t> over NO</a:t>
            </a:r>
            <a:r>
              <a:rPr lang="en-IN" baseline="-25000" dirty="0" smtClean="0">
                <a:solidFill>
                  <a:srgbClr val="FFFF00"/>
                </a:solidFill>
              </a:rPr>
              <a:t>3-</a:t>
            </a:r>
            <a:r>
              <a:rPr lang="en-IN" dirty="0" smtClean="0">
                <a:solidFill>
                  <a:srgbClr val="FFFF00"/>
                </a:solidFill>
              </a:rPr>
              <a:t>. 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Alkaline or neutral pH favours NH</a:t>
            </a:r>
            <a:r>
              <a:rPr lang="en-IN" baseline="-25000" dirty="0" smtClean="0">
                <a:solidFill>
                  <a:srgbClr val="FFFF00"/>
                </a:solidFill>
              </a:rPr>
              <a:t>4+ </a:t>
            </a:r>
            <a:r>
              <a:rPr lang="en-IN" dirty="0" smtClean="0">
                <a:solidFill>
                  <a:srgbClr val="FFFF00"/>
                </a:solidFill>
              </a:rPr>
              <a:t>absorption.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Acidic pH favours NO</a:t>
            </a:r>
            <a:r>
              <a:rPr lang="en-IN" baseline="-25000" dirty="0" smtClean="0">
                <a:solidFill>
                  <a:srgbClr val="FFFF00"/>
                </a:solidFill>
              </a:rPr>
              <a:t>3-</a:t>
            </a:r>
            <a:r>
              <a:rPr lang="en-IN" dirty="0" smtClean="0">
                <a:solidFill>
                  <a:srgbClr val="FFFF00"/>
                </a:solidFill>
              </a:rPr>
              <a:t> absorption.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1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763" y="524786"/>
            <a:ext cx="89452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</a:rPr>
              <a:t>NITRIFICATION : </a:t>
            </a:r>
          </a:p>
          <a:p>
            <a:pPr algn="just"/>
            <a:r>
              <a:rPr lang="en-IN" dirty="0" smtClean="0"/>
              <a:t>It is a process of biological oxidation of NH</a:t>
            </a:r>
            <a:r>
              <a:rPr lang="en-IN" b="1" baseline="-25000" dirty="0" smtClean="0"/>
              <a:t>3</a:t>
            </a:r>
            <a:r>
              <a:rPr lang="en-IN" dirty="0" smtClean="0"/>
              <a:t> into nitrite and then into nitrate.</a:t>
            </a:r>
          </a:p>
          <a:p>
            <a:pPr algn="just"/>
            <a:r>
              <a:rPr lang="en-IN" dirty="0" smtClean="0"/>
              <a:t>These two steps are performed by two separate type of bacteria.</a:t>
            </a:r>
          </a:p>
          <a:p>
            <a:pPr algn="just"/>
            <a:r>
              <a:rPr lang="en-IN" b="1" dirty="0" smtClean="0"/>
              <a:t>Step 1</a:t>
            </a:r>
            <a:r>
              <a:rPr lang="en-IN" dirty="0" smtClean="0"/>
              <a:t> : Here ammonia is converted into nitrite by bacteria such as </a:t>
            </a:r>
            <a:r>
              <a:rPr lang="en-IN" i="1" dirty="0" err="1" smtClean="0"/>
              <a:t>Nitrosococcus</a:t>
            </a:r>
            <a:r>
              <a:rPr lang="en-IN" i="1" dirty="0" smtClean="0"/>
              <a:t>, </a:t>
            </a:r>
            <a:r>
              <a:rPr lang="en-IN" i="1" dirty="0" err="1" smtClean="0"/>
              <a:t>Nitrosomonas</a:t>
            </a:r>
            <a:r>
              <a:rPr lang="en-IN" i="1" dirty="0" smtClean="0"/>
              <a:t>, </a:t>
            </a:r>
            <a:r>
              <a:rPr lang="en-IN" i="1" dirty="0" err="1" smtClean="0"/>
              <a:t>Nitrosolobus</a:t>
            </a:r>
            <a:r>
              <a:rPr lang="en-IN" i="1" dirty="0" smtClean="0"/>
              <a:t>, </a:t>
            </a:r>
            <a:r>
              <a:rPr lang="en-IN" i="1" dirty="0" err="1" smtClean="0"/>
              <a:t>Nitrosospira</a:t>
            </a:r>
            <a:r>
              <a:rPr lang="en-IN" dirty="0" smtClean="0"/>
              <a:t> and also by some fungi such as </a:t>
            </a:r>
            <a:r>
              <a:rPr lang="en-IN" i="1" dirty="0" err="1" smtClean="0"/>
              <a:t>Aspergillus</a:t>
            </a:r>
            <a:r>
              <a:rPr lang="en-IN" i="1" dirty="0" smtClean="0"/>
              <a:t> </a:t>
            </a:r>
            <a:r>
              <a:rPr lang="en-IN" i="1" dirty="0" err="1" smtClean="0"/>
              <a:t>flavus</a:t>
            </a:r>
            <a:r>
              <a:rPr lang="en-IN" dirty="0"/>
              <a:t> </a:t>
            </a:r>
            <a:r>
              <a:rPr lang="en-IN" dirty="0" smtClean="0"/>
              <a:t>etc. 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2NH</a:t>
            </a:r>
            <a:r>
              <a:rPr lang="en-IN" baseline="-25000" dirty="0" smtClean="0"/>
              <a:t>3</a:t>
            </a:r>
            <a:r>
              <a:rPr lang="en-IN" dirty="0" smtClean="0"/>
              <a:t> + 3O</a:t>
            </a:r>
            <a:r>
              <a:rPr lang="en-IN" baseline="-25000" dirty="0" smtClean="0"/>
              <a:t>2 </a:t>
            </a:r>
            <a:r>
              <a:rPr lang="en-IN" dirty="0" smtClean="0"/>
              <a:t>      2NO</a:t>
            </a:r>
            <a:r>
              <a:rPr lang="en-IN" baseline="-25000" dirty="0" smtClean="0"/>
              <a:t>2</a:t>
            </a:r>
            <a:r>
              <a:rPr lang="en-IN" dirty="0" smtClean="0"/>
              <a:t>+2H</a:t>
            </a:r>
            <a:r>
              <a:rPr lang="en-IN" baseline="30000" dirty="0" smtClean="0"/>
              <a:t>+</a:t>
            </a:r>
            <a:r>
              <a:rPr lang="en-IN" dirty="0" smtClean="0"/>
              <a:t> +2H</a:t>
            </a:r>
            <a:r>
              <a:rPr lang="en-IN" baseline="-25000" dirty="0" smtClean="0"/>
              <a:t>2</a:t>
            </a:r>
            <a:r>
              <a:rPr lang="en-IN" dirty="0" smtClean="0"/>
              <a:t>O + Energy</a:t>
            </a:r>
          </a:p>
          <a:p>
            <a:pPr algn="just"/>
            <a:endParaRPr lang="en-IN" dirty="0"/>
          </a:p>
          <a:p>
            <a:pPr algn="just"/>
            <a:r>
              <a:rPr lang="en-IN" b="1" dirty="0" smtClean="0"/>
              <a:t>Step 2</a:t>
            </a:r>
            <a:r>
              <a:rPr lang="en-IN" dirty="0" smtClean="0"/>
              <a:t> : In this process nitrite is oxidized into nitrate. The bacterial species involved in the process are – </a:t>
            </a:r>
            <a:r>
              <a:rPr lang="en-IN" i="1" dirty="0" err="1" smtClean="0"/>
              <a:t>Nitrobacter</a:t>
            </a:r>
            <a:r>
              <a:rPr lang="en-IN" i="1" dirty="0" smtClean="0"/>
              <a:t>, </a:t>
            </a:r>
            <a:r>
              <a:rPr lang="en-IN" i="1" dirty="0" err="1" smtClean="0"/>
              <a:t>Nitrocystis</a:t>
            </a:r>
            <a:r>
              <a:rPr lang="en-IN" i="1" dirty="0" smtClean="0"/>
              <a:t>, </a:t>
            </a:r>
            <a:r>
              <a:rPr lang="en-IN" i="1" dirty="0" err="1" smtClean="0"/>
              <a:t>Nitrospina</a:t>
            </a:r>
            <a:r>
              <a:rPr lang="en-IN" i="1" dirty="0" smtClean="0"/>
              <a:t>, </a:t>
            </a:r>
            <a:r>
              <a:rPr lang="en-IN" i="1" dirty="0" err="1" smtClean="0"/>
              <a:t>Nitrococcus</a:t>
            </a:r>
            <a:r>
              <a:rPr lang="en-IN" i="1" dirty="0" smtClean="0"/>
              <a:t> </a:t>
            </a:r>
            <a:r>
              <a:rPr lang="en-IN" dirty="0" smtClean="0"/>
              <a:t>etc. Besides some fungal species also perform the process- </a:t>
            </a:r>
            <a:r>
              <a:rPr lang="en-IN" i="1" dirty="0" err="1" smtClean="0"/>
              <a:t>Penicillium</a:t>
            </a:r>
            <a:r>
              <a:rPr lang="en-IN" i="1" dirty="0" smtClean="0"/>
              <a:t>, </a:t>
            </a:r>
            <a:r>
              <a:rPr lang="en-IN" i="1" dirty="0" err="1" smtClean="0"/>
              <a:t>Aspergillus</a:t>
            </a:r>
            <a:r>
              <a:rPr lang="en-IN" i="1" dirty="0" smtClean="0"/>
              <a:t> </a:t>
            </a:r>
            <a:r>
              <a:rPr lang="en-IN" i="1" dirty="0" err="1" smtClean="0"/>
              <a:t>flavus</a:t>
            </a:r>
            <a:r>
              <a:rPr lang="en-IN" i="1" dirty="0" smtClean="0"/>
              <a:t> </a:t>
            </a:r>
            <a:r>
              <a:rPr lang="en-IN" dirty="0" smtClean="0"/>
              <a:t>etc. 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2NO</a:t>
            </a:r>
            <a:r>
              <a:rPr lang="en-IN" baseline="-25000" dirty="0" smtClean="0"/>
              <a:t>2</a:t>
            </a:r>
            <a:r>
              <a:rPr lang="en-IN" dirty="0" smtClean="0"/>
              <a:t> + O</a:t>
            </a:r>
            <a:r>
              <a:rPr lang="en-IN" baseline="-25000" dirty="0" smtClean="0"/>
              <a:t>2 </a:t>
            </a:r>
            <a:r>
              <a:rPr lang="en-IN" dirty="0" smtClean="0"/>
              <a:t>      2NO</a:t>
            </a:r>
            <a:r>
              <a:rPr lang="en-IN" baseline="-25000" dirty="0" smtClean="0"/>
              <a:t>3</a:t>
            </a:r>
            <a:r>
              <a:rPr lang="en-IN" dirty="0" smtClean="0"/>
              <a:t> + Energy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Most of the nitrifying bacteria are chemosynthetic type and they bring out oxidation of these compounds in order to obtain energy for food synthesis.</a:t>
            </a:r>
            <a:endParaRPr lang="en-IN" dirty="0"/>
          </a:p>
        </p:txBody>
      </p:sp>
      <p:sp>
        <p:nvSpPr>
          <p:cNvPr id="3" name="Right Arrow 2"/>
          <p:cNvSpPr/>
          <p:nvPr/>
        </p:nvSpPr>
        <p:spPr>
          <a:xfrm>
            <a:off x="2031558" y="2512612"/>
            <a:ext cx="310100" cy="238539"/>
          </a:xfrm>
          <a:prstGeom prst="rightArrow">
            <a:avLst>
              <a:gd name="adj1" fmla="val 50000"/>
              <a:gd name="adj2" fmla="val 87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ight Arrow 3"/>
          <p:cNvSpPr/>
          <p:nvPr/>
        </p:nvSpPr>
        <p:spPr>
          <a:xfrm>
            <a:off x="1944092" y="4452730"/>
            <a:ext cx="333955" cy="230587"/>
          </a:xfrm>
          <a:prstGeom prst="rightArrow">
            <a:avLst>
              <a:gd name="adj1" fmla="val 50000"/>
              <a:gd name="adj2" fmla="val 87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75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549</TotalTime>
  <Words>1364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Class Notes On Nitrogen Fixation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Nitrogen Fixation</dc:title>
  <dc:creator>HP</dc:creator>
  <cp:lastModifiedBy>HP</cp:lastModifiedBy>
  <cp:revision>61</cp:revision>
  <dcterms:created xsi:type="dcterms:W3CDTF">2020-04-08T10:38:09Z</dcterms:created>
  <dcterms:modified xsi:type="dcterms:W3CDTF">2020-04-18T10:49:27Z</dcterms:modified>
</cp:coreProperties>
</file>