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IN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Plant </a:t>
            </a:r>
            <a:r>
              <a:rPr lang="en-IN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 Utilization</a:t>
            </a:r>
            <a:br>
              <a:rPr lang="en-IN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IN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B.Sc.III</a:t>
            </a:r>
            <a:r>
              <a:rPr lang="en-IN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Botany (Paper I-Unit 1)</a:t>
            </a:r>
            <a:endParaRPr lang="en-IN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                 </a:t>
            </a:r>
            <a:r>
              <a:rPr lang="en-IN" sz="28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Dr.Sanjay</a:t>
            </a:r>
            <a:r>
              <a:rPr lang="en-IN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Srivastava</a:t>
            </a:r>
          </a:p>
          <a:p>
            <a:r>
              <a:rPr lang="en-IN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                   Botany </a:t>
            </a:r>
            <a:r>
              <a:rPr lang="en-IN" sz="28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Deptt</a:t>
            </a:r>
            <a:r>
              <a:rPr lang="en-IN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en-IN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                 </a:t>
            </a:r>
            <a:r>
              <a:rPr lang="en-IN" sz="28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H.C.P.G.College</a:t>
            </a:r>
            <a:endParaRPr lang="en-IN" sz="2800" b="1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IN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                  Varanasi (U.P.)</a:t>
            </a:r>
            <a:endParaRPr lang="en-IN" sz="28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816" y="1260282"/>
            <a:ext cx="1068655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B0F0"/>
                </a:solidFill>
              </a:rPr>
              <a:t>Green gram (</a:t>
            </a:r>
            <a:r>
              <a:rPr lang="en-IN" sz="2000" b="1" dirty="0" err="1">
                <a:solidFill>
                  <a:srgbClr val="00B0F0"/>
                </a:solidFill>
              </a:rPr>
              <a:t>moong</a:t>
            </a:r>
            <a:r>
              <a:rPr lang="en-IN" sz="2000" b="1" dirty="0">
                <a:solidFill>
                  <a:srgbClr val="00B0F0"/>
                </a:solidFill>
              </a:rPr>
              <a:t> in Hindi)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Scientific name : </a:t>
            </a:r>
            <a:r>
              <a:rPr lang="en-IN" sz="2000" b="1" i="1" dirty="0" err="1">
                <a:solidFill>
                  <a:srgbClr val="00B0F0"/>
                </a:solidFill>
              </a:rPr>
              <a:t>Vigna</a:t>
            </a:r>
            <a:r>
              <a:rPr lang="en-IN" sz="2000" b="1" i="1" dirty="0">
                <a:solidFill>
                  <a:srgbClr val="00B0F0"/>
                </a:solidFill>
              </a:rPr>
              <a:t> </a:t>
            </a:r>
            <a:r>
              <a:rPr lang="en-IN" sz="2000" b="1" i="1" dirty="0" err="1">
                <a:solidFill>
                  <a:srgbClr val="00B0F0"/>
                </a:solidFill>
              </a:rPr>
              <a:t>radiata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Family : Papilionaceae</a:t>
            </a:r>
            <a:endParaRPr lang="en-IN" sz="2000" dirty="0">
              <a:solidFill>
                <a:srgbClr val="00B0F0"/>
              </a:solidFill>
            </a:endParaRPr>
          </a:p>
          <a:p>
            <a:pPr lvl="0"/>
            <a:endParaRPr lang="en-IN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Green </a:t>
            </a:r>
            <a:r>
              <a:rPr lang="en-IN" sz="2000" b="1" dirty="0">
                <a:solidFill>
                  <a:srgbClr val="FFFF00"/>
                </a:solidFill>
              </a:rPr>
              <a:t>gram is annual herb.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Pods contain several seeds.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Seeds are used as dal. Dal is easily digestible and given to patients.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err="1">
                <a:solidFill>
                  <a:srgbClr val="FFFF00"/>
                </a:solidFill>
              </a:rPr>
              <a:t>Moong</a:t>
            </a:r>
            <a:r>
              <a:rPr lang="en-IN" sz="2000" b="1" dirty="0">
                <a:solidFill>
                  <a:srgbClr val="FFFF00"/>
                </a:solidFill>
              </a:rPr>
              <a:t> flour is used for making </a:t>
            </a:r>
            <a:r>
              <a:rPr lang="en-IN" sz="2000" b="1" dirty="0" err="1">
                <a:solidFill>
                  <a:srgbClr val="FFFF00"/>
                </a:solidFill>
              </a:rPr>
              <a:t>papad</a:t>
            </a:r>
            <a:r>
              <a:rPr lang="en-IN" sz="2000" b="1" dirty="0">
                <a:solidFill>
                  <a:srgbClr val="FFFF00"/>
                </a:solidFill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Plants are used as fodder and also for green </a:t>
            </a:r>
            <a:r>
              <a:rPr lang="en-IN" sz="2000" b="1" dirty="0" err="1">
                <a:solidFill>
                  <a:srgbClr val="FFFF00"/>
                </a:solidFill>
              </a:rPr>
              <a:t>manuring</a:t>
            </a:r>
            <a:r>
              <a:rPr lang="en-IN" sz="2000" b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37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9715" y="1550504"/>
            <a:ext cx="108376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B0F0"/>
                </a:solidFill>
              </a:rPr>
              <a:t>Ground nut/Pea nut (</a:t>
            </a:r>
            <a:r>
              <a:rPr lang="en-IN" sz="2000" b="1" dirty="0" err="1">
                <a:solidFill>
                  <a:srgbClr val="00B0F0"/>
                </a:solidFill>
              </a:rPr>
              <a:t>moongphali</a:t>
            </a:r>
            <a:r>
              <a:rPr lang="en-IN" sz="2000" b="1" dirty="0">
                <a:solidFill>
                  <a:srgbClr val="00B0F0"/>
                </a:solidFill>
              </a:rPr>
              <a:t> in Hindi)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Scientific name : </a:t>
            </a:r>
            <a:r>
              <a:rPr lang="en-IN" sz="2000" b="1" i="1" dirty="0" err="1">
                <a:solidFill>
                  <a:srgbClr val="00B0F0"/>
                </a:solidFill>
              </a:rPr>
              <a:t>Arachis</a:t>
            </a:r>
            <a:r>
              <a:rPr lang="en-IN" sz="2000" b="1" i="1" dirty="0">
                <a:solidFill>
                  <a:srgbClr val="00B0F0"/>
                </a:solidFill>
              </a:rPr>
              <a:t> hypogea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Family : Papilionaceae</a:t>
            </a:r>
            <a:endParaRPr lang="en-IN" sz="2000" dirty="0">
              <a:solidFill>
                <a:srgbClr val="00B0F0"/>
              </a:solidFill>
            </a:endParaRPr>
          </a:p>
          <a:p>
            <a:pPr lvl="0"/>
            <a:endParaRPr lang="en-IN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Plants </a:t>
            </a:r>
            <a:r>
              <a:rPr lang="en-IN" sz="2000" b="1" dirty="0">
                <a:solidFill>
                  <a:srgbClr val="FFFF00"/>
                </a:solidFill>
              </a:rPr>
              <a:t>are annual herbs which are bushy in appearance.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It produces underground fruits.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ovaries after fertilization grow in positively geotropic manner and produce fruits underground.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Roasted or fried seeds are eaten.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Seeds have good amount of oil, proteins and vitamins.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Groundnut oil is extracted from seeds. Peanut butter is also produced for consumption.</a:t>
            </a:r>
          </a:p>
          <a:p>
            <a:r>
              <a:rPr lang="en-IN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2384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6550" y="1017767"/>
            <a:ext cx="101220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B0F0"/>
                </a:solidFill>
              </a:rPr>
              <a:t>Sugarcane (</a:t>
            </a:r>
            <a:r>
              <a:rPr lang="en-IN" sz="2000" b="1" dirty="0" err="1">
                <a:solidFill>
                  <a:srgbClr val="00B0F0"/>
                </a:solidFill>
              </a:rPr>
              <a:t>Ganna</a:t>
            </a:r>
            <a:r>
              <a:rPr lang="en-IN" sz="2000" b="1" dirty="0">
                <a:solidFill>
                  <a:srgbClr val="00B0F0"/>
                </a:solidFill>
              </a:rPr>
              <a:t> or </a:t>
            </a:r>
            <a:r>
              <a:rPr lang="en-IN" sz="2000" b="1" dirty="0" err="1">
                <a:solidFill>
                  <a:srgbClr val="00B0F0"/>
                </a:solidFill>
              </a:rPr>
              <a:t>oonkh</a:t>
            </a:r>
            <a:r>
              <a:rPr lang="en-IN" sz="2000" b="1" dirty="0">
                <a:solidFill>
                  <a:srgbClr val="00B0F0"/>
                </a:solidFill>
              </a:rPr>
              <a:t> in Hindi) 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Scientific name : </a:t>
            </a:r>
            <a:r>
              <a:rPr lang="en-IN" sz="2000" b="1" i="1" dirty="0" err="1">
                <a:solidFill>
                  <a:srgbClr val="00B0F0"/>
                </a:solidFill>
              </a:rPr>
              <a:t>Saccharum</a:t>
            </a:r>
            <a:r>
              <a:rPr lang="en-IN" sz="2000" b="1" i="1" dirty="0">
                <a:solidFill>
                  <a:srgbClr val="00B0F0"/>
                </a:solidFill>
              </a:rPr>
              <a:t> </a:t>
            </a:r>
            <a:r>
              <a:rPr lang="en-IN" sz="2000" b="1" i="1" dirty="0" err="1">
                <a:solidFill>
                  <a:srgbClr val="00B0F0"/>
                </a:solidFill>
              </a:rPr>
              <a:t>officinarum</a:t>
            </a:r>
            <a:r>
              <a:rPr lang="en-IN" sz="2000" b="1" i="1" dirty="0">
                <a:solidFill>
                  <a:srgbClr val="00B0F0"/>
                </a:solidFill>
              </a:rPr>
              <a:t> 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Family : </a:t>
            </a:r>
            <a:r>
              <a:rPr lang="en-IN" sz="2000" b="1" dirty="0" err="1">
                <a:solidFill>
                  <a:srgbClr val="00B0F0"/>
                </a:solidFill>
              </a:rPr>
              <a:t>Poaceae</a:t>
            </a:r>
            <a:endParaRPr lang="en-IN" sz="2000" dirty="0">
              <a:solidFill>
                <a:srgbClr val="00B0F0"/>
              </a:solidFill>
            </a:endParaRPr>
          </a:p>
          <a:p>
            <a:pPr lvl="0"/>
            <a:endParaRPr lang="en-IN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Sugarcane </a:t>
            </a:r>
            <a:r>
              <a:rPr lang="en-IN" sz="2000" b="1" dirty="0">
                <a:solidFill>
                  <a:srgbClr val="FFFF00"/>
                </a:solidFill>
              </a:rPr>
              <a:t>is the world’s largest crop under production.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Roughly 80% of the sugar produced in the world comes from sugarcane.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stem is 2-6 metres in height.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Stem is jointed, solid with nodes and internodes.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stem is rich in sucrose.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sugar juice is extracted from stem and converted into crystal form in sugar mills.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It is also used for making </a:t>
            </a:r>
            <a:r>
              <a:rPr lang="en-IN" sz="2000" b="1" dirty="0" err="1">
                <a:solidFill>
                  <a:srgbClr val="FFFF00"/>
                </a:solidFill>
              </a:rPr>
              <a:t>jaggery</a:t>
            </a:r>
            <a:r>
              <a:rPr lang="en-IN" sz="2000" b="1" dirty="0">
                <a:solidFill>
                  <a:srgbClr val="FFFF00"/>
                </a:solidFill>
              </a:rPr>
              <a:t> (</a:t>
            </a:r>
            <a:r>
              <a:rPr lang="en-IN" sz="2000" b="1" dirty="0" err="1">
                <a:solidFill>
                  <a:srgbClr val="FFFF00"/>
                </a:solidFill>
              </a:rPr>
              <a:t>Gur</a:t>
            </a:r>
            <a:r>
              <a:rPr lang="en-IN" sz="2000" b="1" dirty="0">
                <a:solidFill>
                  <a:srgbClr val="FFFF00"/>
                </a:solidFill>
              </a:rPr>
              <a:t>) which is a traditional sweetener in rural India.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waste produced after juice extraction is called bagasse.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Bagasse is used as a source of fuel. It is also used in making paper and cardboard.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Molasses is a by-product  of sugar industry which is fermented to produce alcohol, rum etc.</a:t>
            </a:r>
          </a:p>
        </p:txBody>
      </p:sp>
    </p:spTree>
    <p:extLst>
      <p:ext uri="{BB962C8B-B14F-4D97-AF65-F5344CB8AC3E}">
        <p14:creationId xmlns:p14="http://schemas.microsoft.com/office/powerpoint/2010/main" val="25939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419" y="596348"/>
            <a:ext cx="1156119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Production and uses of –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IN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Wheat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IN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Rice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IN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Legumes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IN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Sugarcane</a:t>
            </a:r>
            <a:endParaRPr lang="en-IN" sz="4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12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3569" y="508883"/>
            <a:ext cx="1091714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2"/>
                </a:solidFill>
              </a:rPr>
              <a:t>CEREALS</a:t>
            </a:r>
          </a:p>
          <a:p>
            <a:r>
              <a:rPr lang="en-IN" sz="2000" b="1" dirty="0" smtClean="0">
                <a:solidFill>
                  <a:srgbClr val="00B0F0"/>
                </a:solidFill>
              </a:rPr>
              <a:t>Wheat </a:t>
            </a:r>
            <a:r>
              <a:rPr lang="en-IN" sz="2000" b="1" dirty="0">
                <a:solidFill>
                  <a:srgbClr val="00B0F0"/>
                </a:solidFill>
              </a:rPr>
              <a:t>( </a:t>
            </a:r>
            <a:r>
              <a:rPr lang="en-IN" sz="2000" b="1" dirty="0" err="1">
                <a:solidFill>
                  <a:srgbClr val="00B0F0"/>
                </a:solidFill>
              </a:rPr>
              <a:t>Gehun</a:t>
            </a:r>
            <a:r>
              <a:rPr lang="en-IN" sz="2000" b="1" dirty="0">
                <a:solidFill>
                  <a:srgbClr val="00B0F0"/>
                </a:solidFill>
              </a:rPr>
              <a:t> in Hindi)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Scientific name : </a:t>
            </a:r>
            <a:r>
              <a:rPr lang="en-IN" sz="2000" b="1" i="1" dirty="0" err="1">
                <a:solidFill>
                  <a:srgbClr val="00B0F0"/>
                </a:solidFill>
              </a:rPr>
              <a:t>Triticum</a:t>
            </a:r>
            <a:r>
              <a:rPr lang="en-IN" sz="2000" b="1" i="1" dirty="0">
                <a:solidFill>
                  <a:srgbClr val="00B0F0"/>
                </a:solidFill>
              </a:rPr>
              <a:t> </a:t>
            </a:r>
            <a:r>
              <a:rPr lang="en-IN" sz="2000" b="1" i="1" dirty="0" err="1">
                <a:solidFill>
                  <a:srgbClr val="00B0F0"/>
                </a:solidFill>
              </a:rPr>
              <a:t>aestivum</a:t>
            </a:r>
            <a:r>
              <a:rPr lang="en-IN" sz="2000" b="1" dirty="0">
                <a:solidFill>
                  <a:srgbClr val="00B0F0"/>
                </a:solidFill>
              </a:rPr>
              <a:t> L.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Family : </a:t>
            </a:r>
            <a:r>
              <a:rPr lang="en-IN" sz="2000" b="1" dirty="0" err="1">
                <a:solidFill>
                  <a:srgbClr val="00B0F0"/>
                </a:solidFill>
              </a:rPr>
              <a:t>Poaceae</a:t>
            </a:r>
            <a:endParaRPr lang="en-IN" sz="2000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IN" dirty="0" smtClean="0">
              <a:solidFill>
                <a:srgbClr val="FFFF0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Wheat </a:t>
            </a:r>
            <a:r>
              <a:rPr lang="en-IN" sz="2000" b="1" dirty="0">
                <a:solidFill>
                  <a:srgbClr val="FFFF00"/>
                </a:solidFill>
              </a:rPr>
              <a:t>is most widely cultivated cereal crop of the world.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In India, wheat is grown as a </a:t>
            </a:r>
            <a:r>
              <a:rPr lang="en-IN" sz="2000" b="1" dirty="0" err="1" smtClean="0">
                <a:solidFill>
                  <a:srgbClr val="FFFF00"/>
                </a:solidFill>
              </a:rPr>
              <a:t>rabi</a:t>
            </a:r>
            <a:r>
              <a:rPr lang="en-IN" sz="2000" b="1" dirty="0" smtClean="0">
                <a:solidFill>
                  <a:srgbClr val="FFFF00"/>
                </a:solidFill>
              </a:rPr>
              <a:t> crop i.e. a crop grown in winter season.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The </a:t>
            </a:r>
            <a:r>
              <a:rPr lang="en-IN" sz="2000" b="1" dirty="0">
                <a:solidFill>
                  <a:srgbClr val="FFFF00"/>
                </a:solidFill>
              </a:rPr>
              <a:t>total area under wheat production in the country is around </a:t>
            </a:r>
            <a:r>
              <a:rPr lang="en-IN" sz="2000" b="1" dirty="0" smtClean="0">
                <a:solidFill>
                  <a:srgbClr val="FFFF00"/>
                </a:solidFill>
              </a:rPr>
              <a:t>30 </a:t>
            </a:r>
            <a:r>
              <a:rPr lang="en-IN" sz="2000" b="1" dirty="0">
                <a:solidFill>
                  <a:srgbClr val="FFFF00"/>
                </a:solidFill>
              </a:rPr>
              <a:t>million hectares.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The all time highest output in India is 99.7 million tonnes.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The average productivity is 3371 Kg/ha.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Wheat </a:t>
            </a:r>
            <a:r>
              <a:rPr lang="en-IN" sz="2000" b="1" dirty="0">
                <a:solidFill>
                  <a:srgbClr val="FFFF00"/>
                </a:solidFill>
              </a:rPr>
              <a:t>plant attains a height of 2-5 feet.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inflorescence of plant is spike of spikelet.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fruit is caryopsis. </a:t>
            </a:r>
            <a:r>
              <a:rPr lang="en-IN" sz="2000" b="1" dirty="0" smtClean="0">
                <a:solidFill>
                  <a:srgbClr val="FFFF00"/>
                </a:solidFill>
              </a:rPr>
              <a:t>It’s edible </a:t>
            </a:r>
            <a:r>
              <a:rPr lang="en-IN" sz="2000" b="1" dirty="0">
                <a:solidFill>
                  <a:srgbClr val="FFFF00"/>
                </a:solidFill>
              </a:rPr>
              <a:t>part </a:t>
            </a:r>
            <a:r>
              <a:rPr lang="en-IN" sz="2000" b="1" dirty="0" smtClean="0">
                <a:solidFill>
                  <a:srgbClr val="FFFF00"/>
                </a:solidFill>
              </a:rPr>
              <a:t>is </a:t>
            </a:r>
            <a:r>
              <a:rPr lang="en-IN" sz="2000" b="1" dirty="0">
                <a:solidFill>
                  <a:srgbClr val="FFFF00"/>
                </a:solidFill>
              </a:rPr>
              <a:t>fruit.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seed coat remains fused with the pericarp.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Each grain has an outer husk, the proteinaceous aleurone layer, the endosperm containing starch and the embryo.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Fruit straw is used as fodder and also for making mats and hats.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Wheat flour is consumed in three forms- </a:t>
            </a:r>
            <a:r>
              <a:rPr lang="en-IN" sz="2000" b="1" dirty="0" err="1">
                <a:solidFill>
                  <a:srgbClr val="FFFF00"/>
                </a:solidFill>
              </a:rPr>
              <a:t>atta</a:t>
            </a:r>
            <a:r>
              <a:rPr lang="en-IN" sz="2000" b="1" dirty="0">
                <a:solidFill>
                  <a:srgbClr val="FFFF00"/>
                </a:solidFill>
              </a:rPr>
              <a:t>, </a:t>
            </a:r>
            <a:r>
              <a:rPr lang="en-IN" sz="2000" b="1" dirty="0" err="1">
                <a:solidFill>
                  <a:srgbClr val="FFFF00"/>
                </a:solidFill>
              </a:rPr>
              <a:t>maida</a:t>
            </a:r>
            <a:r>
              <a:rPr lang="en-IN" sz="2000" b="1" dirty="0">
                <a:solidFill>
                  <a:srgbClr val="FFFF00"/>
                </a:solidFill>
              </a:rPr>
              <a:t> and </a:t>
            </a:r>
            <a:r>
              <a:rPr lang="en-IN" sz="2000" b="1" dirty="0" err="1">
                <a:solidFill>
                  <a:srgbClr val="FFFF00"/>
                </a:solidFill>
              </a:rPr>
              <a:t>suji</a:t>
            </a:r>
            <a:r>
              <a:rPr lang="en-IN" sz="2000" b="1" dirty="0">
                <a:solidFill>
                  <a:srgbClr val="FFFF00"/>
                </a:solidFill>
              </a:rPr>
              <a:t>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It is used for making roti, bread, cakes, biscuits, pastries, noodles. It is also used for making beer and other alcoholic beverages through the process of fermentation.</a:t>
            </a:r>
          </a:p>
        </p:txBody>
      </p:sp>
    </p:spTree>
    <p:extLst>
      <p:ext uri="{BB962C8B-B14F-4D97-AF65-F5344CB8AC3E}">
        <p14:creationId xmlns:p14="http://schemas.microsoft.com/office/powerpoint/2010/main" val="36311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2494" y="755374"/>
            <a:ext cx="1128290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B0F0"/>
                </a:solidFill>
              </a:rPr>
              <a:t>Rice (</a:t>
            </a:r>
            <a:r>
              <a:rPr lang="en-IN" sz="2000" b="1" dirty="0" err="1">
                <a:solidFill>
                  <a:srgbClr val="00B0F0"/>
                </a:solidFill>
              </a:rPr>
              <a:t>Chaval</a:t>
            </a:r>
            <a:r>
              <a:rPr lang="en-IN" sz="2000" b="1" dirty="0">
                <a:solidFill>
                  <a:srgbClr val="00B0F0"/>
                </a:solidFill>
              </a:rPr>
              <a:t> or </a:t>
            </a:r>
            <a:r>
              <a:rPr lang="en-IN" sz="2000" b="1" dirty="0" err="1">
                <a:solidFill>
                  <a:srgbClr val="00B0F0"/>
                </a:solidFill>
              </a:rPr>
              <a:t>dhan</a:t>
            </a:r>
            <a:r>
              <a:rPr lang="en-IN" sz="2000" b="1" dirty="0">
                <a:solidFill>
                  <a:srgbClr val="00B0F0"/>
                </a:solidFill>
              </a:rPr>
              <a:t> in Hindi)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Scientific name : </a:t>
            </a:r>
            <a:r>
              <a:rPr lang="en-IN" sz="2000" b="1" i="1" dirty="0" err="1">
                <a:solidFill>
                  <a:srgbClr val="00B0F0"/>
                </a:solidFill>
              </a:rPr>
              <a:t>Oryza</a:t>
            </a:r>
            <a:r>
              <a:rPr lang="en-IN" sz="2000" b="1" i="1" dirty="0">
                <a:solidFill>
                  <a:srgbClr val="00B0F0"/>
                </a:solidFill>
              </a:rPr>
              <a:t> </a:t>
            </a:r>
            <a:r>
              <a:rPr lang="en-IN" sz="2000" b="1" i="1" dirty="0" err="1">
                <a:solidFill>
                  <a:srgbClr val="00B0F0"/>
                </a:solidFill>
              </a:rPr>
              <a:t>sativa</a:t>
            </a:r>
            <a:r>
              <a:rPr lang="en-IN" sz="2000" b="1" dirty="0">
                <a:solidFill>
                  <a:srgbClr val="00B0F0"/>
                </a:solidFill>
              </a:rPr>
              <a:t> L.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Family : </a:t>
            </a:r>
            <a:r>
              <a:rPr lang="en-IN" sz="2000" b="1" dirty="0" err="1">
                <a:solidFill>
                  <a:srgbClr val="00B0F0"/>
                </a:solidFill>
              </a:rPr>
              <a:t>Poaceae</a:t>
            </a:r>
            <a:endParaRPr lang="en-IN" sz="2000" dirty="0">
              <a:solidFill>
                <a:srgbClr val="00B0F0"/>
              </a:solidFill>
            </a:endParaRPr>
          </a:p>
          <a:p>
            <a:pPr lvl="0"/>
            <a:endParaRPr lang="en-IN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Rice </a:t>
            </a:r>
            <a:r>
              <a:rPr lang="en-IN" sz="2000" b="1" dirty="0">
                <a:solidFill>
                  <a:srgbClr val="FFFF00"/>
                </a:solidFill>
              </a:rPr>
              <a:t>is consumed as a part of staple diet in most parts of the world especially Asia</a:t>
            </a:r>
            <a:r>
              <a:rPr lang="en-IN" sz="2000" b="1" dirty="0" smtClean="0">
                <a:solidFill>
                  <a:srgbClr val="FFFF00"/>
                </a:solidFill>
              </a:rPr>
              <a:t>. It is a staple food in eastern and southern parts of India.</a:t>
            </a:r>
            <a:endParaRPr lang="en-IN" sz="2000" b="1" dirty="0">
              <a:solidFill>
                <a:srgbClr val="FFFF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In India rice is a </a:t>
            </a:r>
            <a:r>
              <a:rPr lang="en-IN" sz="2000" b="1" dirty="0" err="1" smtClean="0">
                <a:solidFill>
                  <a:srgbClr val="FFFF00"/>
                </a:solidFill>
              </a:rPr>
              <a:t>kharif</a:t>
            </a:r>
            <a:r>
              <a:rPr lang="en-IN" sz="2000" b="1" dirty="0" smtClean="0">
                <a:solidFill>
                  <a:srgbClr val="FFFF00"/>
                </a:solidFill>
              </a:rPr>
              <a:t> crop i.e. a crop grown during monsoon season.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Wet rice is grown in inundated lowlands of India whereas upland rice is grown on hilly areas.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 The </a:t>
            </a:r>
            <a:r>
              <a:rPr lang="en-IN" sz="2000" b="1" dirty="0">
                <a:solidFill>
                  <a:srgbClr val="FFFF00"/>
                </a:solidFill>
              </a:rPr>
              <a:t>edible part of the plant is fruit called caryopsis. The fruit wall or pericarp is fused with the seed coat.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Grain along with the brown husk is called paddy.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Grain contains large amount of carbohydrate along with some proteins, fats and minerals.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processed seeds need to be boiled or steamed before consuming.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Rice bran oil is extracted from outer brown husk. It is used as edible oil and also for making soaps and cosmetics.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It is also used in the preparation of alcoholic beverages.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Rice straw is used for making strawboard, paper, mats etc.     </a:t>
            </a:r>
          </a:p>
        </p:txBody>
      </p:sp>
    </p:spTree>
    <p:extLst>
      <p:ext uri="{BB962C8B-B14F-4D97-AF65-F5344CB8AC3E}">
        <p14:creationId xmlns:p14="http://schemas.microsoft.com/office/powerpoint/2010/main" val="225777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5517" y="1152939"/>
            <a:ext cx="1149758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chemeClr val="accent2"/>
                </a:solidFill>
              </a:rPr>
              <a:t>LEGUMES (Pulses) </a:t>
            </a:r>
            <a:endParaRPr lang="en-IN" sz="3200" dirty="0">
              <a:solidFill>
                <a:schemeClr val="accent2"/>
              </a:solidFill>
            </a:endParaRPr>
          </a:p>
          <a:p>
            <a:r>
              <a:rPr lang="en-IN" dirty="0"/>
              <a:t>Legumes</a:t>
            </a:r>
            <a:r>
              <a:rPr lang="en-IN" b="1" dirty="0"/>
              <a:t> </a:t>
            </a:r>
            <a:r>
              <a:rPr lang="en-IN" dirty="0"/>
              <a:t>are plants belonging to family Papilionaceae, grown for their high protein content and soil fertility enhancing property.</a:t>
            </a:r>
          </a:p>
          <a:p>
            <a:endParaRPr lang="en-IN" b="1" dirty="0" smtClean="0"/>
          </a:p>
          <a:p>
            <a:r>
              <a:rPr lang="en-IN" sz="2000" b="1" dirty="0" smtClean="0">
                <a:solidFill>
                  <a:srgbClr val="00B0F0"/>
                </a:solidFill>
              </a:rPr>
              <a:t>Pigeon </a:t>
            </a:r>
            <a:r>
              <a:rPr lang="en-IN" sz="2000" b="1" dirty="0">
                <a:solidFill>
                  <a:srgbClr val="00B0F0"/>
                </a:solidFill>
              </a:rPr>
              <a:t>Pea (</a:t>
            </a:r>
            <a:r>
              <a:rPr lang="en-IN" sz="2000" b="1" dirty="0" err="1">
                <a:solidFill>
                  <a:srgbClr val="00B0F0"/>
                </a:solidFill>
              </a:rPr>
              <a:t>arhar</a:t>
            </a:r>
            <a:r>
              <a:rPr lang="en-IN" sz="2000" b="1" dirty="0">
                <a:solidFill>
                  <a:srgbClr val="00B0F0"/>
                </a:solidFill>
              </a:rPr>
              <a:t> </a:t>
            </a:r>
            <a:r>
              <a:rPr lang="en-IN" sz="2000" b="1" dirty="0" smtClean="0">
                <a:solidFill>
                  <a:srgbClr val="00B0F0"/>
                </a:solidFill>
              </a:rPr>
              <a:t>or </a:t>
            </a:r>
            <a:r>
              <a:rPr lang="en-IN" sz="2000" b="1" dirty="0" err="1" smtClean="0">
                <a:solidFill>
                  <a:srgbClr val="00B0F0"/>
                </a:solidFill>
              </a:rPr>
              <a:t>tur</a:t>
            </a:r>
            <a:r>
              <a:rPr lang="en-IN" sz="2000" b="1" dirty="0" smtClean="0">
                <a:solidFill>
                  <a:srgbClr val="00B0F0"/>
                </a:solidFill>
              </a:rPr>
              <a:t> in </a:t>
            </a:r>
            <a:r>
              <a:rPr lang="en-IN" sz="2000" b="1" dirty="0">
                <a:solidFill>
                  <a:srgbClr val="00B0F0"/>
                </a:solidFill>
              </a:rPr>
              <a:t>Hindi)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 smtClean="0">
                <a:solidFill>
                  <a:srgbClr val="00B0F0"/>
                </a:solidFill>
              </a:rPr>
              <a:t>Scientific </a:t>
            </a:r>
            <a:r>
              <a:rPr lang="en-IN" sz="2000" b="1" dirty="0">
                <a:solidFill>
                  <a:srgbClr val="00B0F0"/>
                </a:solidFill>
              </a:rPr>
              <a:t>name : </a:t>
            </a:r>
            <a:r>
              <a:rPr lang="en-IN" sz="2000" b="1" i="1" dirty="0" err="1">
                <a:solidFill>
                  <a:srgbClr val="00B0F0"/>
                </a:solidFill>
              </a:rPr>
              <a:t>Cajanus</a:t>
            </a:r>
            <a:r>
              <a:rPr lang="en-IN" sz="2000" b="1" i="1" dirty="0">
                <a:solidFill>
                  <a:srgbClr val="00B0F0"/>
                </a:solidFill>
              </a:rPr>
              <a:t> </a:t>
            </a:r>
            <a:r>
              <a:rPr lang="en-IN" sz="2000" b="1" i="1" dirty="0" err="1">
                <a:solidFill>
                  <a:srgbClr val="00B0F0"/>
                </a:solidFill>
              </a:rPr>
              <a:t>cajan</a:t>
            </a:r>
            <a:r>
              <a:rPr lang="en-IN" sz="2000" b="1" dirty="0">
                <a:solidFill>
                  <a:srgbClr val="00B0F0"/>
                </a:solidFill>
              </a:rPr>
              <a:t> L</a:t>
            </a:r>
            <a:r>
              <a:rPr lang="en-IN" sz="2000" dirty="0">
                <a:solidFill>
                  <a:srgbClr val="00B0F0"/>
                </a:solidFill>
              </a:rPr>
              <a:t>.       </a:t>
            </a:r>
          </a:p>
          <a:p>
            <a:r>
              <a:rPr lang="en-IN" sz="2000" b="1" dirty="0">
                <a:solidFill>
                  <a:srgbClr val="00B0F0"/>
                </a:solidFill>
              </a:rPr>
              <a:t>Family :  Papilionaceae</a:t>
            </a:r>
            <a:endParaRPr lang="en-IN" sz="2000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IN" sz="2000" dirty="0" smtClean="0">
              <a:solidFill>
                <a:srgbClr val="FFFF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It </a:t>
            </a:r>
            <a:r>
              <a:rPr lang="en-IN" sz="2000" b="1" dirty="0">
                <a:solidFill>
                  <a:srgbClr val="FFFF00"/>
                </a:solidFill>
              </a:rPr>
              <a:t>is one of the most important pulse crop of India grown in </a:t>
            </a:r>
            <a:r>
              <a:rPr lang="en-IN" sz="2000" b="1" dirty="0" err="1">
                <a:solidFill>
                  <a:srgbClr val="FFFF00"/>
                </a:solidFill>
              </a:rPr>
              <a:t>kharif</a:t>
            </a:r>
            <a:r>
              <a:rPr lang="en-IN" sz="2000" b="1" dirty="0">
                <a:solidFill>
                  <a:srgbClr val="FFFF00"/>
                </a:solidFill>
              </a:rPr>
              <a:t> season</a:t>
            </a:r>
            <a:r>
              <a:rPr lang="en-IN" sz="2000" b="1" dirty="0" smtClean="0">
                <a:solidFill>
                  <a:srgbClr val="FFFF00"/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The total area under production in India is 3.90 </a:t>
            </a:r>
            <a:r>
              <a:rPr lang="en-IN" sz="2000" b="1" dirty="0" err="1" smtClean="0">
                <a:solidFill>
                  <a:srgbClr val="FFFF00"/>
                </a:solidFill>
              </a:rPr>
              <a:t>Mha</a:t>
            </a:r>
            <a:r>
              <a:rPr lang="en-IN" sz="2000" b="1" dirty="0" smtClean="0">
                <a:solidFill>
                  <a:srgbClr val="FFFF00"/>
                </a:solidFill>
              </a:rPr>
              <a:t> and production is around 3.17 MT.</a:t>
            </a:r>
            <a:endParaRPr lang="en-IN" sz="2000" b="1" dirty="0">
              <a:solidFill>
                <a:srgbClr val="FFFF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It is a shrub with 2-3 metre height.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pods of plant contain 4-5 seeds each.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Seeds of plant are used as </a:t>
            </a:r>
            <a:r>
              <a:rPr lang="en-IN" sz="2000" b="1" dirty="0" err="1">
                <a:solidFill>
                  <a:srgbClr val="FFFF00"/>
                </a:solidFill>
              </a:rPr>
              <a:t>daal</a:t>
            </a:r>
            <a:r>
              <a:rPr lang="en-IN" sz="2000" b="1" dirty="0">
                <a:solidFill>
                  <a:srgbClr val="FFFF00"/>
                </a:solidFill>
              </a:rPr>
              <a:t>,  traditionally taken with rice (</a:t>
            </a:r>
            <a:r>
              <a:rPr lang="en-IN" sz="2000" b="1" dirty="0" err="1">
                <a:solidFill>
                  <a:srgbClr val="FFFF00"/>
                </a:solidFill>
              </a:rPr>
              <a:t>daal</a:t>
            </a:r>
            <a:r>
              <a:rPr lang="en-IN" sz="2000" b="1" dirty="0">
                <a:solidFill>
                  <a:srgbClr val="FFFF00"/>
                </a:solidFill>
              </a:rPr>
              <a:t> </a:t>
            </a:r>
            <a:r>
              <a:rPr lang="en-IN" sz="2000" b="1" dirty="0" err="1">
                <a:solidFill>
                  <a:srgbClr val="FFFF00"/>
                </a:solidFill>
              </a:rPr>
              <a:t>chawal</a:t>
            </a:r>
            <a:r>
              <a:rPr lang="en-IN" sz="2000" b="1" dirty="0">
                <a:solidFill>
                  <a:srgbClr val="FFFF00"/>
                </a:solidFill>
              </a:rPr>
              <a:t>) in most parts of India.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It has rich protein content.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Green leaves and stem of plant are used as green manure. </a:t>
            </a:r>
          </a:p>
          <a:p>
            <a:r>
              <a:rPr lang="en-IN" sz="2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4466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8497" y="1216550"/>
            <a:ext cx="1073426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B0F0"/>
                </a:solidFill>
              </a:rPr>
              <a:t>Gram (</a:t>
            </a:r>
            <a:r>
              <a:rPr lang="en-IN" sz="2000" b="1" dirty="0" err="1">
                <a:solidFill>
                  <a:srgbClr val="00B0F0"/>
                </a:solidFill>
              </a:rPr>
              <a:t>chana</a:t>
            </a:r>
            <a:r>
              <a:rPr lang="en-IN" sz="2000" b="1" dirty="0">
                <a:solidFill>
                  <a:srgbClr val="00B0F0"/>
                </a:solidFill>
              </a:rPr>
              <a:t> in Hindi)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 smtClean="0">
                <a:solidFill>
                  <a:srgbClr val="00B0F0"/>
                </a:solidFill>
              </a:rPr>
              <a:t>Scientific </a:t>
            </a:r>
            <a:r>
              <a:rPr lang="en-IN" sz="2000" b="1" dirty="0">
                <a:solidFill>
                  <a:srgbClr val="00B0F0"/>
                </a:solidFill>
              </a:rPr>
              <a:t>name : </a:t>
            </a:r>
            <a:r>
              <a:rPr lang="en-IN" sz="2000" b="1" i="1" dirty="0" err="1">
                <a:solidFill>
                  <a:srgbClr val="00B0F0"/>
                </a:solidFill>
              </a:rPr>
              <a:t>Cicer</a:t>
            </a:r>
            <a:r>
              <a:rPr lang="en-IN" sz="2000" b="1" i="1" dirty="0">
                <a:solidFill>
                  <a:srgbClr val="00B0F0"/>
                </a:solidFill>
              </a:rPr>
              <a:t> </a:t>
            </a:r>
            <a:r>
              <a:rPr lang="en-IN" sz="2000" b="1" i="1" dirty="0" err="1">
                <a:solidFill>
                  <a:srgbClr val="00B0F0"/>
                </a:solidFill>
              </a:rPr>
              <a:t>arietanum</a:t>
            </a:r>
            <a:r>
              <a:rPr lang="en-IN" sz="2000" b="1" dirty="0">
                <a:solidFill>
                  <a:srgbClr val="00B0F0"/>
                </a:solidFill>
              </a:rPr>
              <a:t> L</a:t>
            </a:r>
            <a:r>
              <a:rPr lang="en-IN" sz="2000" dirty="0">
                <a:solidFill>
                  <a:srgbClr val="00B0F0"/>
                </a:solidFill>
              </a:rPr>
              <a:t>.       </a:t>
            </a:r>
          </a:p>
          <a:p>
            <a:r>
              <a:rPr lang="en-IN" sz="2000" b="1" dirty="0">
                <a:solidFill>
                  <a:srgbClr val="00B0F0"/>
                </a:solidFill>
              </a:rPr>
              <a:t>Family :  Papilionaceae</a:t>
            </a:r>
            <a:endParaRPr lang="en-IN" sz="2000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IN" sz="2000" b="1" dirty="0" smtClean="0">
              <a:solidFill>
                <a:srgbClr val="FFFF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It </a:t>
            </a:r>
            <a:r>
              <a:rPr lang="en-IN" sz="2000" b="1" dirty="0">
                <a:solidFill>
                  <a:srgbClr val="FFFF00"/>
                </a:solidFill>
              </a:rPr>
              <a:t>is also known as chickpea or Bengal </a:t>
            </a:r>
            <a:r>
              <a:rPr lang="en-IN" sz="2000" b="1" dirty="0" smtClean="0">
                <a:solidFill>
                  <a:srgbClr val="FFFF00"/>
                </a:solidFill>
              </a:rPr>
              <a:t>gram and is a </a:t>
            </a:r>
            <a:r>
              <a:rPr lang="en-IN" sz="2000" b="1" dirty="0" err="1" smtClean="0">
                <a:solidFill>
                  <a:srgbClr val="FFFF00"/>
                </a:solidFill>
              </a:rPr>
              <a:t>rabi</a:t>
            </a:r>
            <a:r>
              <a:rPr lang="en-IN" sz="2000" b="1" dirty="0" smtClean="0">
                <a:solidFill>
                  <a:srgbClr val="FFFF00"/>
                </a:solidFill>
              </a:rPr>
              <a:t> season crop.</a:t>
            </a:r>
            <a:endParaRPr lang="en-IN" sz="2000" b="1" dirty="0">
              <a:solidFill>
                <a:srgbClr val="FFFF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Plants are small, bushy in appearance and cultivated in winter.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pod (fruit) contains 1-3 seeds.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Seeds of gram are consumed in several forms. Seeds are consumed as dal. </a:t>
            </a:r>
            <a:endParaRPr lang="en-IN" sz="2000" b="1" dirty="0" smtClean="0">
              <a:solidFill>
                <a:srgbClr val="FFFF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Gram </a:t>
            </a:r>
            <a:r>
              <a:rPr lang="en-IN" sz="2000" b="1" dirty="0">
                <a:solidFill>
                  <a:srgbClr val="FFFF00"/>
                </a:solidFill>
              </a:rPr>
              <a:t>Flour is called </a:t>
            </a:r>
            <a:r>
              <a:rPr lang="en-IN" sz="2000" b="1" dirty="0" err="1">
                <a:solidFill>
                  <a:srgbClr val="FFFF00"/>
                </a:solidFill>
              </a:rPr>
              <a:t>besan</a:t>
            </a:r>
            <a:r>
              <a:rPr lang="en-IN" sz="2000" b="1" dirty="0">
                <a:solidFill>
                  <a:srgbClr val="FFFF00"/>
                </a:solidFill>
              </a:rPr>
              <a:t>. Roasted gram flour is called </a:t>
            </a:r>
            <a:r>
              <a:rPr lang="en-IN" sz="2000" b="1" dirty="0" err="1">
                <a:solidFill>
                  <a:srgbClr val="FFFF00"/>
                </a:solidFill>
              </a:rPr>
              <a:t>sattu</a:t>
            </a:r>
            <a:r>
              <a:rPr lang="en-IN" sz="2000" b="1" dirty="0">
                <a:solidFill>
                  <a:srgbClr val="FFFF00"/>
                </a:solidFill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Gram is rich in Protein. Besides it also contain carbohydrates and many vitamins also. </a:t>
            </a:r>
          </a:p>
        </p:txBody>
      </p:sp>
    </p:spTree>
    <p:extLst>
      <p:ext uri="{BB962C8B-B14F-4D97-AF65-F5344CB8AC3E}">
        <p14:creationId xmlns:p14="http://schemas.microsoft.com/office/powerpoint/2010/main" val="21943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7037" y="1375576"/>
            <a:ext cx="1001864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B0F0"/>
                </a:solidFill>
              </a:rPr>
              <a:t>Soybean </a:t>
            </a:r>
          </a:p>
          <a:p>
            <a:r>
              <a:rPr lang="en-IN" sz="2000" b="1" dirty="0">
                <a:solidFill>
                  <a:srgbClr val="00B0F0"/>
                </a:solidFill>
              </a:rPr>
              <a:t>Scientific name : </a:t>
            </a:r>
            <a:r>
              <a:rPr lang="en-IN" sz="2000" b="1" i="1" dirty="0">
                <a:solidFill>
                  <a:srgbClr val="00B0F0"/>
                </a:solidFill>
              </a:rPr>
              <a:t>Glycine max </a:t>
            </a:r>
            <a:r>
              <a:rPr lang="en-IN" sz="2000" b="1" dirty="0">
                <a:solidFill>
                  <a:srgbClr val="00B0F0"/>
                </a:solidFill>
              </a:rPr>
              <a:t>(L.) </a:t>
            </a:r>
            <a:r>
              <a:rPr lang="en-IN" sz="2000" b="1" dirty="0" err="1">
                <a:solidFill>
                  <a:srgbClr val="00B0F0"/>
                </a:solidFill>
              </a:rPr>
              <a:t>Merr</a:t>
            </a:r>
            <a:r>
              <a:rPr lang="en-IN" sz="2000" b="1" dirty="0">
                <a:solidFill>
                  <a:srgbClr val="00B0F0"/>
                </a:solidFill>
              </a:rPr>
              <a:t>.</a:t>
            </a:r>
          </a:p>
          <a:p>
            <a:r>
              <a:rPr lang="en-IN" sz="2000" b="1" dirty="0">
                <a:solidFill>
                  <a:srgbClr val="00B0F0"/>
                </a:solidFill>
              </a:rPr>
              <a:t>Family : Papilionaceae</a:t>
            </a:r>
          </a:p>
          <a:p>
            <a:pPr lvl="0"/>
            <a:endParaRPr lang="en-IN" sz="2000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Soybean </a:t>
            </a:r>
            <a:r>
              <a:rPr lang="en-IN" sz="2000" b="1" dirty="0">
                <a:solidFill>
                  <a:srgbClr val="FFFF00"/>
                </a:solidFill>
              </a:rPr>
              <a:t>is high protein (38-45%) legume crop.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Many </a:t>
            </a:r>
            <a:r>
              <a:rPr lang="en-IN" sz="2000" b="1" dirty="0" smtClean="0">
                <a:solidFill>
                  <a:srgbClr val="FFFF00"/>
                </a:solidFill>
              </a:rPr>
              <a:t>types </a:t>
            </a:r>
            <a:r>
              <a:rPr lang="en-IN" sz="2000" b="1" dirty="0">
                <a:solidFill>
                  <a:srgbClr val="FFFF00"/>
                </a:solidFill>
              </a:rPr>
              <a:t>of food items are prepared from soybean.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In </a:t>
            </a:r>
            <a:r>
              <a:rPr lang="en-IN" sz="2000" b="1" dirty="0" smtClean="0">
                <a:solidFill>
                  <a:srgbClr val="FFFF00"/>
                </a:solidFill>
              </a:rPr>
              <a:t>China, </a:t>
            </a:r>
            <a:r>
              <a:rPr lang="en-IN" sz="2000" b="1" dirty="0">
                <a:solidFill>
                  <a:srgbClr val="FFFF00"/>
                </a:solidFill>
              </a:rPr>
              <a:t>soybean is used to </a:t>
            </a:r>
            <a:r>
              <a:rPr lang="en-IN" sz="2000" b="1" dirty="0" smtClean="0">
                <a:solidFill>
                  <a:srgbClr val="FFFF00"/>
                </a:solidFill>
              </a:rPr>
              <a:t>produce certain </a:t>
            </a:r>
            <a:r>
              <a:rPr lang="en-IN" sz="2000" b="1" dirty="0">
                <a:solidFill>
                  <a:srgbClr val="FFFF00"/>
                </a:solidFill>
              </a:rPr>
              <a:t>unfermented products such as soy milk from which tofu and tofu skin is prepared.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Fermented </a:t>
            </a:r>
            <a:r>
              <a:rPr lang="en-IN" sz="2000" b="1" dirty="0" smtClean="0">
                <a:solidFill>
                  <a:srgbClr val="FFFF00"/>
                </a:solidFill>
              </a:rPr>
              <a:t>soybean </a:t>
            </a:r>
            <a:r>
              <a:rPr lang="en-IN" sz="2000" b="1" dirty="0">
                <a:solidFill>
                  <a:srgbClr val="FFFF00"/>
                </a:solidFill>
              </a:rPr>
              <a:t>products include </a:t>
            </a:r>
            <a:r>
              <a:rPr lang="en-IN" sz="2000" b="1" dirty="0" smtClean="0">
                <a:solidFill>
                  <a:srgbClr val="FFFF00"/>
                </a:solidFill>
              </a:rPr>
              <a:t>tempeh, </a:t>
            </a:r>
            <a:r>
              <a:rPr lang="en-IN" sz="2000" b="1" dirty="0" err="1" smtClean="0">
                <a:solidFill>
                  <a:srgbClr val="FFFF00"/>
                </a:solidFill>
              </a:rPr>
              <a:t>sufu</a:t>
            </a:r>
            <a:r>
              <a:rPr lang="en-IN" sz="2000" b="1" dirty="0" smtClean="0">
                <a:solidFill>
                  <a:srgbClr val="FFFF00"/>
                </a:solidFill>
              </a:rPr>
              <a:t> and soya sauce etc.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According to a study fermentation increases the amount of phenolic compounds (anti-oxidant property) in soybean.</a:t>
            </a:r>
            <a:endParaRPr lang="en-IN" sz="2000" b="1" dirty="0">
              <a:solidFill>
                <a:srgbClr val="FFFF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Soybean is used to derive soybean oil.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err="1">
                <a:solidFill>
                  <a:srgbClr val="FFFF00"/>
                </a:solidFill>
              </a:rPr>
              <a:t>Soyabean</a:t>
            </a:r>
            <a:r>
              <a:rPr lang="en-IN" sz="2000" b="1" dirty="0">
                <a:solidFill>
                  <a:srgbClr val="FFFF00"/>
                </a:solidFill>
              </a:rPr>
              <a:t> chunks (soya </a:t>
            </a:r>
            <a:r>
              <a:rPr lang="en-IN" sz="2000" b="1" dirty="0" err="1">
                <a:solidFill>
                  <a:srgbClr val="FFFF00"/>
                </a:solidFill>
              </a:rPr>
              <a:t>bari</a:t>
            </a:r>
            <a:r>
              <a:rPr lang="en-IN" sz="2000" b="1" dirty="0">
                <a:solidFill>
                  <a:srgbClr val="FFFF00"/>
                </a:solidFill>
              </a:rPr>
              <a:t>) are quite popular in India.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It is also used as animal feed in many parts of the world</a:t>
            </a:r>
            <a:r>
              <a:rPr lang="en-IN" sz="2000" b="1" dirty="0"/>
              <a:t>.</a:t>
            </a:r>
          </a:p>
          <a:p>
            <a:r>
              <a:rPr lang="en-IN" sz="2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890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9228" y="1423283"/>
            <a:ext cx="106547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B0F0"/>
                </a:solidFill>
              </a:rPr>
              <a:t>Garden Pea (matar in Hindi)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Scientific name : </a:t>
            </a:r>
            <a:r>
              <a:rPr lang="en-IN" sz="2000" b="1" i="1" dirty="0">
                <a:solidFill>
                  <a:srgbClr val="00B0F0"/>
                </a:solidFill>
              </a:rPr>
              <a:t>Pisum sativum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Family : Papilionaceae</a:t>
            </a:r>
            <a:endParaRPr lang="en-IN" sz="2000" dirty="0">
              <a:solidFill>
                <a:srgbClr val="00B0F0"/>
              </a:solidFill>
            </a:endParaRPr>
          </a:p>
          <a:p>
            <a:pPr lvl="0"/>
            <a:endParaRPr lang="en-IN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Garden </a:t>
            </a:r>
            <a:r>
              <a:rPr lang="en-IN" sz="2000" b="1" dirty="0">
                <a:solidFill>
                  <a:srgbClr val="FFFF00"/>
                </a:solidFill>
              </a:rPr>
              <a:t>pea is a herbaceous annual plant.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The pod contain several seeds.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Fresh seeds are consumed as vegetable. Dried seeds are used as dal.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Plants are utilized as fodder and also for green </a:t>
            </a:r>
            <a:r>
              <a:rPr lang="en-IN" sz="2000" b="1" dirty="0" err="1">
                <a:solidFill>
                  <a:srgbClr val="FFFF00"/>
                </a:solidFill>
              </a:rPr>
              <a:t>manuring</a:t>
            </a:r>
            <a:r>
              <a:rPr lang="en-IN" sz="2000" b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65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3670" y="1176793"/>
            <a:ext cx="1021742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00B0F0"/>
                </a:solidFill>
              </a:rPr>
              <a:t>Black </a:t>
            </a:r>
            <a:r>
              <a:rPr lang="en-IN" sz="2000" b="1" dirty="0">
                <a:solidFill>
                  <a:srgbClr val="00B0F0"/>
                </a:solidFill>
              </a:rPr>
              <a:t>gram (</a:t>
            </a:r>
            <a:r>
              <a:rPr lang="en-IN" sz="2000" b="1" dirty="0" err="1">
                <a:solidFill>
                  <a:srgbClr val="00B0F0"/>
                </a:solidFill>
              </a:rPr>
              <a:t>Urd</a:t>
            </a:r>
            <a:r>
              <a:rPr lang="en-IN" sz="2000" b="1" dirty="0">
                <a:solidFill>
                  <a:srgbClr val="00B0F0"/>
                </a:solidFill>
              </a:rPr>
              <a:t>/</a:t>
            </a:r>
            <a:r>
              <a:rPr lang="en-IN" sz="2000" b="1" dirty="0" err="1">
                <a:solidFill>
                  <a:srgbClr val="00B0F0"/>
                </a:solidFill>
              </a:rPr>
              <a:t>Urad</a:t>
            </a:r>
            <a:r>
              <a:rPr lang="en-IN" sz="2000" b="1" dirty="0">
                <a:solidFill>
                  <a:srgbClr val="00B0F0"/>
                </a:solidFill>
              </a:rPr>
              <a:t> in Hindi)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Scientific name : </a:t>
            </a:r>
            <a:r>
              <a:rPr lang="en-IN" sz="2000" b="1" i="1" dirty="0" err="1">
                <a:solidFill>
                  <a:srgbClr val="00B0F0"/>
                </a:solidFill>
              </a:rPr>
              <a:t>Vigna</a:t>
            </a:r>
            <a:r>
              <a:rPr lang="en-IN" sz="2000" b="1" i="1" dirty="0">
                <a:solidFill>
                  <a:srgbClr val="00B0F0"/>
                </a:solidFill>
              </a:rPr>
              <a:t> </a:t>
            </a:r>
            <a:r>
              <a:rPr lang="en-IN" sz="2000" b="1" i="1" dirty="0" err="1">
                <a:solidFill>
                  <a:srgbClr val="00B0F0"/>
                </a:solidFill>
              </a:rPr>
              <a:t>mungo</a:t>
            </a:r>
            <a:r>
              <a:rPr lang="en-IN" sz="2000" b="1" dirty="0">
                <a:solidFill>
                  <a:srgbClr val="00B0F0"/>
                </a:solidFill>
              </a:rPr>
              <a:t> (L.) </a:t>
            </a:r>
            <a:r>
              <a:rPr lang="en-IN" sz="2000" b="1" dirty="0" err="1">
                <a:solidFill>
                  <a:srgbClr val="00B0F0"/>
                </a:solidFill>
              </a:rPr>
              <a:t>Hepper</a:t>
            </a:r>
            <a:endParaRPr lang="en-IN" sz="2000" dirty="0">
              <a:solidFill>
                <a:srgbClr val="00B0F0"/>
              </a:solidFill>
            </a:endParaRPr>
          </a:p>
          <a:p>
            <a:r>
              <a:rPr lang="en-IN" sz="2000" b="1" dirty="0">
                <a:solidFill>
                  <a:srgbClr val="00B0F0"/>
                </a:solidFill>
              </a:rPr>
              <a:t>Family : Papilionaceae</a:t>
            </a:r>
            <a:endParaRPr lang="en-IN" sz="2000" dirty="0">
              <a:solidFill>
                <a:srgbClr val="00B0F0"/>
              </a:solidFill>
            </a:endParaRPr>
          </a:p>
          <a:p>
            <a:pPr lvl="0"/>
            <a:endParaRPr lang="en-IN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rgbClr val="FFFF00"/>
                </a:solidFill>
              </a:rPr>
              <a:t>The </a:t>
            </a:r>
            <a:r>
              <a:rPr lang="en-IN" sz="2000" b="1" dirty="0">
                <a:solidFill>
                  <a:srgbClr val="FFFF00"/>
                </a:solidFill>
              </a:rPr>
              <a:t>plants are annual herbs which are grown for their seeds.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 err="1">
                <a:solidFill>
                  <a:srgbClr val="FFFF00"/>
                </a:solidFill>
              </a:rPr>
              <a:t>Wooly</a:t>
            </a:r>
            <a:r>
              <a:rPr lang="en-IN" sz="2000" b="1" dirty="0">
                <a:solidFill>
                  <a:srgbClr val="FFFF00"/>
                </a:solidFill>
              </a:rPr>
              <a:t> pods contain several seeds. Seeds are green or black in colour.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Seeds are used as dal. </a:t>
            </a:r>
            <a:r>
              <a:rPr lang="en-IN" sz="2000" b="1" dirty="0" err="1">
                <a:solidFill>
                  <a:srgbClr val="FFFF00"/>
                </a:solidFill>
              </a:rPr>
              <a:t>Urad</a:t>
            </a:r>
            <a:r>
              <a:rPr lang="en-IN" sz="2000" b="1" dirty="0">
                <a:solidFill>
                  <a:srgbClr val="FFFF00"/>
                </a:solidFill>
              </a:rPr>
              <a:t> flour is used for making </a:t>
            </a:r>
            <a:r>
              <a:rPr lang="en-IN" sz="2000" b="1" dirty="0" err="1">
                <a:solidFill>
                  <a:srgbClr val="FFFF00"/>
                </a:solidFill>
              </a:rPr>
              <a:t>papad</a:t>
            </a:r>
            <a:r>
              <a:rPr lang="en-IN" sz="2000" b="1" dirty="0">
                <a:solidFill>
                  <a:srgbClr val="FFFF00"/>
                </a:solidFill>
              </a:rPr>
              <a:t> and </a:t>
            </a:r>
            <a:r>
              <a:rPr lang="en-IN" sz="2000" b="1" dirty="0" err="1">
                <a:solidFill>
                  <a:srgbClr val="FFFF00"/>
                </a:solidFill>
              </a:rPr>
              <a:t>badi</a:t>
            </a:r>
            <a:r>
              <a:rPr lang="en-IN" sz="2000" b="1" dirty="0">
                <a:solidFill>
                  <a:srgbClr val="FFFF00"/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rgbClr val="FFFF00"/>
                </a:solidFill>
              </a:rPr>
              <a:t>Plants are used as green manure and fodder.</a:t>
            </a:r>
          </a:p>
        </p:txBody>
      </p:sp>
    </p:spTree>
    <p:extLst>
      <p:ext uri="{BB962C8B-B14F-4D97-AF65-F5344CB8AC3E}">
        <p14:creationId xmlns:p14="http://schemas.microsoft.com/office/powerpoint/2010/main" val="301142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147</TotalTime>
  <Words>1179</Words>
  <Application>Microsoft Office PowerPoint</Application>
  <PresentationFormat>Widescreen</PresentationFormat>
  <Paragraphs>130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Ion</vt:lpstr>
      <vt:lpstr>       Plant Resource Utilization         B.Sc.III Botany (Paper I-Unit 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Resource Utilization(B.Sc.III Botany – Paper I)</dc:title>
  <dc:creator>HP</dc:creator>
  <cp:lastModifiedBy>HP</cp:lastModifiedBy>
  <cp:revision>17</cp:revision>
  <dcterms:created xsi:type="dcterms:W3CDTF">2020-03-29T06:20:18Z</dcterms:created>
  <dcterms:modified xsi:type="dcterms:W3CDTF">2020-03-30T08:12:57Z</dcterms:modified>
</cp:coreProperties>
</file>