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9032" autoAdjust="0"/>
  </p:normalViewPr>
  <p:slideViewPr>
    <p:cSldViewPr>
      <p:cViewPr varScale="1">
        <p:scale>
          <a:sx n="57" d="100"/>
          <a:sy n="57" d="100"/>
        </p:scale>
        <p:origin x="-174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F06D0B-ADD3-4943-99D4-A185A529F11C}" type="datetimeFigureOut">
              <a:rPr lang="en-US" smtClean="0"/>
              <a:t>20-Apr-20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2338E-7DDA-4B05-B344-53F205A7657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E2338E-7DDA-4B05-B344-53F205A76577}"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57EFB0D-DFF2-436A-A023-3BB6AEB8905D}" type="datetimeFigureOut">
              <a:rPr lang="en-US" smtClean="0"/>
              <a:t>20-Apr-20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F8C90D-93B9-414C-9640-87813A973C8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EFB0D-DFF2-436A-A023-3BB6AEB8905D}" type="datetimeFigureOut">
              <a:rPr lang="en-US" smtClean="0"/>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EFB0D-DFF2-436A-A023-3BB6AEB8905D}" type="datetimeFigureOut">
              <a:rPr lang="en-US" smtClean="0"/>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EFB0D-DFF2-436A-A023-3BB6AEB8905D}" type="datetimeFigureOut">
              <a:rPr lang="en-US" smtClean="0"/>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7EFB0D-DFF2-436A-A023-3BB6AEB8905D}" type="datetimeFigureOut">
              <a:rPr lang="en-US" smtClean="0"/>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C90D-93B9-414C-9640-87813A973C8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7EFB0D-DFF2-436A-A023-3BB6AEB8905D}" type="datetimeFigureOut">
              <a:rPr lang="en-US" smtClean="0"/>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7EFB0D-DFF2-436A-A023-3BB6AEB8905D}" type="datetimeFigureOut">
              <a:rPr lang="en-US" smtClean="0"/>
              <a:t>20-Apr-20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7EFB0D-DFF2-436A-A023-3BB6AEB8905D}" type="datetimeFigureOut">
              <a:rPr lang="en-US" smtClean="0"/>
              <a:t>20-Apr-20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EFB0D-DFF2-436A-A023-3BB6AEB8905D}" type="datetimeFigureOut">
              <a:rPr lang="en-US" smtClean="0"/>
              <a:t>20-Apr-20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7EFB0D-DFF2-436A-A023-3BB6AEB8905D}" type="datetimeFigureOut">
              <a:rPr lang="en-US" smtClean="0"/>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8C90D-93B9-414C-9640-87813A973C84}" type="slidenum">
              <a:rPr lang="en-US" smtClean="0"/>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57EFB0D-DFF2-436A-A023-3BB6AEB8905D}" type="datetimeFigureOut">
              <a:rPr lang="en-US" smtClean="0"/>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F8C90D-93B9-414C-9640-87813A973C8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7EFB0D-DFF2-436A-A023-3BB6AEB8905D}" type="datetimeFigureOut">
              <a:rPr lang="en-US" smtClean="0"/>
              <a:t>20-Apr-20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F8C90D-93B9-414C-9640-87813A973C8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khanacademy.org/science/biology/biotech-dna-technology/dna-sequencing-pcr-electrophoresis/a/gel-electrophoresis" TargetMode="External"/><Relationship Id="rId2" Type="http://schemas.openxmlformats.org/officeDocument/2006/relationships/hyperlink" Target="https://www.khanacademy.org/science/biology/biotech-dna-technology/dna-sequencing-pcr-electrophoresis/a/dna-sequencing" TargetMode="External"/><Relationship Id="rId1" Type="http://schemas.openxmlformats.org/officeDocument/2006/relationships/slideLayout" Target="../slideLayouts/slideLayout7.xml"/><Relationship Id="rId4" Type="http://schemas.openxmlformats.org/officeDocument/2006/relationships/hyperlink" Target="https://www.khanacademy.org/science/biology/biotech-dna-technology/dna-cloning-tutorial/a/overview-dna-clonin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khanacademy.org/science/biology/biotech-dna-technology/dna-sequencing-pcr-electrophoresis/a/gel-electrophoresi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38600" y="3352800"/>
            <a:ext cx="4572000" cy="914400"/>
          </a:xfrm>
        </p:spPr>
        <p:txBody>
          <a:bodyPr>
            <a:normAutofit/>
          </a:bodyPr>
          <a:lstStyle/>
          <a:p>
            <a:r>
              <a:rPr lang="en-US" dirty="0" smtClean="0"/>
              <a:t>Dr. A </a:t>
            </a:r>
            <a:r>
              <a:rPr lang="en-US" dirty="0" err="1" smtClean="0"/>
              <a:t>Prakash</a:t>
            </a:r>
            <a:endParaRPr lang="en-US" dirty="0"/>
          </a:p>
        </p:txBody>
      </p:sp>
      <p:sp>
        <p:nvSpPr>
          <p:cNvPr id="3" name="Subtitle 2"/>
          <p:cNvSpPr>
            <a:spLocks noGrp="1"/>
          </p:cNvSpPr>
          <p:nvPr>
            <p:ph type="subTitle" idx="1"/>
          </p:nvPr>
        </p:nvSpPr>
        <p:spPr>
          <a:xfrm>
            <a:off x="381000" y="457200"/>
            <a:ext cx="6781800" cy="1524000"/>
          </a:xfrm>
        </p:spPr>
        <p:txBody>
          <a:bodyPr/>
          <a:lstStyle/>
          <a:p>
            <a:r>
              <a:rPr lang="en-US" sz="3600" b="1" dirty="0" smtClean="0"/>
              <a:t>Polymerase chain reaction (PCR)</a:t>
            </a:r>
          </a:p>
          <a:p>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pc\Desktop\ecbfa010188ad927cbe7fb5c37aea3c74a63b8da.png"/>
          <p:cNvPicPr>
            <a:picLocks noChangeAspect="1" noChangeArrowheads="1"/>
          </p:cNvPicPr>
          <p:nvPr/>
        </p:nvPicPr>
        <p:blipFill>
          <a:blip r:embed="rId2"/>
          <a:srcRect/>
          <a:stretch>
            <a:fillRect/>
          </a:stretch>
        </p:blipFill>
        <p:spPr bwMode="auto">
          <a:xfrm>
            <a:off x="1066800" y="304800"/>
            <a:ext cx="6248400" cy="3642547"/>
          </a:xfrm>
          <a:prstGeom prst="rect">
            <a:avLst/>
          </a:prstGeom>
          <a:noFill/>
        </p:spPr>
      </p:pic>
      <p:sp>
        <p:nvSpPr>
          <p:cNvPr id="3" name="Rectangle 2"/>
          <p:cNvSpPr/>
          <p:nvPr/>
        </p:nvSpPr>
        <p:spPr>
          <a:xfrm>
            <a:off x="457200" y="4114800"/>
            <a:ext cx="7924800" cy="2677656"/>
          </a:xfrm>
          <a:prstGeom prst="rect">
            <a:avLst/>
          </a:prstGeom>
        </p:spPr>
        <p:txBody>
          <a:bodyPr wrap="square">
            <a:spAutoFit/>
          </a:bodyPr>
          <a:lstStyle/>
          <a:p>
            <a:r>
              <a:rPr lang="en-US" sz="2400" dirty="0"/>
              <a:t>A DNA band contains many, many copies of the target DNA region, not just one or a few copies. Because DNA is microscopic, lots of copies of it must be present before we can see it by eye. This is a big part of why PCR is an important tool: it produces enough copies of a DNA sequence that we can see or manipulate that region of DNA.</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4800600" cy="584775"/>
          </a:xfrm>
          <a:prstGeom prst="rect">
            <a:avLst/>
          </a:prstGeom>
        </p:spPr>
        <p:txBody>
          <a:bodyPr wrap="square">
            <a:spAutoFit/>
          </a:bodyPr>
          <a:lstStyle/>
          <a:p>
            <a:pPr fontAlgn="base"/>
            <a:r>
              <a:rPr lang="en-US" sz="3200" b="1" dirty="0"/>
              <a:t>Applications of PCR</a:t>
            </a:r>
          </a:p>
        </p:txBody>
      </p:sp>
      <p:sp>
        <p:nvSpPr>
          <p:cNvPr id="3" name="Rectangle 2"/>
          <p:cNvSpPr/>
          <p:nvPr/>
        </p:nvSpPr>
        <p:spPr>
          <a:xfrm>
            <a:off x="228600" y="914400"/>
            <a:ext cx="8610600" cy="1384995"/>
          </a:xfrm>
          <a:prstGeom prst="rect">
            <a:avLst/>
          </a:prstGeom>
        </p:spPr>
        <p:txBody>
          <a:bodyPr wrap="square">
            <a:spAutoFit/>
          </a:bodyPr>
          <a:lstStyle/>
          <a:p>
            <a:r>
              <a:rPr lang="en-US" sz="2800" dirty="0"/>
              <a:t>PCR is used in many research labs, and it also has practical applications in forensics, genetic testing, and diagnostics.</a:t>
            </a:r>
          </a:p>
        </p:txBody>
      </p:sp>
      <p:sp>
        <p:nvSpPr>
          <p:cNvPr id="5" name="Rectangle 4"/>
          <p:cNvSpPr/>
          <p:nvPr/>
        </p:nvSpPr>
        <p:spPr>
          <a:xfrm>
            <a:off x="228600" y="2362200"/>
            <a:ext cx="4572000" cy="523220"/>
          </a:xfrm>
          <a:prstGeom prst="rect">
            <a:avLst/>
          </a:prstGeom>
        </p:spPr>
        <p:txBody>
          <a:bodyPr wrap="square">
            <a:spAutoFit/>
          </a:bodyPr>
          <a:lstStyle/>
          <a:p>
            <a:pPr fontAlgn="base"/>
            <a:r>
              <a:rPr lang="en-US" sz="2800" b="1" dirty="0"/>
              <a:t>PCR in </a:t>
            </a:r>
            <a:r>
              <a:rPr lang="en-US" sz="2800" b="1" dirty="0" smtClean="0"/>
              <a:t>Forensics</a:t>
            </a:r>
            <a:endParaRPr lang="en-US" sz="2800" b="1" dirty="0"/>
          </a:p>
        </p:txBody>
      </p:sp>
      <p:sp>
        <p:nvSpPr>
          <p:cNvPr id="6" name="Rectangle 5"/>
          <p:cNvSpPr/>
          <p:nvPr/>
        </p:nvSpPr>
        <p:spPr>
          <a:xfrm>
            <a:off x="304800" y="2895600"/>
            <a:ext cx="8839200" cy="3785652"/>
          </a:xfrm>
          <a:prstGeom prst="rect">
            <a:avLst/>
          </a:prstGeom>
        </p:spPr>
        <p:txBody>
          <a:bodyPr wrap="square">
            <a:spAutoFit/>
          </a:bodyPr>
          <a:lstStyle/>
          <a:p>
            <a:pPr fontAlgn="base"/>
            <a:r>
              <a:rPr lang="en-US" sz="2400" dirty="0"/>
              <a:t>Suppose that you are working in a forensics lab. You have just received a DNA sample from a hair left at a crime scene, along with DNA samples from three possible suspects. Your job is to examine a particular genetic marker and see whether any of the three suspects matches the hair DNA for this marker.</a:t>
            </a:r>
          </a:p>
          <a:p>
            <a:pPr fontAlgn="base"/>
            <a:r>
              <a:rPr lang="en-US" sz="2400" dirty="0"/>
              <a:t>The marker comes in two alleles, or versions. One contains a single repeat (brown region below), while the other contains two copies of the repeat. In a PCR reaction with primers that flank the repeat region, the first allele produces a </a:t>
            </a:r>
            <a:r>
              <a:rPr lang="en-US" sz="2400" dirty="0" smtClean="0"/>
              <a:t>200bp</a:t>
            </a:r>
            <a:r>
              <a:rPr lang="en-US" sz="2400" dirty="0"/>
              <a:t> DNA fragment, while the second produces a </a:t>
            </a:r>
            <a:r>
              <a:rPr lang="en-US" sz="2400" dirty="0" smtClean="0"/>
              <a:t>300bp</a:t>
            </a:r>
            <a:r>
              <a:rPr lang="en-US" sz="2400" dirty="0"/>
              <a:t> DNA fragment:</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pc\Desktop\4eefa96d9b288f7f3f61472f9ccb4d48ce0bb1fd.png"/>
          <p:cNvPicPr>
            <a:picLocks noChangeAspect="1" noChangeArrowheads="1"/>
          </p:cNvPicPr>
          <p:nvPr/>
        </p:nvPicPr>
        <p:blipFill>
          <a:blip r:embed="rId2"/>
          <a:srcRect/>
          <a:stretch>
            <a:fillRect/>
          </a:stretch>
        </p:blipFill>
        <p:spPr bwMode="auto">
          <a:xfrm>
            <a:off x="0" y="24432"/>
            <a:ext cx="7467600" cy="2511671"/>
          </a:xfrm>
          <a:prstGeom prst="rect">
            <a:avLst/>
          </a:prstGeom>
          <a:noFill/>
        </p:spPr>
      </p:pic>
      <p:sp>
        <p:nvSpPr>
          <p:cNvPr id="3" name="Rectangle 2"/>
          <p:cNvSpPr/>
          <p:nvPr/>
        </p:nvSpPr>
        <p:spPr>
          <a:xfrm>
            <a:off x="457200" y="2514601"/>
            <a:ext cx="8305800" cy="1323439"/>
          </a:xfrm>
          <a:prstGeom prst="rect">
            <a:avLst/>
          </a:prstGeom>
        </p:spPr>
        <p:txBody>
          <a:bodyPr wrap="square">
            <a:spAutoFit/>
          </a:bodyPr>
          <a:lstStyle/>
          <a:p>
            <a:pPr fontAlgn="base"/>
            <a:r>
              <a:rPr lang="en-US" sz="2000" dirty="0"/>
              <a:t>You perform PCR on the four DNA samples and visualize the results by gel electrophoresis, as shown below:</a:t>
            </a:r>
          </a:p>
          <a:p>
            <a:r>
              <a:rPr lang="en-US" sz="2000" dirty="0"/>
              <a:t/>
            </a:r>
            <a:br>
              <a:rPr lang="en-US" sz="2000" dirty="0"/>
            </a:br>
            <a:endParaRPr lang="en-US" sz="2000" dirty="0"/>
          </a:p>
        </p:txBody>
      </p:sp>
      <p:pic>
        <p:nvPicPr>
          <p:cNvPr id="25603" name="Picture 3" descr="C:\Users\pc\Desktop\52a0b83a7bb7efb826707dcea5d5b40f5ead03c5.png"/>
          <p:cNvPicPr>
            <a:picLocks noChangeAspect="1" noChangeArrowheads="1"/>
          </p:cNvPicPr>
          <p:nvPr/>
        </p:nvPicPr>
        <p:blipFill>
          <a:blip r:embed="rId3"/>
          <a:srcRect/>
          <a:stretch>
            <a:fillRect/>
          </a:stretch>
        </p:blipFill>
        <p:spPr bwMode="auto">
          <a:xfrm>
            <a:off x="-837110" y="3200401"/>
            <a:ext cx="10354491" cy="3657600"/>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352800" y="3276600"/>
            <a:ext cx="5334000" cy="1447800"/>
          </a:xfrm>
        </p:spPr>
        <p:txBody>
          <a:bodyPr>
            <a:normAutofit/>
          </a:bodyPr>
          <a:lstStyle/>
          <a:p>
            <a:r>
              <a:rPr lang="en-US" sz="4400" dirty="0" smtClean="0"/>
              <a:t>THANK YOU</a:t>
            </a:r>
            <a:endParaRPr lang="en-US" sz="44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228600"/>
            <a:ext cx="7543800" cy="5262979"/>
          </a:xfrm>
          <a:prstGeom prst="rect">
            <a:avLst/>
          </a:prstGeom>
        </p:spPr>
        <p:txBody>
          <a:bodyPr wrap="square">
            <a:spAutoFit/>
          </a:bodyPr>
          <a:lstStyle/>
          <a:p>
            <a:pPr fontAlgn="base"/>
            <a:r>
              <a:rPr lang="en-US" sz="2400" b="1" dirty="0"/>
              <a:t>Key points:</a:t>
            </a:r>
          </a:p>
          <a:p>
            <a:pPr fontAlgn="base">
              <a:buFont typeface="Wingdings" pitchFamily="2" charset="2"/>
              <a:buChar char="§"/>
            </a:pPr>
            <a:r>
              <a:rPr lang="en-US" sz="2400" b="1" dirty="0"/>
              <a:t>Polymerase chain reaction</a:t>
            </a:r>
            <a:r>
              <a:rPr lang="en-US" sz="2400" dirty="0"/>
              <a:t>, or </a:t>
            </a:r>
            <a:r>
              <a:rPr lang="en-US" sz="2400" b="1" dirty="0"/>
              <a:t>PCR</a:t>
            </a:r>
            <a:r>
              <a:rPr lang="en-US" sz="2400" dirty="0"/>
              <a:t>, is a technique to make many copies of a specific DNA region </a:t>
            </a:r>
            <a:r>
              <a:rPr lang="en-US" sz="2400" i="1" dirty="0"/>
              <a:t>in vitro</a:t>
            </a:r>
            <a:r>
              <a:rPr lang="en-US" sz="2400" dirty="0"/>
              <a:t> (in a test tube rather than an organism).</a:t>
            </a:r>
          </a:p>
          <a:p>
            <a:pPr fontAlgn="base">
              <a:buFont typeface="Wingdings" pitchFamily="2" charset="2"/>
              <a:buChar char="§"/>
            </a:pPr>
            <a:r>
              <a:rPr lang="en-US" sz="2400" dirty="0"/>
              <a:t>PCR relies on a </a:t>
            </a:r>
            <a:r>
              <a:rPr lang="en-US" sz="2400" dirty="0" err="1"/>
              <a:t>thermostable</a:t>
            </a:r>
            <a:r>
              <a:rPr lang="en-US" sz="2400" dirty="0"/>
              <a:t> DNA polymerase, </a:t>
            </a:r>
            <a:r>
              <a:rPr lang="en-US" sz="2400" b="1" i="1" dirty="0" err="1"/>
              <a:t>Taq</a:t>
            </a:r>
            <a:r>
              <a:rPr lang="en-US" sz="2400" b="1" dirty="0"/>
              <a:t> polymerase</a:t>
            </a:r>
            <a:r>
              <a:rPr lang="en-US" sz="2400" dirty="0"/>
              <a:t>, and requires DNA </a:t>
            </a:r>
            <a:r>
              <a:rPr lang="en-US" sz="2400" b="1" dirty="0"/>
              <a:t>primers</a:t>
            </a:r>
            <a:r>
              <a:rPr lang="en-US" sz="2400" dirty="0"/>
              <a:t> designed specifically for the DNA region of interest.</a:t>
            </a:r>
          </a:p>
          <a:p>
            <a:pPr fontAlgn="base">
              <a:buFont typeface="Wingdings" pitchFamily="2" charset="2"/>
              <a:buChar char="§"/>
            </a:pPr>
            <a:r>
              <a:rPr lang="en-US" sz="2400" dirty="0"/>
              <a:t>In PCR, the reaction is repeatedly cycled through a series of temperature changes, which allow many copies of the target region to be produced.</a:t>
            </a:r>
          </a:p>
          <a:p>
            <a:pPr fontAlgn="base">
              <a:buFont typeface="Wingdings" pitchFamily="2" charset="2"/>
              <a:buChar char="§"/>
            </a:pPr>
            <a:r>
              <a:rPr lang="en-US" sz="2400" dirty="0"/>
              <a:t>PCR has many research and practical applications. It is routinely used in DNA cloning, medical diagnostics, and forensic analysis </a:t>
            </a:r>
            <a:r>
              <a:rPr lang="en-US" sz="2400" dirty="0" smtClean="0"/>
              <a:t>o</a:t>
            </a:r>
            <a:r>
              <a:rPr lang="en-US" dirty="0" smtClean="0"/>
              <a:t>f DNA</a:t>
            </a: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229600" cy="6555641"/>
          </a:xfrm>
          <a:prstGeom prst="rect">
            <a:avLst/>
          </a:prstGeom>
        </p:spPr>
        <p:txBody>
          <a:bodyPr wrap="square">
            <a:spAutoFit/>
          </a:bodyPr>
          <a:lstStyle/>
          <a:p>
            <a:r>
              <a:rPr lang="en-US" sz="3200" b="1" dirty="0" smtClean="0"/>
              <a:t>PCR</a:t>
            </a:r>
          </a:p>
          <a:p>
            <a:r>
              <a:rPr lang="en-US" sz="2400" b="1" dirty="0" smtClean="0"/>
              <a:t>Polymerase </a:t>
            </a:r>
            <a:r>
              <a:rPr lang="en-US" sz="2400" b="1" dirty="0"/>
              <a:t>chain reaction</a:t>
            </a:r>
            <a:r>
              <a:rPr lang="en-US" sz="2400" dirty="0"/>
              <a:t> (</a:t>
            </a:r>
            <a:r>
              <a:rPr lang="en-US" sz="2400" b="1" dirty="0"/>
              <a:t>PCR</a:t>
            </a:r>
            <a:r>
              <a:rPr lang="en-US" sz="2400" dirty="0"/>
              <a:t>) is a common laboratory technique used to make many copies (millions or billions!) of a particular region of DNA. This DNA region can be anything the experimenter is interested in. For example, it might be a gene whose function a researcher wants to understand, or a genetic marker used by forensic scientists to match crime scene DNA with suspects</a:t>
            </a:r>
            <a:r>
              <a:rPr lang="en-US" sz="2400" dirty="0" smtClean="0"/>
              <a:t>.</a:t>
            </a:r>
          </a:p>
          <a:p>
            <a:pPr fontAlgn="base"/>
            <a:r>
              <a:rPr lang="en-US" sz="2400" dirty="0"/>
              <a:t>Typically, the goal of PCR is to make enough of the target DNA region that it can be analyzed or used in some other way. For instance, DNA amplified by PCR may be sent for </a:t>
            </a:r>
            <a:r>
              <a:rPr lang="en-US" sz="2400" dirty="0">
                <a:hlinkClick r:id="rId2"/>
              </a:rPr>
              <a:t>sequencing</a:t>
            </a:r>
            <a:r>
              <a:rPr lang="en-US" sz="2400" dirty="0"/>
              <a:t>, visualized by </a:t>
            </a:r>
            <a:r>
              <a:rPr lang="en-US" sz="2400" dirty="0">
                <a:hlinkClick r:id="rId3"/>
              </a:rPr>
              <a:t>gel electrophoresis</a:t>
            </a:r>
            <a:r>
              <a:rPr lang="en-US" sz="2400" dirty="0"/>
              <a:t>, or </a:t>
            </a:r>
            <a:r>
              <a:rPr lang="en-US" sz="2400" dirty="0">
                <a:hlinkClick r:id="rId4"/>
              </a:rPr>
              <a:t>cloned</a:t>
            </a:r>
            <a:r>
              <a:rPr lang="en-US" sz="2400" dirty="0"/>
              <a:t> into a plasmid for further experiments.</a:t>
            </a:r>
          </a:p>
          <a:p>
            <a:pPr fontAlgn="base"/>
            <a:r>
              <a:rPr lang="en-US" sz="2400" dirty="0"/>
              <a:t>PCR is used in many areas of biology and medicine, including molecular biology research, medical diagnostics, and even some branches of ecology</a:t>
            </a:r>
          </a:p>
          <a:p>
            <a:endParaRPr lang="en-US" sz="28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
            <a:ext cx="8382000" cy="7478970"/>
          </a:xfrm>
          <a:prstGeom prst="rect">
            <a:avLst/>
          </a:prstGeom>
        </p:spPr>
        <p:txBody>
          <a:bodyPr wrap="square">
            <a:spAutoFit/>
          </a:bodyPr>
          <a:lstStyle/>
          <a:p>
            <a:pPr fontAlgn="base"/>
            <a:r>
              <a:rPr lang="en-US" sz="2400" b="1" dirty="0" err="1"/>
              <a:t>Taq</a:t>
            </a:r>
            <a:r>
              <a:rPr lang="en-US" sz="2400" b="1" dirty="0"/>
              <a:t> </a:t>
            </a:r>
            <a:r>
              <a:rPr lang="en-US" sz="2400" b="1" dirty="0" smtClean="0"/>
              <a:t>polymerase</a:t>
            </a:r>
          </a:p>
          <a:p>
            <a:pPr fontAlgn="base"/>
            <a:r>
              <a:rPr lang="en-US" sz="2400" dirty="0" smtClean="0"/>
              <a:t>PCR </a:t>
            </a:r>
            <a:r>
              <a:rPr lang="en-US" sz="2400" dirty="0"/>
              <a:t>requires a DNA polymerase enzyme that makes new strands of DNA, using existing strands as templates. The DNA polymerase typically used in PCR is called </a:t>
            </a:r>
            <a:r>
              <a:rPr lang="en-US" sz="2400" b="1" i="1" dirty="0" err="1"/>
              <a:t>Taq</a:t>
            </a:r>
            <a:r>
              <a:rPr lang="en-US" sz="2400" b="1" dirty="0"/>
              <a:t> polymerase</a:t>
            </a:r>
            <a:r>
              <a:rPr lang="en-US" sz="2400" dirty="0"/>
              <a:t>, after the heat-tolerant bacterium from which it was isolated (</a:t>
            </a:r>
            <a:r>
              <a:rPr lang="en-US" sz="2400" b="1" i="1" dirty="0" err="1"/>
              <a:t>T</a:t>
            </a:r>
            <a:r>
              <a:rPr lang="en-US" sz="2400" i="1" dirty="0" err="1"/>
              <a:t>hermus</a:t>
            </a:r>
            <a:r>
              <a:rPr lang="en-US" sz="2400" i="1" dirty="0"/>
              <a:t> </a:t>
            </a:r>
            <a:r>
              <a:rPr lang="en-US" sz="2400" b="1" i="1" dirty="0" err="1"/>
              <a:t>aq</a:t>
            </a:r>
            <a:r>
              <a:rPr lang="en-US" sz="2400" i="1" dirty="0" err="1"/>
              <a:t>uaticus</a:t>
            </a:r>
            <a:r>
              <a:rPr lang="en-US" sz="2400" dirty="0" smtClean="0"/>
              <a:t>)</a:t>
            </a:r>
          </a:p>
          <a:p>
            <a:pPr fontAlgn="base"/>
            <a:endParaRPr lang="en-US" sz="2400" b="1" dirty="0"/>
          </a:p>
          <a:p>
            <a:pPr fontAlgn="base"/>
            <a:r>
              <a:rPr lang="en-US" sz="2400" b="1" dirty="0"/>
              <a:t>PCR primers</a:t>
            </a:r>
          </a:p>
          <a:p>
            <a:pPr fontAlgn="base"/>
            <a:r>
              <a:rPr lang="en-US" sz="2400" dirty="0"/>
              <a:t> </a:t>
            </a:r>
            <a:r>
              <a:rPr lang="en-US" sz="2400" b="1" dirty="0" smtClean="0"/>
              <a:t>Primer</a:t>
            </a:r>
            <a:r>
              <a:rPr lang="en-US" sz="2400" dirty="0"/>
              <a:t>, a short sequence of nucleotides that provides a starting point for DNA </a:t>
            </a:r>
            <a:r>
              <a:rPr lang="en-US" sz="2400" dirty="0" smtClean="0"/>
              <a:t>synthesis</a:t>
            </a:r>
          </a:p>
          <a:p>
            <a:pPr fontAlgn="base"/>
            <a:r>
              <a:rPr lang="en-US" sz="2400" dirty="0"/>
              <a:t>PCR primers are short pieces of single-stranded DNA, usually around </a:t>
            </a:r>
            <a:r>
              <a:rPr lang="en-US" sz="2400" dirty="0" smtClean="0"/>
              <a:t>20</a:t>
            </a:r>
            <a:r>
              <a:rPr lang="en-US" sz="2400" dirty="0"/>
              <a:t> nucleotides in length. Two primers are used in each PCR reaction, and they are designed so that they flank the target region (region that should be copied). That is, they are given sequences that will make them bind to opposite strands of the template DNA, just at the edges of the region to be copied. The primers bind to the template by complementary base pairing.</a:t>
            </a:r>
          </a:p>
          <a:p>
            <a:r>
              <a:rPr lang="en-US" sz="2400" dirty="0"/>
              <a:t/>
            </a:r>
            <a:br>
              <a:rPr lang="en-US" sz="2400" dirty="0"/>
            </a:br>
            <a:r>
              <a:rPr lang="en-US" sz="2400" dirty="0" smtClean="0"/>
              <a:t>.</a:t>
            </a:r>
            <a:endParaRPr lang="en-US" sz="2400" b="1"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pc\Desktop\6d0650905be0b38de294f614a5449d9559d3387a.png"/>
          <p:cNvPicPr>
            <a:picLocks noChangeAspect="1" noChangeArrowheads="1"/>
          </p:cNvPicPr>
          <p:nvPr/>
        </p:nvPicPr>
        <p:blipFill>
          <a:blip r:embed="rId2"/>
          <a:srcRect/>
          <a:stretch>
            <a:fillRect/>
          </a:stretch>
        </p:blipFill>
        <p:spPr bwMode="auto">
          <a:xfrm>
            <a:off x="0" y="228379"/>
            <a:ext cx="8991156" cy="3734021"/>
          </a:xfrm>
          <a:prstGeom prst="rect">
            <a:avLst/>
          </a:prstGeom>
          <a:noFill/>
        </p:spPr>
      </p:pic>
      <p:sp>
        <p:nvSpPr>
          <p:cNvPr id="3" name="Rectangle 2"/>
          <p:cNvSpPr/>
          <p:nvPr/>
        </p:nvSpPr>
        <p:spPr>
          <a:xfrm>
            <a:off x="533400" y="4038600"/>
            <a:ext cx="7620000" cy="1200329"/>
          </a:xfrm>
          <a:prstGeom prst="rect">
            <a:avLst/>
          </a:prstGeom>
        </p:spPr>
        <p:txBody>
          <a:bodyPr wrap="square">
            <a:spAutoFit/>
          </a:bodyPr>
          <a:lstStyle/>
          <a:p>
            <a:r>
              <a:rPr lang="en-US" sz="2400" dirty="0"/>
              <a:t>When the primers are bound to the template, they can be extended by the polymerase, and the region that lies between them will get copied.</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pc\Desktop\10bfd1ddbb384800fba4021760d503ffa3287576.png"/>
          <p:cNvPicPr>
            <a:picLocks noChangeAspect="1" noChangeArrowheads="1"/>
          </p:cNvPicPr>
          <p:nvPr/>
        </p:nvPicPr>
        <p:blipFill>
          <a:blip r:embed="rId2"/>
          <a:srcRect/>
          <a:stretch>
            <a:fillRect/>
          </a:stretch>
        </p:blipFill>
        <p:spPr bwMode="auto">
          <a:xfrm>
            <a:off x="-183809" y="457200"/>
            <a:ext cx="9287426" cy="5181600"/>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382000" cy="6370975"/>
          </a:xfrm>
          <a:prstGeom prst="rect">
            <a:avLst/>
          </a:prstGeom>
        </p:spPr>
        <p:txBody>
          <a:bodyPr wrap="square">
            <a:spAutoFit/>
          </a:bodyPr>
          <a:lstStyle/>
          <a:p>
            <a:pPr fontAlgn="base"/>
            <a:r>
              <a:rPr lang="en-US" sz="3200" b="1" dirty="0" smtClean="0"/>
              <a:t>Steps </a:t>
            </a:r>
            <a:r>
              <a:rPr lang="en-US" sz="3200" b="1" dirty="0"/>
              <a:t>of </a:t>
            </a:r>
            <a:r>
              <a:rPr lang="en-US" sz="3200" b="1" dirty="0" smtClean="0"/>
              <a:t>PCR</a:t>
            </a:r>
            <a:r>
              <a:rPr lang="en-US" sz="2400" b="1" dirty="0" smtClean="0"/>
              <a:t>:</a:t>
            </a:r>
          </a:p>
          <a:p>
            <a:pPr fontAlgn="base"/>
            <a:r>
              <a:rPr lang="en-US" sz="2800" dirty="0"/>
              <a:t>The basic steps are:</a:t>
            </a:r>
          </a:p>
          <a:p>
            <a:pPr fontAlgn="base"/>
            <a:r>
              <a:rPr lang="en-US" sz="2800" b="1" dirty="0" err="1"/>
              <a:t>Denaturation</a:t>
            </a:r>
            <a:r>
              <a:rPr lang="en-US" sz="2800" dirty="0"/>
              <a:t> (96 </a:t>
            </a:r>
            <a:r>
              <a:rPr lang="en-US" sz="2800" dirty="0" smtClean="0"/>
              <a:t>°): </a:t>
            </a:r>
            <a:r>
              <a:rPr lang="en-US" sz="2800" dirty="0"/>
              <a:t>Heat the reaction strongly to separate, or denature, the DNA strands. This provides single-stranded template for the next step.</a:t>
            </a:r>
          </a:p>
          <a:p>
            <a:pPr fontAlgn="base"/>
            <a:r>
              <a:rPr lang="en-US" sz="2800" b="1" dirty="0"/>
              <a:t>Annealing</a:t>
            </a:r>
            <a:r>
              <a:rPr lang="en-US" sz="2800" dirty="0"/>
              <a:t> (</a:t>
            </a:r>
            <a:r>
              <a:rPr lang="en-US" sz="2800" dirty="0" smtClean="0"/>
              <a:t>55</a:t>
            </a:r>
            <a:r>
              <a:rPr lang="en-US" sz="2800" dirty="0"/>
              <a:t> - </a:t>
            </a:r>
            <a:r>
              <a:rPr lang="en-US" sz="2800" dirty="0" smtClean="0"/>
              <a:t>65°): </a:t>
            </a:r>
            <a:r>
              <a:rPr lang="en-US" sz="2800" dirty="0"/>
              <a:t>Cool the reaction so the primers can bind to their complementary sequences on the single-stranded template DNA.</a:t>
            </a:r>
          </a:p>
          <a:p>
            <a:pPr fontAlgn="base"/>
            <a:r>
              <a:rPr lang="en-US" sz="2800" b="1" dirty="0"/>
              <a:t>Extension</a:t>
            </a:r>
            <a:r>
              <a:rPr lang="en-US" sz="2800" dirty="0"/>
              <a:t> (72 </a:t>
            </a:r>
            <a:r>
              <a:rPr lang="en-US" sz="2800" dirty="0" smtClean="0"/>
              <a:t>°): </a:t>
            </a:r>
            <a:r>
              <a:rPr lang="en-US" sz="2800" dirty="0"/>
              <a:t>Raise the reaction temperatures so </a:t>
            </a:r>
            <a:r>
              <a:rPr lang="en-US" sz="2800" i="1" dirty="0" err="1"/>
              <a:t>Taq</a:t>
            </a:r>
            <a:r>
              <a:rPr lang="en-US" sz="2800" dirty="0"/>
              <a:t> polymerase extends the primers, synthesizing new strands of DNA</a:t>
            </a:r>
            <a:r>
              <a:rPr lang="en-US" sz="2800" dirty="0" smtClean="0"/>
              <a:t>.</a:t>
            </a:r>
          </a:p>
          <a:p>
            <a:pPr fontAlgn="base"/>
            <a:endParaRPr lang="en-US" sz="2400" dirty="0" smtClean="0"/>
          </a:p>
          <a:p>
            <a:pPr fontAlgn="base"/>
            <a:endParaRPr lang="en-US" sz="2400" dirty="0" smtClean="0"/>
          </a:p>
          <a:p>
            <a:pPr fontAlgn="base"/>
            <a:endParaRPr lang="en-US" sz="2400" dirty="0"/>
          </a:p>
          <a:p>
            <a:pPr fontAlgn="base"/>
            <a:endParaRPr lang="en-US" sz="2400" b="1"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pc\Desktop\a60b6fd1cd6918686c67e7d1559d070e7b154e20 (1).png"/>
          <p:cNvPicPr>
            <a:picLocks noChangeAspect="1" noChangeArrowheads="1"/>
          </p:cNvPicPr>
          <p:nvPr/>
        </p:nvPicPr>
        <p:blipFill>
          <a:blip r:embed="rId2"/>
          <a:srcRect/>
          <a:stretch>
            <a:fillRect/>
          </a:stretch>
        </p:blipFill>
        <p:spPr bwMode="auto">
          <a:xfrm>
            <a:off x="-533400" y="228600"/>
            <a:ext cx="8305800" cy="6629400"/>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386090"/>
          </a:xfrm>
          <a:prstGeom prst="rect">
            <a:avLst/>
          </a:prstGeom>
        </p:spPr>
        <p:txBody>
          <a:bodyPr wrap="square">
            <a:spAutoFit/>
          </a:bodyPr>
          <a:lstStyle/>
          <a:p>
            <a:pPr fontAlgn="base"/>
            <a:r>
              <a:rPr lang="en-US" sz="2800" b="1" dirty="0"/>
              <a:t>Using gel electrophoresis to visualize the results of </a:t>
            </a:r>
            <a:r>
              <a:rPr lang="en-US" sz="2800" b="1" dirty="0" smtClean="0"/>
              <a:t>PCR</a:t>
            </a:r>
          </a:p>
          <a:p>
            <a:pPr fontAlgn="base"/>
            <a:r>
              <a:rPr lang="en-US" sz="2400" dirty="0"/>
              <a:t>The results of a PCR reaction are usually visualized (made visible) using </a:t>
            </a:r>
            <a:r>
              <a:rPr lang="en-US" sz="2400" dirty="0">
                <a:hlinkClick r:id="rId2"/>
              </a:rPr>
              <a:t>gel electrophoresis</a:t>
            </a:r>
            <a:r>
              <a:rPr lang="en-US" sz="2400" dirty="0"/>
              <a:t>. </a:t>
            </a:r>
            <a:r>
              <a:rPr lang="en-US" sz="2400" b="1" dirty="0"/>
              <a:t>Gel electrophoresis</a:t>
            </a:r>
            <a:r>
              <a:rPr lang="en-US" sz="2400" dirty="0"/>
              <a:t> is a technique in which fragments of DNA are pulled through a gel matrix by an electric current, and it separates DNA fragments according to size. A standard, or DNA ladder, is typically included so that the size of the fragments in the PCR sample can be determined</a:t>
            </a:r>
            <a:r>
              <a:rPr lang="en-US" sz="2400" dirty="0" smtClean="0"/>
              <a:t>.</a:t>
            </a:r>
          </a:p>
          <a:p>
            <a:pPr fontAlgn="base"/>
            <a:r>
              <a:rPr lang="en-US" sz="2400" dirty="0" smtClean="0"/>
              <a:t>DNA </a:t>
            </a:r>
            <a:r>
              <a:rPr lang="en-US" sz="2400" dirty="0"/>
              <a:t>fragments of the same length form a "band" on the gel, which can be seen by eye if the gel is stained with a DNA-binding dye. For example, a PCR reaction producing a </a:t>
            </a:r>
            <a:r>
              <a:rPr lang="en-US" sz="2400" dirty="0" smtClean="0"/>
              <a:t>400base </a:t>
            </a:r>
            <a:r>
              <a:rPr lang="en-US" sz="2400" dirty="0"/>
              <a:t>pair (</a:t>
            </a:r>
            <a:r>
              <a:rPr lang="en-US" sz="2400" dirty="0" err="1"/>
              <a:t>bp</a:t>
            </a:r>
            <a:r>
              <a:rPr lang="en-US" sz="2400" dirty="0"/>
              <a:t>) fragment would look like this on a gel:</a:t>
            </a:r>
            <a:endParaRPr lang="en-US" sz="2400" dirty="0" smtClean="0"/>
          </a:p>
          <a:p>
            <a:pPr fontAlgn="base"/>
            <a:endParaRPr lang="en-US" sz="2400" b="1"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TotalTime>
  <Words>344</Words>
  <Application>Microsoft Office PowerPoint</Application>
  <PresentationFormat>On-screen Show (4:3)</PresentationFormat>
  <Paragraphs>39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Dr. A Prakash</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c:title>
  <dc:creator>pc</dc:creator>
  <cp:lastModifiedBy>pc</cp:lastModifiedBy>
  <cp:revision>19</cp:revision>
  <dcterms:created xsi:type="dcterms:W3CDTF">2020-04-20T07:37:05Z</dcterms:created>
  <dcterms:modified xsi:type="dcterms:W3CDTF">2020-04-20T10:50:29Z</dcterms:modified>
</cp:coreProperties>
</file>