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70" r:id="rId5"/>
    <p:sldId id="271" r:id="rId6"/>
    <p:sldId id="272" r:id="rId7"/>
    <p:sldId id="264" r:id="rId8"/>
    <p:sldId id="265" r:id="rId9"/>
    <p:sldId id="266" r:id="rId10"/>
    <p:sldId id="267" r:id="rId11"/>
    <p:sldId id="268" r:id="rId12"/>
    <p:sldId id="269" r:id="rId13"/>
    <p:sldId id="257" r:id="rId14"/>
    <p:sldId id="258" r:id="rId15"/>
    <p:sldId id="259" r:id="rId16"/>
    <p:sldId id="260" r:id="rId17"/>
    <p:sldId id="2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12EBA7-0E7D-FD4B-8D0F-9469D1053A0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DB04149C-FC46-4441-B66A-CAD382E8CA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74BB6C88-ECAE-9B42-855C-792ED23CA7D8}"/>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5E300645-7C15-B847-9572-54428BC18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FBB644-D8C1-C44F-9A45-4C4AC8D3CF5F}"/>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1103210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3345BA-8CDF-F248-8EF9-185B57753B1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9C016450-1DF1-5743-8749-456A1A89B40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5E60DC73-CB1A-FA47-93E8-D531DF27F0FC}"/>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DDFF928C-416B-E649-ADFF-74E23D777E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D307DA1-CCCE-354E-87EB-A6E91F196993}"/>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343934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D891308-0B6B-AB4B-90E9-7C900368900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16DDEE20-AF7D-7741-A6E6-DB901F15002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690C7B88-3635-9D4C-9995-C47812E8D124}"/>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5BA2F4FB-5BAC-0A41-9C69-B438A1DC2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084B6E7-6E40-BE4C-84EC-BBD8FF119DD9}"/>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187081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1EBED-3D40-2347-88C8-7684FDA1CC1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0EC3C1B3-15EC-7748-8660-EAC843F4FAD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B5121EC9-6ED8-324C-9E59-CABD17B96883}"/>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C2B0EFCF-919B-4A4C-8855-F922D67E7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C4A411D-3DD1-784E-A623-3463DF8397F3}"/>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123807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89AB4D-6333-744A-8640-610248FDF97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1F0D140B-3285-8E4B-8708-47B1A12B84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79758F6E-9A56-BD48-B67B-8CD4C1DCA5AB}"/>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28BFEAEF-3AE4-1147-A4D0-6E0F4A6716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4D30D0B-90F9-3E4A-85FA-0E8C31DA154A}"/>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251336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6F1B1C-E5E8-294C-AD6B-580D1A27852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9BEEF916-7B63-4A4F-92EC-61DC6D2CE11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F65ACB5D-48E8-EB4B-B75C-1BBAE4E5AF6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88D24B89-19EB-1E40-927F-8B74AFC82D17}"/>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6" name="Footer Placeholder 5">
            <a:extLst>
              <a:ext uri="{FF2B5EF4-FFF2-40B4-BE49-F238E27FC236}">
                <a16:creationId xmlns:a16="http://schemas.microsoft.com/office/drawing/2014/main" xmlns="" id="{DF89B1EF-C398-DA43-A1F7-E3BEAE75E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BDC5422-50A4-AA45-85C3-876C43C189C9}"/>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384311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D9AC99-8D66-0D47-B3EB-0B9AB4095BC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ACB4C09D-04C5-4C43-A658-5E771DD7C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C20DE1E4-67DF-5244-AAA1-DC4E94F15F5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1B263281-1516-764F-B6D7-55BCAEF0E5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21E468DC-C96E-7E4F-83F2-788B5CF7F13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D4788627-91CC-984D-AE77-D12D085BFF10}"/>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8" name="Footer Placeholder 7">
            <a:extLst>
              <a:ext uri="{FF2B5EF4-FFF2-40B4-BE49-F238E27FC236}">
                <a16:creationId xmlns:a16="http://schemas.microsoft.com/office/drawing/2014/main" xmlns="" id="{70799EDD-6FFD-D04E-A631-781F455184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8BE02E2-6C5F-734F-A80A-5357A53B4E77}"/>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1037796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41A756-3CD1-5B43-BA0C-BE362C03A8E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C750D7D2-9D97-2949-8A63-E3DD1E69D8A4}"/>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4" name="Footer Placeholder 3">
            <a:extLst>
              <a:ext uri="{FF2B5EF4-FFF2-40B4-BE49-F238E27FC236}">
                <a16:creationId xmlns:a16="http://schemas.microsoft.com/office/drawing/2014/main" xmlns="" id="{37E56F62-AA50-744F-88F5-69179B2660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A2622B9-EB47-474E-926D-4B0D345E4313}"/>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313810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79DBBEA-FDA3-AF4A-8A91-E519F60D8FBD}"/>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3" name="Footer Placeholder 2">
            <a:extLst>
              <a:ext uri="{FF2B5EF4-FFF2-40B4-BE49-F238E27FC236}">
                <a16:creationId xmlns:a16="http://schemas.microsoft.com/office/drawing/2014/main" xmlns="" id="{B5607EFD-929E-6D4F-AC6E-CA6B45B50C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27D71C3F-F7CE-5643-9396-F4F641156674}"/>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4048799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7DB1ED-6996-AF4F-ADBD-F7A58CA4040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A32D266E-FE6D-4145-99CF-FC5AEBB199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4897CD75-A708-4441-BCD9-22ED2814D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BC0C8144-7AC0-F34C-85D3-0F2C766DACC3}"/>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6" name="Footer Placeholder 5">
            <a:extLst>
              <a:ext uri="{FF2B5EF4-FFF2-40B4-BE49-F238E27FC236}">
                <a16:creationId xmlns:a16="http://schemas.microsoft.com/office/drawing/2014/main" xmlns="" id="{44E9C4A8-DE14-DB4D-9378-EE51CF6007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982F0E2-4D3B-364F-B180-9EA7F0E63E6C}"/>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248672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98CBA3-E224-D040-9A26-011C363907B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23E3F235-802F-C04C-B830-0E9A8698F8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AC77B1B-39A0-524D-8778-1EB5D543E3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1977FC3B-5401-1342-9179-E41554C4749A}"/>
              </a:ext>
            </a:extLst>
          </p:cNvPr>
          <p:cNvSpPr>
            <a:spLocks noGrp="1"/>
          </p:cNvSpPr>
          <p:nvPr>
            <p:ph type="dt" sz="half" idx="10"/>
          </p:nvPr>
        </p:nvSpPr>
        <p:spPr/>
        <p:txBody>
          <a:bodyPr/>
          <a:lstStyle/>
          <a:p>
            <a:fld id="{CE2ABA41-02A6-4E46-BB96-894273CB9119}" type="datetimeFigureOut">
              <a:rPr lang="en-US" smtClean="0"/>
              <a:pPr/>
              <a:t>5/29/2021</a:t>
            </a:fld>
            <a:endParaRPr lang="en-US"/>
          </a:p>
        </p:txBody>
      </p:sp>
      <p:sp>
        <p:nvSpPr>
          <p:cNvPr id="6" name="Footer Placeholder 5">
            <a:extLst>
              <a:ext uri="{FF2B5EF4-FFF2-40B4-BE49-F238E27FC236}">
                <a16:creationId xmlns:a16="http://schemas.microsoft.com/office/drawing/2014/main" xmlns="" id="{6C969ED4-783D-2C40-B115-AB2DD8B3A5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6B552A1-E4D8-8146-A19E-44BFD0725ADF}"/>
              </a:ext>
            </a:extLst>
          </p:cNvPr>
          <p:cNvSpPr>
            <a:spLocks noGrp="1"/>
          </p:cNvSpPr>
          <p:nvPr>
            <p:ph type="sldNum" sz="quarter" idx="12"/>
          </p:nvPr>
        </p:nvSpPr>
        <p:spPr/>
        <p:txBody>
          <a:body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2937414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EE4A40B-536B-9E41-A407-8D1130CF57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2EE7DC68-8137-204E-8258-70415948B5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FE0C86AC-D94D-254A-A871-271BB8C7A1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ABA41-02A6-4E46-BB96-894273CB9119}" type="datetimeFigureOut">
              <a:rPr lang="en-US" smtClean="0"/>
              <a:pPr/>
              <a:t>5/29/2021</a:t>
            </a:fld>
            <a:endParaRPr lang="en-US"/>
          </a:p>
        </p:txBody>
      </p:sp>
      <p:sp>
        <p:nvSpPr>
          <p:cNvPr id="5" name="Footer Placeholder 4">
            <a:extLst>
              <a:ext uri="{FF2B5EF4-FFF2-40B4-BE49-F238E27FC236}">
                <a16:creationId xmlns:a16="http://schemas.microsoft.com/office/drawing/2014/main" xmlns="" id="{4CB5BC4A-843E-9D48-97B7-7247FE161C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8F2BACD-4649-6949-B5FA-2097F38F62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09CBF-B0DB-2947-8B19-2EBCB9B8D232}" type="slidenum">
              <a:rPr lang="en-US" smtClean="0"/>
              <a:pPr/>
              <a:t>‹#›</a:t>
            </a:fld>
            <a:endParaRPr lang="en-US"/>
          </a:p>
        </p:txBody>
      </p:sp>
    </p:spTree>
    <p:extLst>
      <p:ext uri="{BB962C8B-B14F-4D97-AF65-F5344CB8AC3E}">
        <p14:creationId xmlns:p14="http://schemas.microsoft.com/office/powerpoint/2010/main" xmlns="" val="1968233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21842D-C0F4-3A4B-B930-26A3D10E67D6}"/>
              </a:ext>
            </a:extLst>
          </p:cNvPr>
          <p:cNvSpPr>
            <a:spLocks noGrp="1"/>
          </p:cNvSpPr>
          <p:nvPr>
            <p:ph type="ctrTitle"/>
          </p:nvPr>
        </p:nvSpPr>
        <p:spPr/>
        <p:txBody>
          <a:bodyPr/>
          <a:lstStyle/>
          <a:p>
            <a:r>
              <a:rPr lang="en-GB"/>
              <a:t>NOISE POLLUTION </a:t>
            </a:r>
            <a:endParaRPr lang="en-US"/>
          </a:p>
        </p:txBody>
      </p:sp>
      <p:sp>
        <p:nvSpPr>
          <p:cNvPr id="3" name="Subtitle 2">
            <a:extLst>
              <a:ext uri="{FF2B5EF4-FFF2-40B4-BE49-F238E27FC236}">
                <a16:creationId xmlns:a16="http://schemas.microsoft.com/office/drawing/2014/main" xmlns="" id="{57E668F5-7E65-3A4D-8917-10DCFC1CEBAD}"/>
              </a:ext>
            </a:extLst>
          </p:cNvPr>
          <p:cNvSpPr>
            <a:spLocks noGrp="1"/>
          </p:cNvSpPr>
          <p:nvPr>
            <p:ph type="subTitle" idx="1"/>
          </p:nvPr>
        </p:nvSpPr>
        <p:spPr/>
        <p:txBody>
          <a:bodyPr>
            <a:normAutofit lnSpcReduction="10000"/>
          </a:bodyPr>
          <a:lstStyle/>
          <a:p>
            <a:r>
              <a:rPr lang="en-GB"/>
              <a:t>Dr.Sanjay Srivastava </a:t>
            </a:r>
          </a:p>
          <a:p>
            <a:r>
              <a:rPr lang="en-GB"/>
              <a:t>Botany department </a:t>
            </a:r>
          </a:p>
          <a:p>
            <a:r>
              <a:rPr lang="en-GB"/>
              <a:t>Harish Chandra P.G.College </a:t>
            </a:r>
          </a:p>
          <a:p>
            <a:r>
              <a:rPr lang="en-GB"/>
              <a:t>Varanasi </a:t>
            </a:r>
            <a:endParaRPr lang="en-US"/>
          </a:p>
        </p:txBody>
      </p:sp>
    </p:spTree>
    <p:extLst>
      <p:ext uri="{BB962C8B-B14F-4D97-AF65-F5344CB8AC3E}">
        <p14:creationId xmlns:p14="http://schemas.microsoft.com/office/powerpoint/2010/main" xmlns="" val="1097709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9EA6A6-0C9B-0A4F-AF2B-20E12EBE1B5A}"/>
              </a:ext>
            </a:extLst>
          </p:cNvPr>
          <p:cNvSpPr>
            <a:spLocks noGrp="1"/>
          </p:cNvSpPr>
          <p:nvPr>
            <p:ph type="title"/>
          </p:nvPr>
        </p:nvSpPr>
        <p:spPr/>
        <p:txBody>
          <a:bodyPr/>
          <a:lstStyle/>
          <a:p>
            <a:r>
              <a:rPr lang="en-GB"/>
              <a:t> Sound insulation</a:t>
            </a:r>
            <a:endParaRPr lang="en-US"/>
          </a:p>
        </p:txBody>
      </p:sp>
      <p:sp>
        <p:nvSpPr>
          <p:cNvPr id="3" name="Content Placeholder 2">
            <a:extLst>
              <a:ext uri="{FF2B5EF4-FFF2-40B4-BE49-F238E27FC236}">
                <a16:creationId xmlns:a16="http://schemas.microsoft.com/office/drawing/2014/main" xmlns="" id="{2B6E1863-84B0-CE4A-B89E-7256FC506896}"/>
              </a:ext>
            </a:extLst>
          </p:cNvPr>
          <p:cNvSpPr>
            <a:spLocks noGrp="1"/>
          </p:cNvSpPr>
          <p:nvPr>
            <p:ph idx="1"/>
          </p:nvPr>
        </p:nvSpPr>
        <p:spPr/>
        <p:txBody>
          <a:bodyPr/>
          <a:lstStyle/>
          <a:p>
            <a:r>
              <a:rPr lang="en-GB"/>
              <a:t>Use of sound absorbing materials</a:t>
            </a:r>
          </a:p>
          <a:p>
            <a:r>
              <a:rPr lang="en-GB"/>
              <a:t> Use of Acoustic tiles </a:t>
            </a:r>
          </a:p>
          <a:p>
            <a:r>
              <a:rPr lang="en-GB"/>
              <a:t>Use of perforated plywood </a:t>
            </a:r>
          </a:p>
          <a:p>
            <a:r>
              <a:rPr lang="en-GB"/>
              <a:t>Peat (obtained from Sphagnum)should be used for soundproofing of rooms etc. </a:t>
            </a:r>
            <a:endParaRPr lang="en-US"/>
          </a:p>
        </p:txBody>
      </p:sp>
    </p:spTree>
    <p:extLst>
      <p:ext uri="{BB962C8B-B14F-4D97-AF65-F5344CB8AC3E}">
        <p14:creationId xmlns:p14="http://schemas.microsoft.com/office/powerpoint/2010/main" xmlns="" val="9350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25BA1B-D529-3345-B51C-CC37292DFE4D}"/>
              </a:ext>
            </a:extLst>
          </p:cNvPr>
          <p:cNvSpPr>
            <a:spLocks noGrp="1"/>
          </p:cNvSpPr>
          <p:nvPr>
            <p:ph type="title"/>
          </p:nvPr>
        </p:nvSpPr>
        <p:spPr/>
        <p:txBody>
          <a:bodyPr/>
          <a:lstStyle/>
          <a:p>
            <a:r>
              <a:rPr lang="en-GB"/>
              <a:t> Tree plantations</a:t>
            </a:r>
            <a:endParaRPr lang="en-US"/>
          </a:p>
        </p:txBody>
      </p:sp>
      <p:sp>
        <p:nvSpPr>
          <p:cNvPr id="3" name="Content Placeholder 2">
            <a:extLst>
              <a:ext uri="{FF2B5EF4-FFF2-40B4-BE49-F238E27FC236}">
                <a16:creationId xmlns:a16="http://schemas.microsoft.com/office/drawing/2014/main" xmlns="" id="{44044749-BE36-CD4B-ABD0-CB4E347125CF}"/>
              </a:ext>
            </a:extLst>
          </p:cNvPr>
          <p:cNvSpPr>
            <a:spLocks noGrp="1"/>
          </p:cNvSpPr>
          <p:nvPr>
            <p:ph idx="1"/>
          </p:nvPr>
        </p:nvSpPr>
        <p:spPr>
          <a:xfrm>
            <a:off x="314476" y="2004219"/>
            <a:ext cx="10825238" cy="4351338"/>
          </a:xfrm>
        </p:spPr>
        <p:txBody>
          <a:bodyPr/>
          <a:lstStyle/>
          <a:p>
            <a:r>
              <a:rPr lang="en-GB"/>
              <a:t> trees should be planted alongside roads, hospitals, educational institutions</a:t>
            </a:r>
          </a:p>
          <a:p>
            <a:r>
              <a:rPr lang="en-GB"/>
              <a:t> Green muffler:  it is a method of controlling noise pollution by planting 4 to 6 rows of trees around noisy places.</a:t>
            </a:r>
            <a:endParaRPr lang="en-US"/>
          </a:p>
        </p:txBody>
      </p:sp>
    </p:spTree>
    <p:extLst>
      <p:ext uri="{BB962C8B-B14F-4D97-AF65-F5344CB8AC3E}">
        <p14:creationId xmlns:p14="http://schemas.microsoft.com/office/powerpoint/2010/main" xmlns="" val="61821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1A5CBA-24AB-064A-B043-85A19E39AD8F}"/>
              </a:ext>
            </a:extLst>
          </p:cNvPr>
          <p:cNvSpPr>
            <a:spLocks noGrp="1"/>
          </p:cNvSpPr>
          <p:nvPr>
            <p:ph type="title"/>
          </p:nvPr>
        </p:nvSpPr>
        <p:spPr/>
        <p:txBody>
          <a:bodyPr/>
          <a:lstStyle/>
          <a:p>
            <a:r>
              <a:rPr lang="en-GB"/>
              <a:t> legislative measures</a:t>
            </a:r>
            <a:endParaRPr lang="en-US"/>
          </a:p>
        </p:txBody>
      </p:sp>
      <p:sp>
        <p:nvSpPr>
          <p:cNvPr id="3" name="Content Placeholder 2">
            <a:extLst>
              <a:ext uri="{FF2B5EF4-FFF2-40B4-BE49-F238E27FC236}">
                <a16:creationId xmlns:a16="http://schemas.microsoft.com/office/drawing/2014/main" xmlns="" id="{B769D9A1-F4DC-1D40-BE18-69D877211B1C}"/>
              </a:ext>
            </a:extLst>
          </p:cNvPr>
          <p:cNvSpPr>
            <a:spLocks noGrp="1"/>
          </p:cNvSpPr>
          <p:nvPr>
            <p:ph idx="1"/>
          </p:nvPr>
        </p:nvSpPr>
        <p:spPr/>
        <p:txBody>
          <a:bodyPr/>
          <a:lstStyle/>
          <a:p>
            <a:r>
              <a:rPr lang="en-GB"/>
              <a:t>Noise pollution Regulation and control rules 2000.</a:t>
            </a:r>
          </a:p>
          <a:p>
            <a:r>
              <a:rPr lang="en-GB"/>
              <a:t>Central pollution control board (CPCB)has set the permissible noise levels for different areas :</a:t>
            </a:r>
          </a:p>
          <a:p>
            <a:r>
              <a:rPr lang="en-GB"/>
              <a:t>for industries 75 dB(day)  70 dB (night)</a:t>
            </a:r>
          </a:p>
          <a:p>
            <a:r>
              <a:rPr lang="en-GB"/>
              <a:t>commercial areas 65 dB (day)  55 dB(night)</a:t>
            </a:r>
          </a:p>
          <a:p>
            <a:r>
              <a:rPr lang="en-GB"/>
              <a:t>residential areas 55 dB(day)  45 dB(night)</a:t>
            </a:r>
          </a:p>
          <a:p>
            <a:r>
              <a:rPr lang="en-GB"/>
              <a:t> Silent Zone have been demarcated- these are are areas within hundred metre of schools colleges hospitals and courts. The  sound which is permissible for silent zones is 50 dB (day) 40 dB(night)</a:t>
            </a:r>
            <a:endParaRPr lang="en-US"/>
          </a:p>
        </p:txBody>
      </p:sp>
    </p:spTree>
    <p:extLst>
      <p:ext uri="{BB962C8B-B14F-4D97-AF65-F5344CB8AC3E}">
        <p14:creationId xmlns:p14="http://schemas.microsoft.com/office/powerpoint/2010/main" xmlns="" val="1086218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5349AF-FE78-D648-95D4-8EC114A039AC}"/>
              </a:ext>
            </a:extLst>
          </p:cNvPr>
          <p:cNvSpPr>
            <a:spLocks noGrp="1"/>
          </p:cNvSpPr>
          <p:nvPr>
            <p:ph type="title"/>
          </p:nvPr>
        </p:nvSpPr>
        <p:spPr/>
        <p:txBody>
          <a:bodyPr/>
          <a:lstStyle/>
          <a:p>
            <a:r>
              <a:rPr lang="en-GB" b="1"/>
              <a:t>What we can do </a:t>
            </a:r>
            <a:endParaRPr lang="en-US"/>
          </a:p>
        </p:txBody>
      </p:sp>
      <p:sp>
        <p:nvSpPr>
          <p:cNvPr id="3" name="Content Placeholder 2">
            <a:extLst>
              <a:ext uri="{FF2B5EF4-FFF2-40B4-BE49-F238E27FC236}">
                <a16:creationId xmlns:a16="http://schemas.microsoft.com/office/drawing/2014/main" xmlns="" id="{B668CCD5-80D6-4E45-9ED7-31249585398C}"/>
              </a:ext>
            </a:extLst>
          </p:cNvPr>
          <p:cNvSpPr>
            <a:spLocks noGrp="1"/>
          </p:cNvSpPr>
          <p:nvPr>
            <p:ph idx="1"/>
          </p:nvPr>
        </p:nvSpPr>
        <p:spPr>
          <a:xfrm>
            <a:off x="699105" y="1916339"/>
            <a:ext cx="10515600" cy="4351338"/>
          </a:xfrm>
        </p:spPr>
        <p:txBody>
          <a:bodyPr/>
          <a:lstStyle/>
          <a:p>
            <a:pPr marL="0" indent="0">
              <a:buNone/>
            </a:pPr>
            <a:r>
              <a:rPr lang="en-GB"/>
              <a:t>At home:</a:t>
            </a:r>
          </a:p>
          <a:p>
            <a:pPr marL="0" indent="0">
              <a:buNone/>
            </a:pPr>
            <a:r>
              <a:rPr lang="en-GB"/>
              <a:t>Avoid playing music at high volumes in houses.</a:t>
            </a:r>
          </a:p>
          <a:p>
            <a:pPr marL="0" indent="0">
              <a:buNone/>
            </a:pPr>
            <a:r>
              <a:rPr lang="en-GB"/>
              <a:t>Plant trees around homes.</a:t>
            </a:r>
            <a:endParaRPr lang="en-US"/>
          </a:p>
        </p:txBody>
      </p:sp>
    </p:spTree>
    <p:extLst>
      <p:ext uri="{BB962C8B-B14F-4D97-AF65-F5344CB8AC3E}">
        <p14:creationId xmlns:p14="http://schemas.microsoft.com/office/powerpoint/2010/main" xmlns="" val="2689900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xmlns="" id="{EF483363-17A1-6746-B612-6384B190B9DB}"/>
              </a:ext>
            </a:extLst>
          </p:cNvPr>
          <p:cNvSpPr>
            <a:spLocks noGrp="1"/>
          </p:cNvSpPr>
          <p:nvPr>
            <p:ph idx="1"/>
          </p:nvPr>
        </p:nvSpPr>
        <p:spPr/>
        <p:txBody>
          <a:bodyPr/>
          <a:lstStyle/>
          <a:p>
            <a:pPr marL="0" indent="0">
              <a:buNone/>
            </a:pPr>
            <a:r>
              <a:rPr lang="en-GB"/>
              <a:t>At workplace or college:</a:t>
            </a:r>
          </a:p>
          <a:p>
            <a:pPr marL="0" indent="0">
              <a:buNone/>
            </a:pPr>
            <a:r>
              <a:rPr lang="en-GB"/>
              <a:t>Strict silence should be maintained in library and classrooms.</a:t>
            </a:r>
          </a:p>
          <a:p>
            <a:pPr marL="0" indent="0">
              <a:buNone/>
            </a:pPr>
            <a:r>
              <a:rPr lang="en-GB"/>
              <a:t>Shouting or speaking loudly (even on mobiles) should be avoided </a:t>
            </a:r>
          </a:p>
          <a:p>
            <a:pPr marL="0" indent="0">
              <a:buNone/>
            </a:pPr>
            <a:r>
              <a:rPr lang="en-GB"/>
              <a:t>Using earphones or headphones while playing music or having online classes</a:t>
            </a:r>
          </a:p>
          <a:p>
            <a:pPr marL="0" indent="0">
              <a:buNone/>
            </a:pPr>
            <a:r>
              <a:rPr lang="en-GB"/>
              <a:t>Even  hearing music through earphones and headphones regularly and at high volumes can harm our own hearing capacity. </a:t>
            </a:r>
            <a:endParaRPr lang="en-US"/>
          </a:p>
        </p:txBody>
      </p:sp>
    </p:spTree>
    <p:extLst>
      <p:ext uri="{BB962C8B-B14F-4D97-AF65-F5344CB8AC3E}">
        <p14:creationId xmlns:p14="http://schemas.microsoft.com/office/powerpoint/2010/main" xmlns="" val="428766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F6FB0823-4430-BA48-B98B-162185777E54}"/>
              </a:ext>
            </a:extLst>
          </p:cNvPr>
          <p:cNvSpPr>
            <a:spLocks noGrp="1"/>
          </p:cNvSpPr>
          <p:nvPr>
            <p:ph type="title"/>
          </p:nvPr>
        </p:nvSpPr>
        <p:spPr/>
        <p:txBody>
          <a:bodyPr/>
          <a:lstStyle/>
          <a:p>
            <a:endParaRPr lang="en-US"/>
          </a:p>
        </p:txBody>
      </p:sp>
      <p:sp>
        <p:nvSpPr>
          <p:cNvPr id="7" name="Content Placeholder 6">
            <a:extLst>
              <a:ext uri="{FF2B5EF4-FFF2-40B4-BE49-F238E27FC236}">
                <a16:creationId xmlns:a16="http://schemas.microsoft.com/office/drawing/2014/main" xmlns="" id="{31FA63A1-C846-084E-B0A7-EAA2B17AC052}"/>
              </a:ext>
            </a:extLst>
          </p:cNvPr>
          <p:cNvSpPr>
            <a:spLocks noGrp="1"/>
          </p:cNvSpPr>
          <p:nvPr>
            <p:ph idx="1"/>
          </p:nvPr>
        </p:nvSpPr>
        <p:spPr/>
        <p:txBody>
          <a:bodyPr/>
          <a:lstStyle/>
          <a:p>
            <a:pPr marL="0" indent="0">
              <a:buNone/>
            </a:pPr>
            <a:r>
              <a:rPr lang="en-GB"/>
              <a:t>On road :</a:t>
            </a:r>
          </a:p>
          <a:p>
            <a:pPr marL="0" indent="0">
              <a:buNone/>
            </a:pPr>
            <a:r>
              <a:rPr lang="en-GB"/>
              <a:t>Pressure horns should not be used in vehicles. </a:t>
            </a:r>
          </a:p>
          <a:p>
            <a:pPr marL="0" indent="0">
              <a:buNone/>
            </a:pPr>
            <a:r>
              <a:rPr lang="en-GB"/>
              <a:t>Excessive honking is wrong and should be avoided </a:t>
            </a:r>
          </a:p>
          <a:p>
            <a:pPr marL="0" indent="0">
              <a:buNone/>
            </a:pPr>
            <a:r>
              <a:rPr lang="en-GB"/>
              <a:t>Use of loudspeakers on vehicles should be avoided </a:t>
            </a:r>
            <a:endParaRPr lang="en-US"/>
          </a:p>
        </p:txBody>
      </p:sp>
    </p:spTree>
    <p:extLst>
      <p:ext uri="{BB962C8B-B14F-4D97-AF65-F5344CB8AC3E}">
        <p14:creationId xmlns:p14="http://schemas.microsoft.com/office/powerpoint/2010/main" xmlns="" val="170824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xmlns="" id="{8E8B391E-355B-DA4C-9F02-55005373879D}"/>
              </a:ext>
            </a:extLst>
          </p:cNvPr>
          <p:cNvSpPr>
            <a:spLocks noGrp="1"/>
          </p:cNvSpPr>
          <p:nvPr>
            <p:ph idx="1"/>
          </p:nvPr>
        </p:nvSpPr>
        <p:spPr/>
        <p:txBody>
          <a:bodyPr/>
          <a:lstStyle/>
          <a:p>
            <a:pPr marL="0" indent="0">
              <a:buNone/>
            </a:pPr>
            <a:r>
              <a:rPr lang="en-GB"/>
              <a:t>In Ceremonies and festivals:</a:t>
            </a:r>
          </a:p>
          <a:p>
            <a:pPr marL="0" indent="0">
              <a:buNone/>
            </a:pPr>
            <a:r>
              <a:rPr lang="en-GB"/>
              <a:t>Loudspeakers should be replaced by low sound speakers </a:t>
            </a:r>
          </a:p>
          <a:p>
            <a:pPr marL="0" indent="0">
              <a:buNone/>
            </a:pPr>
            <a:r>
              <a:rPr lang="en-GB"/>
              <a:t>Follow the time limit set by authorities while using speakers and public address systems </a:t>
            </a:r>
          </a:p>
          <a:p>
            <a:pPr marL="0" indent="0">
              <a:buNone/>
            </a:pPr>
            <a:r>
              <a:rPr lang="en-GB"/>
              <a:t>Use of crackers should be at the minimum. It causes both sound and air pollution. </a:t>
            </a:r>
          </a:p>
          <a:p>
            <a:pPr marL="0" indent="0">
              <a:buNone/>
            </a:pPr>
            <a:endParaRPr lang="en-US"/>
          </a:p>
        </p:txBody>
      </p:sp>
      <p:sp>
        <p:nvSpPr>
          <p:cNvPr id="7" name="Title 6">
            <a:extLst>
              <a:ext uri="{FF2B5EF4-FFF2-40B4-BE49-F238E27FC236}">
                <a16:creationId xmlns:a16="http://schemas.microsoft.com/office/drawing/2014/main" xmlns="" id="{758D3696-BA5C-514F-93DE-5BAE35E08E7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xmlns="" val="1840646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40CF5F2-6242-1543-9C7F-CA2A63BFF010}"/>
              </a:ext>
            </a:extLst>
          </p:cNvPr>
          <p:cNvSpPr>
            <a:spLocks noGrp="1"/>
          </p:cNvSpPr>
          <p:nvPr>
            <p:ph type="title"/>
          </p:nvPr>
        </p:nvSpPr>
        <p:spPr/>
        <p:txBody>
          <a:bodyPr/>
          <a:lstStyle/>
          <a:p>
            <a:endParaRPr lang="en-US"/>
          </a:p>
        </p:txBody>
      </p:sp>
      <p:sp>
        <p:nvSpPr>
          <p:cNvPr id="7" name="Content Placeholder 6">
            <a:extLst>
              <a:ext uri="{FF2B5EF4-FFF2-40B4-BE49-F238E27FC236}">
                <a16:creationId xmlns:a16="http://schemas.microsoft.com/office/drawing/2014/main" xmlns="" id="{66F67A76-BC4A-FF42-B46C-2470137E4728}"/>
              </a:ext>
            </a:extLst>
          </p:cNvPr>
          <p:cNvSpPr>
            <a:spLocks noGrp="1"/>
          </p:cNvSpPr>
          <p:nvPr>
            <p:ph idx="1"/>
          </p:nvPr>
        </p:nvSpPr>
        <p:spPr/>
        <p:txBody>
          <a:bodyPr/>
          <a:lstStyle/>
          <a:p>
            <a:pPr marL="0" indent="0">
              <a:buNone/>
            </a:pPr>
            <a:r>
              <a:rPr lang="en-GB"/>
              <a:t>       </a:t>
            </a:r>
          </a:p>
          <a:p>
            <a:pPr marL="0" indent="0">
              <a:buNone/>
            </a:pPr>
            <a:endParaRPr lang="en-GB"/>
          </a:p>
          <a:p>
            <a:pPr marL="0" indent="0">
              <a:buNone/>
            </a:pPr>
            <a:r>
              <a:rPr lang="en-GB"/>
              <a:t>              </a:t>
            </a:r>
          </a:p>
          <a:p>
            <a:pPr marL="0" indent="0">
              <a:buNone/>
            </a:pPr>
            <a:r>
              <a:rPr lang="en-GB"/>
              <a:t>                                                           </a:t>
            </a:r>
            <a:r>
              <a:rPr lang="en-GB" b="1">
                <a:solidFill>
                  <a:srgbClr val="FF0000"/>
                </a:solidFill>
              </a:rPr>
              <a:t>THANKS</a:t>
            </a:r>
            <a:r>
              <a:rPr lang="en-GB"/>
              <a:t> </a:t>
            </a:r>
            <a:endParaRPr lang="en-US"/>
          </a:p>
        </p:txBody>
      </p:sp>
    </p:spTree>
    <p:extLst>
      <p:ext uri="{BB962C8B-B14F-4D97-AF65-F5344CB8AC3E}">
        <p14:creationId xmlns:p14="http://schemas.microsoft.com/office/powerpoint/2010/main" xmlns="" val="420152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xmlns="" id="{73D4FF2D-8878-DD41-9763-9F90B1475438}"/>
              </a:ext>
            </a:extLst>
          </p:cNvPr>
          <p:cNvSpPr>
            <a:spLocks noGrp="1"/>
          </p:cNvSpPr>
          <p:nvPr>
            <p:ph type="title"/>
          </p:nvPr>
        </p:nvSpPr>
        <p:spPr>
          <a:xfrm>
            <a:off x="838200" y="365125"/>
            <a:ext cx="10515600" cy="1325563"/>
          </a:xfrm>
        </p:spPr>
        <p:txBody>
          <a:bodyPr/>
          <a:lstStyle/>
          <a:p>
            <a:r>
              <a:rPr lang="en-GB" b="1"/>
              <a:t>Definition</a:t>
            </a:r>
            <a:r>
              <a:rPr lang="en-GB"/>
              <a:t> </a:t>
            </a:r>
            <a:endParaRPr lang="en-US"/>
          </a:p>
        </p:txBody>
      </p:sp>
      <p:sp>
        <p:nvSpPr>
          <p:cNvPr id="5" name="Content Placeholder 2">
            <a:extLst>
              <a:ext uri="{FF2B5EF4-FFF2-40B4-BE49-F238E27FC236}">
                <a16:creationId xmlns:a16="http://schemas.microsoft.com/office/drawing/2014/main" xmlns="" id="{7C4A61D2-A2CA-BE41-8FAD-7D64245A0D68}"/>
              </a:ext>
            </a:extLst>
          </p:cNvPr>
          <p:cNvSpPr>
            <a:spLocks noGrp="1"/>
          </p:cNvSpPr>
          <p:nvPr>
            <p:ph idx="1"/>
          </p:nvPr>
        </p:nvSpPr>
        <p:spPr>
          <a:xfrm>
            <a:off x="699105" y="1916339"/>
            <a:ext cx="10515600" cy="4351338"/>
          </a:xfrm>
        </p:spPr>
        <p:txBody>
          <a:bodyPr/>
          <a:lstStyle/>
          <a:p>
            <a:pPr marL="0" indent="0">
              <a:buNone/>
            </a:pPr>
            <a:r>
              <a:rPr lang="en-GB"/>
              <a:t>Any undesired or excessive sound that can have harmful effects on human health, wildlife and environmental quality is called noise pollution.</a:t>
            </a:r>
            <a:endParaRPr lang="en-US"/>
          </a:p>
        </p:txBody>
      </p:sp>
    </p:spTree>
    <p:extLst>
      <p:ext uri="{BB962C8B-B14F-4D97-AF65-F5344CB8AC3E}">
        <p14:creationId xmlns:p14="http://schemas.microsoft.com/office/powerpoint/2010/main" xmlns="" val="1802910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774674-60FA-8144-BDA4-E98A1B69A712}"/>
              </a:ext>
            </a:extLst>
          </p:cNvPr>
          <p:cNvSpPr>
            <a:spLocks noGrp="1"/>
          </p:cNvSpPr>
          <p:nvPr>
            <p:ph type="title"/>
          </p:nvPr>
        </p:nvSpPr>
        <p:spPr>
          <a:xfrm>
            <a:off x="826105" y="377220"/>
            <a:ext cx="10515600" cy="1325563"/>
          </a:xfrm>
        </p:spPr>
        <p:txBody>
          <a:bodyPr/>
          <a:lstStyle/>
          <a:p>
            <a:r>
              <a:rPr lang="en-GB"/>
              <a:t>Sources of noise pollution </a:t>
            </a:r>
            <a:endParaRPr lang="en-US"/>
          </a:p>
        </p:txBody>
      </p:sp>
      <p:sp>
        <p:nvSpPr>
          <p:cNvPr id="5" name="Content Placeholder 6">
            <a:extLst>
              <a:ext uri="{FF2B5EF4-FFF2-40B4-BE49-F238E27FC236}">
                <a16:creationId xmlns:a16="http://schemas.microsoft.com/office/drawing/2014/main" xmlns="" id="{79645080-EC62-2B48-8C1C-05ED5D89071B}"/>
              </a:ext>
            </a:extLst>
          </p:cNvPr>
          <p:cNvSpPr txBox="1">
            <a:spLocks noGrp="1"/>
          </p:cNvSpPr>
          <p:nvPr>
            <p:ph idx="1"/>
          </p:nvPr>
        </p:nvSpPr>
        <p:spPr>
          <a:xfrm>
            <a:off x="885825" y="2103438"/>
            <a:ext cx="10515600" cy="43513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Industries workplaces highways Railways airplanes construction activities ceremonies and festival celebrations use of pressure horns etc. </a:t>
            </a:r>
            <a:endParaRPr lang="en-US"/>
          </a:p>
        </p:txBody>
      </p:sp>
    </p:spTree>
    <p:extLst>
      <p:ext uri="{BB962C8B-B14F-4D97-AF65-F5344CB8AC3E}">
        <p14:creationId xmlns:p14="http://schemas.microsoft.com/office/powerpoint/2010/main" xmlns="" val="182083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F45EF649-122B-CF41-9F37-7A0066543DEC}"/>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 </a:t>
            </a:r>
            <a:r>
              <a:rPr lang="en-GB" b="1"/>
              <a:t>sound waves</a:t>
            </a:r>
            <a:endParaRPr lang="en-US" b="1"/>
          </a:p>
        </p:txBody>
      </p:sp>
      <p:sp>
        <p:nvSpPr>
          <p:cNvPr id="7" name="Content Placeholder 2">
            <a:extLst>
              <a:ext uri="{FF2B5EF4-FFF2-40B4-BE49-F238E27FC236}">
                <a16:creationId xmlns:a16="http://schemas.microsoft.com/office/drawing/2014/main" xmlns="" id="{BD5BA254-5EA2-F949-836D-F0E2D8B1975B}"/>
              </a:ext>
            </a:extLst>
          </p:cNvPr>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 sound waves are the vibrations of molecules of air which are carried from a source to the ear. Loudness of sound wave which is also called sound pressure level or SPL is measured in in logarithmic units called decibels (dB).</a:t>
            </a:r>
          </a:p>
          <a:p>
            <a:r>
              <a:rPr lang="en-GB"/>
              <a:t>Whispering  40dB</a:t>
            </a:r>
          </a:p>
          <a:p>
            <a:r>
              <a:rPr lang="en-GB"/>
              <a:t>Normal voice  60dB</a:t>
            </a:r>
          </a:p>
          <a:p>
            <a:r>
              <a:rPr lang="en-GB"/>
              <a:t>Playground  80dB</a:t>
            </a:r>
          </a:p>
          <a:p>
            <a:r>
              <a:rPr lang="en-GB"/>
              <a:t>Pneumatic drill 110dB</a:t>
            </a:r>
          </a:p>
          <a:p>
            <a:r>
              <a:rPr lang="en-GB"/>
              <a:t>Plane take off  130dB</a:t>
            </a:r>
            <a:endParaRPr lang="en-US"/>
          </a:p>
        </p:txBody>
      </p:sp>
    </p:spTree>
    <p:extLst>
      <p:ext uri="{BB962C8B-B14F-4D97-AF65-F5344CB8AC3E}">
        <p14:creationId xmlns:p14="http://schemas.microsoft.com/office/powerpoint/2010/main" xmlns="" val="4004586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7964A059-9E01-4645-995E-332EA243D15D}"/>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 </a:t>
            </a:r>
            <a:r>
              <a:rPr lang="en-GB" b="1"/>
              <a:t>Effects of noise pollution</a:t>
            </a:r>
            <a:endParaRPr lang="en-US" b="1"/>
          </a:p>
        </p:txBody>
      </p:sp>
      <p:sp>
        <p:nvSpPr>
          <p:cNvPr id="7" name="Content Placeholder 2">
            <a:extLst>
              <a:ext uri="{FF2B5EF4-FFF2-40B4-BE49-F238E27FC236}">
                <a16:creationId xmlns:a16="http://schemas.microsoft.com/office/drawing/2014/main" xmlns="" id="{78AD45BA-F118-BE47-82B1-82379D099E99}"/>
              </a:ext>
            </a:extLst>
          </p:cNvPr>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a:t>All sounds above 90 dB are harmful for the inner ear. Irreparable damage can occur above 120 dB. Noise pollution causes many types of problems in human beings such as noise induced hearing loss(NIHC), high blood pressure, heart disease,sleeping disorder, stress etc.</a:t>
            </a:r>
            <a:endParaRPr lang="en-US"/>
          </a:p>
        </p:txBody>
      </p:sp>
    </p:spTree>
    <p:extLst>
      <p:ext uri="{BB962C8B-B14F-4D97-AF65-F5344CB8AC3E}">
        <p14:creationId xmlns:p14="http://schemas.microsoft.com/office/powerpoint/2010/main" xmlns="" val="77866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9B6D2658-57DD-3744-8FFF-24256B90F708}"/>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 </a:t>
            </a:r>
            <a:r>
              <a:rPr lang="en-GB" b="1"/>
              <a:t>Control of noise pollution</a:t>
            </a:r>
            <a:endParaRPr lang="en-US" b="1"/>
          </a:p>
        </p:txBody>
      </p:sp>
      <p:sp>
        <p:nvSpPr>
          <p:cNvPr id="7" name="Content Placeholder 2">
            <a:extLst>
              <a:ext uri="{FF2B5EF4-FFF2-40B4-BE49-F238E27FC236}">
                <a16:creationId xmlns:a16="http://schemas.microsoft.com/office/drawing/2014/main" xmlns="" id="{20F481A3-4778-9449-9AC3-78F4475718EB}"/>
              </a:ext>
            </a:extLst>
          </p:cNvPr>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 </a:t>
            </a:r>
            <a:r>
              <a:rPr lang="en-GB" b="1">
                <a:solidFill>
                  <a:schemeClr val="accent2">
                    <a:lumMod val="75000"/>
                  </a:schemeClr>
                </a:solidFill>
              </a:rPr>
              <a:t>Control at the receiver‘s end</a:t>
            </a:r>
          </a:p>
          <a:p>
            <a:r>
              <a:rPr lang="en-GB" b="1">
                <a:solidFill>
                  <a:schemeClr val="accent2">
                    <a:lumMod val="75000"/>
                  </a:schemeClr>
                </a:solidFill>
              </a:rPr>
              <a:t>Noise suppression at source</a:t>
            </a:r>
          </a:p>
          <a:p>
            <a:r>
              <a:rPr lang="en-GB" b="1">
                <a:solidFill>
                  <a:schemeClr val="accent2">
                    <a:lumMod val="75000"/>
                  </a:schemeClr>
                </a:solidFill>
              </a:rPr>
              <a:t> Acoustic zoning </a:t>
            </a:r>
          </a:p>
          <a:p>
            <a:r>
              <a:rPr lang="en-GB" b="1">
                <a:solidFill>
                  <a:schemeClr val="accent2">
                    <a:lumMod val="75000"/>
                  </a:schemeClr>
                </a:solidFill>
              </a:rPr>
              <a:t>Use of sound insulation</a:t>
            </a:r>
          </a:p>
          <a:p>
            <a:r>
              <a:rPr lang="en-GB" b="1">
                <a:solidFill>
                  <a:schemeClr val="accent2">
                    <a:lumMod val="75000"/>
                  </a:schemeClr>
                </a:solidFill>
              </a:rPr>
              <a:t> Planting trees (green muffler)</a:t>
            </a:r>
          </a:p>
          <a:p>
            <a:r>
              <a:rPr lang="en-GB" b="1">
                <a:solidFill>
                  <a:schemeClr val="accent2">
                    <a:lumMod val="75000"/>
                  </a:schemeClr>
                </a:solidFill>
              </a:rPr>
              <a:t> Legislative measures</a:t>
            </a:r>
            <a:endParaRPr lang="en-US" b="1">
              <a:solidFill>
                <a:schemeClr val="accent2">
                  <a:lumMod val="75000"/>
                </a:schemeClr>
              </a:solidFill>
            </a:endParaRPr>
          </a:p>
        </p:txBody>
      </p:sp>
    </p:spTree>
    <p:extLst>
      <p:ext uri="{BB962C8B-B14F-4D97-AF65-F5344CB8AC3E}">
        <p14:creationId xmlns:p14="http://schemas.microsoft.com/office/powerpoint/2010/main" xmlns="" val="3680660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E923C5-0316-D84A-929C-4573223CFF2E}"/>
              </a:ext>
            </a:extLst>
          </p:cNvPr>
          <p:cNvSpPr>
            <a:spLocks noGrp="1"/>
          </p:cNvSpPr>
          <p:nvPr>
            <p:ph type="title"/>
          </p:nvPr>
        </p:nvSpPr>
        <p:spPr/>
        <p:txBody>
          <a:bodyPr/>
          <a:lstStyle/>
          <a:p>
            <a:r>
              <a:rPr lang="en-GB"/>
              <a:t> Control at receiver’s end</a:t>
            </a:r>
            <a:endParaRPr lang="en-US"/>
          </a:p>
        </p:txBody>
      </p:sp>
      <p:sp>
        <p:nvSpPr>
          <p:cNvPr id="3" name="Content Placeholder 2">
            <a:extLst>
              <a:ext uri="{FF2B5EF4-FFF2-40B4-BE49-F238E27FC236}">
                <a16:creationId xmlns:a16="http://schemas.microsoft.com/office/drawing/2014/main" xmlns="" id="{3C0D2820-7791-DC4D-A648-D665CE82D478}"/>
              </a:ext>
            </a:extLst>
          </p:cNvPr>
          <p:cNvSpPr>
            <a:spLocks noGrp="1"/>
          </p:cNvSpPr>
          <p:nvPr>
            <p:ph idx="1"/>
          </p:nvPr>
        </p:nvSpPr>
        <p:spPr/>
        <p:txBody>
          <a:bodyPr/>
          <a:lstStyle/>
          <a:p>
            <a:r>
              <a:rPr lang="en-GB"/>
              <a:t> use of </a:t>
            </a:r>
          </a:p>
          <a:p>
            <a:r>
              <a:rPr lang="en-GB"/>
              <a:t>Ear plugs</a:t>
            </a:r>
          </a:p>
          <a:p>
            <a:r>
              <a:rPr lang="en-GB"/>
              <a:t> Ear muffs </a:t>
            </a:r>
          </a:p>
          <a:p>
            <a:r>
              <a:rPr lang="en-GB"/>
              <a:t>Noise helmets </a:t>
            </a:r>
          </a:p>
          <a:p>
            <a:r>
              <a:rPr lang="en-GB"/>
              <a:t>Headphones</a:t>
            </a:r>
            <a:endParaRPr lang="en-US"/>
          </a:p>
        </p:txBody>
      </p:sp>
    </p:spTree>
    <p:extLst>
      <p:ext uri="{BB962C8B-B14F-4D97-AF65-F5344CB8AC3E}">
        <p14:creationId xmlns:p14="http://schemas.microsoft.com/office/powerpoint/2010/main" xmlns="" val="226682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1BDE21-9DE5-4E4B-8D02-C47B170124B0}"/>
              </a:ext>
            </a:extLst>
          </p:cNvPr>
          <p:cNvSpPr>
            <a:spLocks noGrp="1"/>
          </p:cNvSpPr>
          <p:nvPr>
            <p:ph type="title"/>
          </p:nvPr>
        </p:nvSpPr>
        <p:spPr/>
        <p:txBody>
          <a:bodyPr/>
          <a:lstStyle/>
          <a:p>
            <a:r>
              <a:rPr lang="en-GB"/>
              <a:t> Noise suppression at source level</a:t>
            </a:r>
            <a:endParaRPr lang="en-US"/>
          </a:p>
        </p:txBody>
      </p:sp>
      <p:sp>
        <p:nvSpPr>
          <p:cNvPr id="3" name="Content Placeholder 2">
            <a:extLst>
              <a:ext uri="{FF2B5EF4-FFF2-40B4-BE49-F238E27FC236}">
                <a16:creationId xmlns:a16="http://schemas.microsoft.com/office/drawing/2014/main" xmlns="" id="{8319F722-7FE1-AD4D-B2DA-75ED98A87027}"/>
              </a:ext>
            </a:extLst>
          </p:cNvPr>
          <p:cNvSpPr>
            <a:spLocks noGrp="1"/>
          </p:cNvSpPr>
          <p:nvPr>
            <p:ph idx="1"/>
          </p:nvPr>
        </p:nvSpPr>
        <p:spPr/>
        <p:txBody>
          <a:bodyPr/>
          <a:lstStyle/>
          <a:p>
            <a:r>
              <a:rPr lang="en-GB"/>
              <a:t>Designing Quieter machines </a:t>
            </a:r>
          </a:p>
          <a:p>
            <a:r>
              <a:rPr lang="en-GB"/>
              <a:t>use of proper lubricants</a:t>
            </a:r>
          </a:p>
          <a:p>
            <a:r>
              <a:rPr lang="en-GB"/>
              <a:t> better maintenance of Machines</a:t>
            </a:r>
          </a:p>
          <a:p>
            <a:r>
              <a:rPr lang="en-GB"/>
              <a:t> use of sound proof Chambers </a:t>
            </a:r>
          </a:p>
          <a:p>
            <a:r>
              <a:rPr lang="en-GB"/>
              <a:t>silent generators </a:t>
            </a:r>
          </a:p>
          <a:p>
            <a:r>
              <a:rPr lang="en-GB"/>
              <a:t>use of improved silencers</a:t>
            </a:r>
            <a:endParaRPr lang="en-US"/>
          </a:p>
        </p:txBody>
      </p:sp>
    </p:spTree>
    <p:extLst>
      <p:ext uri="{BB962C8B-B14F-4D97-AF65-F5344CB8AC3E}">
        <p14:creationId xmlns:p14="http://schemas.microsoft.com/office/powerpoint/2010/main" xmlns="" val="3871480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E738D0-B2E6-AE42-B1E7-16B3D6A7292A}"/>
              </a:ext>
            </a:extLst>
          </p:cNvPr>
          <p:cNvSpPr>
            <a:spLocks noGrp="1"/>
          </p:cNvSpPr>
          <p:nvPr>
            <p:ph type="title"/>
          </p:nvPr>
        </p:nvSpPr>
        <p:spPr/>
        <p:txBody>
          <a:bodyPr/>
          <a:lstStyle/>
          <a:p>
            <a:r>
              <a:rPr lang="en-GB"/>
              <a:t> Acoustic zoning</a:t>
            </a:r>
            <a:endParaRPr lang="en-US"/>
          </a:p>
        </p:txBody>
      </p:sp>
      <p:sp>
        <p:nvSpPr>
          <p:cNvPr id="3" name="Content Placeholder 2">
            <a:extLst>
              <a:ext uri="{FF2B5EF4-FFF2-40B4-BE49-F238E27FC236}">
                <a16:creationId xmlns:a16="http://schemas.microsoft.com/office/drawing/2014/main" xmlns="" id="{CF36FEFA-3DE8-A941-878E-8471DCC1380B}"/>
              </a:ext>
            </a:extLst>
          </p:cNvPr>
          <p:cNvSpPr>
            <a:spLocks noGrp="1"/>
          </p:cNvSpPr>
          <p:nvPr>
            <p:ph idx="1"/>
          </p:nvPr>
        </p:nvSpPr>
        <p:spPr/>
        <p:txBody>
          <a:bodyPr/>
          <a:lstStyle/>
          <a:p>
            <a:r>
              <a:rPr lang="en-GB"/>
              <a:t>Increasing the distance between source and receiver </a:t>
            </a:r>
          </a:p>
          <a:p>
            <a:r>
              <a:rPr lang="en-GB"/>
              <a:t>Zoning of noisy areas</a:t>
            </a:r>
          </a:p>
          <a:p>
            <a:r>
              <a:rPr lang="en-GB"/>
              <a:t> Keeping residential areas such as educational institutions and hospitals away from noisy areas such as railway stations,  airports industries, air bases,airports etc. </a:t>
            </a:r>
            <a:endParaRPr lang="en-US"/>
          </a:p>
        </p:txBody>
      </p:sp>
    </p:spTree>
    <p:extLst>
      <p:ext uri="{BB962C8B-B14F-4D97-AF65-F5344CB8AC3E}">
        <p14:creationId xmlns:p14="http://schemas.microsoft.com/office/powerpoint/2010/main" xmlns="" val="3321708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601</Words>
  <Application>Microsoft Office PowerPoint</Application>
  <PresentationFormat>Custom</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NOISE POLLUTION </vt:lpstr>
      <vt:lpstr>Definition </vt:lpstr>
      <vt:lpstr>Sources of noise pollution </vt:lpstr>
      <vt:lpstr> sound waves</vt:lpstr>
      <vt:lpstr> Effects of noise pollution</vt:lpstr>
      <vt:lpstr> Control of noise pollution</vt:lpstr>
      <vt:lpstr> Control at receiver’s end</vt:lpstr>
      <vt:lpstr> Noise suppression at source level</vt:lpstr>
      <vt:lpstr> Acoustic zoning</vt:lpstr>
      <vt:lpstr> Sound insulation</vt:lpstr>
      <vt:lpstr> Tree plantations</vt:lpstr>
      <vt:lpstr> legislative measures</vt:lpstr>
      <vt:lpstr>What we can do </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NOISE POLLUTION</dc:title>
  <dc:creator>916307105301</dc:creator>
  <cp:lastModifiedBy>SUJIT SINGH</cp:lastModifiedBy>
  <cp:revision>6</cp:revision>
  <dcterms:created xsi:type="dcterms:W3CDTF">2021-05-27T07:26:58Z</dcterms:created>
  <dcterms:modified xsi:type="dcterms:W3CDTF">2021-05-29T14:18:43Z</dcterms:modified>
</cp:coreProperties>
</file>