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51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8D5882-C6AA-4CD8-A1EB-848121320B6B}" type="datetimeFigureOut">
              <a:rPr lang="en-US" smtClean="0"/>
              <a:pPr/>
              <a:t>6/20/2020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7A7057-C5C6-48FA-A1AE-8783DDE04D4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7A7057-C5C6-48FA-A1AE-8783DDE04D4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7A7057-C5C6-48FA-A1AE-8783DDE04D4B}"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7A7057-C5C6-48FA-A1AE-8783DDE04D4B}" type="slidenum">
              <a:rPr lang="en-US" smtClean="0"/>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A7A7057-C5C6-48FA-A1AE-8783DDE04D4B}"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BCEFCB7-23CB-48BF-AC86-FEC021DA199C}" type="datetimeFigureOut">
              <a:rPr lang="en-US" smtClean="0"/>
              <a:pPr/>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B53CB-DD35-4A3F-864F-75FD1B656E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CEFCB7-23CB-48BF-AC86-FEC021DA199C}" type="datetimeFigureOut">
              <a:rPr lang="en-US" smtClean="0"/>
              <a:pPr/>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B53CB-DD35-4A3F-864F-75FD1B656E1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CEFCB7-23CB-48BF-AC86-FEC021DA199C}" type="datetimeFigureOut">
              <a:rPr lang="en-US" smtClean="0"/>
              <a:pPr/>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B53CB-DD35-4A3F-864F-75FD1B656E1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BCEFCB7-23CB-48BF-AC86-FEC021DA199C}" type="datetimeFigureOut">
              <a:rPr lang="en-US" smtClean="0"/>
              <a:pPr/>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B53CB-DD35-4A3F-864F-75FD1B656E1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CEFCB7-23CB-48BF-AC86-FEC021DA199C}" type="datetimeFigureOut">
              <a:rPr lang="en-US" smtClean="0"/>
              <a:pPr/>
              <a:t>6/20/2020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FB53CB-DD35-4A3F-864F-75FD1B656E1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BCEFCB7-23CB-48BF-AC86-FEC021DA199C}" type="datetimeFigureOut">
              <a:rPr lang="en-US" smtClean="0"/>
              <a:pPr/>
              <a:t>6/20/2020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B53CB-DD35-4A3F-864F-75FD1B656E1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BCEFCB7-23CB-48BF-AC86-FEC021DA199C}" type="datetimeFigureOut">
              <a:rPr lang="en-US" smtClean="0"/>
              <a:pPr/>
              <a:t>6/20/2020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FB53CB-DD35-4A3F-864F-75FD1B656E1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BCEFCB7-23CB-48BF-AC86-FEC021DA199C}" type="datetimeFigureOut">
              <a:rPr lang="en-US" smtClean="0"/>
              <a:pPr/>
              <a:t>6/20/2020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FB53CB-DD35-4A3F-864F-75FD1B656E1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CEFCB7-23CB-48BF-AC86-FEC021DA199C}" type="datetimeFigureOut">
              <a:rPr lang="en-US" smtClean="0"/>
              <a:pPr/>
              <a:t>6/20/2020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FB53CB-DD35-4A3F-864F-75FD1B656E1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CEFCB7-23CB-48BF-AC86-FEC021DA199C}" type="datetimeFigureOut">
              <a:rPr lang="en-US" smtClean="0"/>
              <a:pPr/>
              <a:t>6/20/2020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B53CB-DD35-4A3F-864F-75FD1B656E1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CEFCB7-23CB-48BF-AC86-FEC021DA199C}" type="datetimeFigureOut">
              <a:rPr lang="en-US" smtClean="0"/>
              <a:pPr/>
              <a:t>6/20/2020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FB53CB-DD35-4A3F-864F-75FD1B656E1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CEFCB7-23CB-48BF-AC86-FEC021DA199C}" type="datetimeFigureOut">
              <a:rPr lang="en-US" smtClean="0"/>
              <a:pPr/>
              <a:t>6/20/2020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B53CB-DD35-4A3F-864F-75FD1B656E1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
            <a:ext cx="7772400" cy="3600450"/>
          </a:xfrm>
        </p:spPr>
        <p:txBody>
          <a:bodyPr>
            <a:normAutofit/>
          </a:bodyPr>
          <a:lstStyle/>
          <a:p>
            <a:r>
              <a:rPr lang="en-US" u="sng" dirty="0" smtClean="0">
                <a:solidFill>
                  <a:srgbClr val="FF0000"/>
                </a:solidFill>
              </a:rPr>
              <a:t>NEW ECONOMIC POLICY AND ITS IMPACT ON INDIAN ECONOMY</a:t>
            </a: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BY</a:t>
            </a:r>
            <a:endParaRPr lang="en-US" dirty="0">
              <a:solidFill>
                <a:srgbClr val="FF0000"/>
              </a:solidFill>
            </a:endParaRPr>
          </a:p>
        </p:txBody>
      </p:sp>
      <p:sp>
        <p:nvSpPr>
          <p:cNvPr id="3" name="Subtitle 2"/>
          <p:cNvSpPr>
            <a:spLocks noGrp="1"/>
          </p:cNvSpPr>
          <p:nvPr>
            <p:ph type="subTitle" idx="1"/>
          </p:nvPr>
        </p:nvSpPr>
        <p:spPr/>
        <p:txBody>
          <a:bodyPr>
            <a:normAutofit fontScale="92500" lnSpcReduction="10000"/>
          </a:bodyPr>
          <a:lstStyle/>
          <a:p>
            <a:r>
              <a:rPr lang="en-US" dirty="0" smtClean="0">
                <a:solidFill>
                  <a:srgbClr val="00B050"/>
                </a:solidFill>
              </a:rPr>
              <a:t>Dr. JAGADISH SINGH, </a:t>
            </a:r>
            <a:r>
              <a:rPr lang="en-US" dirty="0" smtClean="0">
                <a:solidFill>
                  <a:srgbClr val="00B050"/>
                </a:solidFill>
              </a:rPr>
              <a:t>ASSO. </a:t>
            </a:r>
            <a:r>
              <a:rPr lang="en-US" dirty="0" smtClean="0">
                <a:solidFill>
                  <a:srgbClr val="00B050"/>
                </a:solidFill>
              </a:rPr>
              <a:t>PROFESSOR &amp; HEAD,  Dept. of ECONOMICS, HARISHCHANDRA P.G.COLLEGE, VARANASI.</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ransition>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0000"/>
                </a:solidFill>
              </a:rPr>
              <a:t>INTRODUCTION:</a:t>
            </a:r>
            <a:endParaRPr lang="en-US" u="sng" dirty="0">
              <a:solidFill>
                <a:srgbClr val="FF0000"/>
              </a:solidFill>
            </a:endParaRPr>
          </a:p>
        </p:txBody>
      </p:sp>
      <p:sp>
        <p:nvSpPr>
          <p:cNvPr id="3" name="Content Placeholder 2"/>
          <p:cNvSpPr>
            <a:spLocks noGrp="1"/>
          </p:cNvSpPr>
          <p:nvPr>
            <p:ph idx="1"/>
          </p:nvPr>
        </p:nvSpPr>
        <p:spPr/>
        <p:txBody>
          <a:bodyPr>
            <a:normAutofit fontScale="25000" lnSpcReduction="20000"/>
          </a:bodyPr>
          <a:lstStyle/>
          <a:p>
            <a:pPr algn="just"/>
            <a:r>
              <a:rPr lang="en-US" sz="11200" dirty="0" smtClean="0">
                <a:solidFill>
                  <a:srgbClr val="00B050"/>
                </a:solidFill>
              </a:rPr>
              <a:t>India is the second highly populated country in the world. India is considering as a developing country and its economy as an emerging economy. After the world war II, there were so many colonial countries got freedom in 1947. After 1947 Indian economic and social system were entirely changed. At last urgently India reformed its economy in 1991 under the leadership of </a:t>
            </a:r>
            <a:r>
              <a:rPr lang="en-US" sz="11200" dirty="0" err="1" smtClean="0">
                <a:solidFill>
                  <a:srgbClr val="00B050"/>
                </a:solidFill>
              </a:rPr>
              <a:t>Narasimha</a:t>
            </a:r>
            <a:r>
              <a:rPr lang="en-US" sz="11200" dirty="0" smtClean="0">
                <a:solidFill>
                  <a:srgbClr val="00B050"/>
                </a:solidFill>
              </a:rPr>
              <a:t> </a:t>
            </a:r>
            <a:r>
              <a:rPr lang="en-US" sz="11200" dirty="0" err="1" smtClean="0">
                <a:solidFill>
                  <a:srgbClr val="00B050"/>
                </a:solidFill>
              </a:rPr>
              <a:t>rao</a:t>
            </a:r>
            <a:r>
              <a:rPr lang="en-US" sz="11200" dirty="0" smtClean="0">
                <a:solidFill>
                  <a:srgbClr val="00B050"/>
                </a:solidFill>
              </a:rPr>
              <a:t> as the Prime Minister and Dr. </a:t>
            </a:r>
            <a:r>
              <a:rPr lang="en-US" sz="11200" dirty="0" err="1" smtClean="0">
                <a:solidFill>
                  <a:srgbClr val="00B050"/>
                </a:solidFill>
              </a:rPr>
              <a:t>Manmohan</a:t>
            </a:r>
            <a:r>
              <a:rPr lang="en-US" sz="11200" dirty="0" smtClean="0">
                <a:solidFill>
                  <a:srgbClr val="00B050"/>
                </a:solidFill>
              </a:rPr>
              <a:t> </a:t>
            </a:r>
            <a:r>
              <a:rPr lang="en-US" sz="11200" dirty="0" err="1" smtClean="0">
                <a:solidFill>
                  <a:srgbClr val="00B050"/>
                </a:solidFill>
              </a:rPr>
              <a:t>singh</a:t>
            </a:r>
            <a:r>
              <a:rPr lang="en-US" sz="11200" dirty="0" smtClean="0">
                <a:solidFill>
                  <a:srgbClr val="00B050"/>
                </a:solidFill>
              </a:rPr>
              <a:t> as the finance minister. There were many arguments  for liberalizing the Indian economy from 1960s onwards. But it was came in to reality only in 1991. To make reforms in the Indian economy there were many reasons.</a:t>
            </a:r>
          </a:p>
          <a:p>
            <a:pPr algn="just"/>
            <a:endParaRPr lang="en-US" sz="11200" dirty="0" smtClean="0"/>
          </a:p>
          <a:p>
            <a:pPr algn="just">
              <a:buNone/>
            </a:pPr>
            <a:r>
              <a:rPr lang="en-US" sz="11200" dirty="0" smtClean="0">
                <a:solidFill>
                  <a:srgbClr val="FF0000"/>
                </a:solidFill>
              </a:rPr>
              <a:t>      </a:t>
            </a:r>
          </a:p>
          <a:p>
            <a:pPr algn="just">
              <a:buNone/>
            </a:pPr>
            <a:endParaRPr lang="en-US" sz="9000" u="sng" dirty="0" smtClean="0">
              <a:solidFill>
                <a:srgbClr val="FF0000"/>
              </a:solidFill>
            </a:endParaRPr>
          </a:p>
          <a:p>
            <a:pPr algn="just">
              <a:buNone/>
            </a:pPr>
            <a:endParaRPr lang="en-US" sz="9000" u="sng" dirty="0" smtClean="0">
              <a:solidFill>
                <a:srgbClr val="FF0000"/>
              </a:solidFill>
            </a:endParaRPr>
          </a:p>
          <a:p>
            <a:pPr algn="just">
              <a:buNone/>
            </a:pPr>
            <a:endParaRPr lang="en-US" sz="9000" u="sng" dirty="0" smtClean="0">
              <a:solidFill>
                <a:srgbClr val="FF0000"/>
              </a:solidFill>
            </a:endParaRPr>
          </a:p>
          <a:p>
            <a:pPr algn="just">
              <a:buNone/>
            </a:pPr>
            <a:endParaRPr lang="en-US" sz="9000" u="sng" dirty="0" smtClean="0">
              <a:solidFill>
                <a:srgbClr val="FF0000"/>
              </a:solidFill>
            </a:endParaRPr>
          </a:p>
          <a:p>
            <a:pPr algn="just">
              <a:buNone/>
            </a:pPr>
            <a:endParaRPr lang="en-US" sz="9000" u="sng" dirty="0" smtClean="0">
              <a:solidFill>
                <a:srgbClr val="FF0000"/>
              </a:solidFill>
            </a:endParaRPr>
          </a:p>
          <a:p>
            <a:pPr algn="just">
              <a:buNone/>
            </a:pPr>
            <a:endParaRPr lang="en-US" sz="9000" u="sng" dirty="0" smtClean="0">
              <a:solidFill>
                <a:srgbClr val="FF0000"/>
              </a:solidFill>
            </a:endParaRPr>
          </a:p>
          <a:p>
            <a:pPr algn="just">
              <a:buNone/>
            </a:pPr>
            <a:endParaRPr lang="en-US" sz="9000" u="sng" dirty="0" smtClean="0">
              <a:solidFill>
                <a:srgbClr val="FF0000"/>
              </a:solidFill>
            </a:endParaRPr>
          </a:p>
          <a:p>
            <a:pPr algn="just">
              <a:buNone/>
            </a:pPr>
            <a:endParaRPr lang="en-US" sz="9000" u="sng" dirty="0" smtClean="0">
              <a:solidFill>
                <a:srgbClr val="FF0000"/>
              </a:solidFill>
            </a:endParaRPr>
          </a:p>
          <a:p>
            <a:pPr>
              <a:buNone/>
            </a:pPr>
            <a:endParaRPr lang="en-US" sz="3600" dirty="0" smtClean="0">
              <a:solidFill>
                <a:srgbClr val="FF0000"/>
              </a:solidFill>
            </a:endParaRPr>
          </a:p>
          <a:p>
            <a:pPr>
              <a:buNone/>
            </a:pPr>
            <a:r>
              <a:rPr lang="en-US" sz="3600" dirty="0" smtClean="0">
                <a:solidFill>
                  <a:srgbClr val="FF0000"/>
                </a:solidFill>
              </a:rPr>
              <a:t> </a:t>
            </a:r>
          </a:p>
          <a:p>
            <a:pPr>
              <a:buNone/>
            </a:pPr>
            <a:endParaRPr lang="en-US" sz="3600" dirty="0" smtClean="0">
              <a:solidFill>
                <a:srgbClr val="FF0000"/>
              </a:solidFill>
            </a:endParaRPr>
          </a:p>
          <a:p>
            <a:pPr>
              <a:buNone/>
            </a:pPr>
            <a:endParaRPr lang="en-US" sz="3600" dirty="0" smtClean="0">
              <a:solidFill>
                <a:srgbClr val="FF0000"/>
              </a:solidFill>
            </a:endParaRPr>
          </a:p>
          <a:p>
            <a:pPr>
              <a:buNone/>
            </a:pPr>
            <a:endParaRPr lang="en-US" sz="3600" dirty="0" smtClean="0">
              <a:solidFill>
                <a:srgbClr val="FF0000"/>
              </a:solidFill>
            </a:endParaRPr>
          </a:p>
          <a:p>
            <a:pPr>
              <a:buNone/>
            </a:pPr>
            <a:endParaRPr lang="en-US" sz="3600" dirty="0" smtClean="0">
              <a:solidFill>
                <a:srgbClr val="FF0000"/>
              </a:solidFill>
            </a:endParaRPr>
          </a:p>
          <a:p>
            <a:pPr>
              <a:buNone/>
            </a:pPr>
            <a:endParaRPr lang="en-US" sz="3600" dirty="0" smtClean="0">
              <a:solidFill>
                <a:srgbClr val="FF0000"/>
              </a:solidFill>
            </a:endParaRPr>
          </a:p>
          <a:p>
            <a:pPr>
              <a:buNone/>
            </a:pPr>
            <a:endParaRPr lang="en-US" sz="3600" dirty="0" smtClean="0">
              <a:solidFill>
                <a:srgbClr val="FF0000"/>
              </a:solidFill>
            </a:endParaRPr>
          </a:p>
          <a:p>
            <a:pPr>
              <a:buNone/>
            </a:pPr>
            <a:endParaRPr lang="en-US" sz="3600" dirty="0" smtClean="0">
              <a:solidFill>
                <a:srgbClr val="FF0000"/>
              </a:solidFill>
            </a:endParaRPr>
          </a:p>
          <a:p>
            <a:pPr>
              <a:buNone/>
            </a:pPr>
            <a:endParaRPr lang="en-US" sz="3600" dirty="0" smtClean="0">
              <a:solidFill>
                <a:srgbClr val="FF0000"/>
              </a:solidFill>
            </a:endParaRPr>
          </a:p>
          <a:p>
            <a:pPr>
              <a:buNone/>
            </a:pPr>
            <a:endParaRPr lang="en-US" sz="3600" dirty="0" smtClean="0">
              <a:solidFill>
                <a:srgbClr val="FF0000"/>
              </a:solidFill>
            </a:endParaRPr>
          </a:p>
          <a:p>
            <a:pPr>
              <a:buNone/>
            </a:pPr>
            <a:endParaRPr lang="en-US" sz="3600" dirty="0" smtClean="0">
              <a:solidFill>
                <a:srgbClr val="FF0000"/>
              </a:solidFill>
            </a:endParaRPr>
          </a:p>
          <a:p>
            <a:pPr>
              <a:buNone/>
            </a:pPr>
            <a:endParaRPr lang="en-US" sz="3600" dirty="0" smtClean="0">
              <a:solidFill>
                <a:srgbClr val="FF0000"/>
              </a:solidFill>
            </a:endParaRPr>
          </a:p>
          <a:p>
            <a:pPr>
              <a:buNone/>
            </a:pPr>
            <a:endParaRPr lang="en-US" sz="3600" dirty="0" smtClean="0">
              <a:solidFill>
                <a:srgbClr val="FF0000"/>
              </a:solidFill>
            </a:endParaRPr>
          </a:p>
          <a:p>
            <a:pPr>
              <a:buNone/>
            </a:pPr>
            <a:endParaRPr lang="en-US" sz="3600" dirty="0" smtClean="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u="sng" dirty="0" smtClean="0">
                <a:solidFill>
                  <a:srgbClr val="FF0000"/>
                </a:solidFill>
              </a:rPr>
              <a:t>1-FAILURE OF FISCAL POLICY AND BALANCE OF PAYMENT CRISIS </a:t>
            </a:r>
            <a:r>
              <a:rPr lang="en-US" dirty="0" smtClean="0">
                <a:solidFill>
                  <a:srgbClr val="00B050"/>
                </a:solidFill>
              </a:rPr>
              <a:t>(GULF WAR)</a:t>
            </a:r>
            <a:br>
              <a:rPr lang="en-US" dirty="0" smtClean="0">
                <a:solidFill>
                  <a:srgbClr val="00B050"/>
                </a:solidFill>
              </a:rPr>
            </a:br>
            <a:r>
              <a:rPr lang="en-US" u="sng" dirty="0" smtClean="0">
                <a:solidFill>
                  <a:srgbClr val="FF0000"/>
                </a:solidFill>
              </a:rPr>
              <a:t>2- FOREIGN CURRENCY RESERVE CRISIS</a:t>
            </a:r>
            <a:r>
              <a:rPr lang="en-US" dirty="0" smtClean="0">
                <a:solidFill>
                  <a:srgbClr val="00B050"/>
                </a:solidFill>
              </a:rPr>
              <a:t>(THE FOREIGN CURRENCY RESERVE OF INDIA WAS ONLY ENOUGH FOR TWO WEEKS)</a:t>
            </a:r>
            <a:r>
              <a:rPr lang="en-US" sz="2000" dirty="0" smtClean="0">
                <a:solidFill>
                  <a:srgbClr val="00B050"/>
                </a:solidFill>
              </a:rPr>
              <a:t> </a:t>
            </a:r>
            <a:br>
              <a:rPr lang="en-US" sz="2000" dirty="0" smtClean="0">
                <a:solidFill>
                  <a:srgbClr val="00B050"/>
                </a:solidFill>
              </a:rPr>
            </a:b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3219450"/>
          </a:xfrm>
        </p:spPr>
        <p:txBody>
          <a:bodyPr>
            <a:normAutofit/>
          </a:bodyPr>
          <a:lstStyle/>
          <a:p>
            <a:r>
              <a:rPr lang="en-US" u="sng" dirty="0" smtClean="0">
                <a:solidFill>
                  <a:srgbClr val="FF0000"/>
                </a:solidFill>
              </a:rPr>
              <a:t>The main characteristics of new economic policy 1991 are: </a:t>
            </a:r>
            <a:endParaRPr lang="en-US" u="sng" dirty="0">
              <a:solidFill>
                <a:srgbClr val="FF0000"/>
              </a:solidFill>
            </a:endParaRPr>
          </a:p>
        </p:txBody>
      </p:sp>
      <p:sp>
        <p:nvSpPr>
          <p:cNvPr id="3" name="Subtitle 2"/>
          <p:cNvSpPr>
            <a:spLocks noGrp="1"/>
          </p:cNvSpPr>
          <p:nvPr>
            <p:ph type="subTitle" idx="1"/>
          </p:nvPr>
        </p:nvSpPr>
        <p:spPr>
          <a:xfrm>
            <a:off x="1371600" y="2895600"/>
            <a:ext cx="6400800" cy="2743200"/>
          </a:xfrm>
        </p:spPr>
        <p:txBody>
          <a:bodyPr>
            <a:normAutofit fontScale="92500" lnSpcReduction="10000"/>
          </a:bodyPr>
          <a:lstStyle/>
          <a:p>
            <a:pPr algn="just"/>
            <a:r>
              <a:rPr lang="en-US" dirty="0" smtClean="0">
                <a:solidFill>
                  <a:srgbClr val="00B050"/>
                </a:solidFill>
              </a:rPr>
              <a:t>1- </a:t>
            </a:r>
            <a:r>
              <a:rPr lang="en-US" dirty="0" err="1" smtClean="0">
                <a:solidFill>
                  <a:srgbClr val="00B050"/>
                </a:solidFill>
              </a:rPr>
              <a:t>Delicencing</a:t>
            </a:r>
            <a:r>
              <a:rPr lang="en-US" dirty="0" smtClean="0">
                <a:solidFill>
                  <a:srgbClr val="00B050"/>
                </a:solidFill>
              </a:rPr>
              <a:t>. Only six industries were kept under </a:t>
            </a:r>
            <a:r>
              <a:rPr lang="en-US" dirty="0" err="1" smtClean="0">
                <a:solidFill>
                  <a:srgbClr val="00B050"/>
                </a:solidFill>
              </a:rPr>
              <a:t>Licencing</a:t>
            </a:r>
            <a:r>
              <a:rPr lang="en-US" dirty="0" smtClean="0">
                <a:solidFill>
                  <a:srgbClr val="00B050"/>
                </a:solidFill>
              </a:rPr>
              <a:t> scheme.</a:t>
            </a:r>
          </a:p>
          <a:p>
            <a:pPr algn="just"/>
            <a:r>
              <a:rPr lang="en-US" dirty="0" smtClean="0">
                <a:solidFill>
                  <a:srgbClr val="00B050"/>
                </a:solidFill>
              </a:rPr>
              <a:t> 2- Entry to private sector. The role of public sector was limited only to four industries, rest all the industries were opened for private sector also.</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11"/>
          <p:cNvSpPr>
            <a:spLocks noGrp="1"/>
          </p:cNvSpPr>
          <p:nvPr>
            <p:ph type="subTitle" idx="4294967295"/>
          </p:nvPr>
        </p:nvSpPr>
        <p:spPr>
          <a:xfrm>
            <a:off x="0" y="152400"/>
            <a:ext cx="6400800" cy="5486400"/>
          </a:xfrm>
        </p:spPr>
        <p:txBody>
          <a:bodyPr>
            <a:normAutofit fontScale="85000" lnSpcReduction="20000"/>
          </a:bodyPr>
          <a:lstStyle/>
          <a:p>
            <a:r>
              <a:rPr lang="en-US" sz="3200" dirty="0" smtClean="0">
                <a:solidFill>
                  <a:srgbClr val="00B050"/>
                </a:solidFill>
              </a:rPr>
              <a:t>3- Disinvestment. </a:t>
            </a:r>
          </a:p>
          <a:p>
            <a:pPr algn="just"/>
            <a:r>
              <a:rPr lang="en-US" sz="3200" dirty="0" smtClean="0">
                <a:solidFill>
                  <a:srgbClr val="00B050"/>
                </a:solidFill>
              </a:rPr>
              <a:t>4- </a:t>
            </a:r>
            <a:r>
              <a:rPr lang="en-US" sz="3200" dirty="0" err="1" smtClean="0">
                <a:solidFill>
                  <a:srgbClr val="00B050"/>
                </a:solidFill>
              </a:rPr>
              <a:t>Liberalisation</a:t>
            </a:r>
            <a:r>
              <a:rPr lang="en-US" sz="3200" dirty="0" smtClean="0">
                <a:solidFill>
                  <a:srgbClr val="00B050"/>
                </a:solidFill>
              </a:rPr>
              <a:t> of foreign policy. The limit of foreign equity was raised to 100% in many activities, i.e., NRI and foreign investors were permitted to invest in Indian companies. </a:t>
            </a:r>
          </a:p>
          <a:p>
            <a:pPr algn="just"/>
            <a:r>
              <a:rPr lang="en-US" sz="3200" dirty="0" smtClean="0">
                <a:solidFill>
                  <a:srgbClr val="00B050"/>
                </a:solidFill>
              </a:rPr>
              <a:t>5- </a:t>
            </a:r>
            <a:r>
              <a:rPr lang="en-US" sz="3200" dirty="0" err="1" smtClean="0">
                <a:solidFill>
                  <a:srgbClr val="00B050"/>
                </a:solidFill>
              </a:rPr>
              <a:t>Liberalisation</a:t>
            </a:r>
            <a:r>
              <a:rPr lang="en-US" sz="3200" dirty="0" smtClean="0">
                <a:solidFill>
                  <a:srgbClr val="00B050"/>
                </a:solidFill>
              </a:rPr>
              <a:t> in technical area.  </a:t>
            </a:r>
          </a:p>
          <a:p>
            <a:pPr algn="just"/>
            <a:r>
              <a:rPr lang="en-US" sz="3200" dirty="0" smtClean="0">
                <a:solidFill>
                  <a:srgbClr val="00B050"/>
                </a:solidFill>
              </a:rPr>
              <a:t>6-Setting up of foreign investment promotion board (FIPB). This board was set up to promote and bring foreign investment in India.</a:t>
            </a:r>
          </a:p>
          <a:p>
            <a:pPr algn="just"/>
            <a:r>
              <a:rPr lang="en-US" sz="3200" dirty="0" smtClean="0">
                <a:solidFill>
                  <a:srgbClr val="00B050"/>
                </a:solidFill>
              </a:rPr>
              <a:t>7- Setting up of small scale industries and various benefits were offered to small scale industries.</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1"/>
            <a:ext cx="7772400" cy="2305050"/>
          </a:xfrm>
        </p:spPr>
        <p:txBody>
          <a:bodyPr>
            <a:normAutofit/>
          </a:bodyPr>
          <a:lstStyle/>
          <a:p>
            <a:pPr algn="l"/>
            <a:r>
              <a:rPr lang="en-US" u="sng" dirty="0" smtClean="0">
                <a:solidFill>
                  <a:srgbClr val="FF0000"/>
                </a:solidFill>
              </a:rPr>
              <a:t>Three major components or elements of new economic policy: </a:t>
            </a:r>
            <a:endParaRPr lang="en-US" u="sng" dirty="0">
              <a:solidFill>
                <a:srgbClr val="FF0000"/>
              </a:solidFill>
            </a:endParaRPr>
          </a:p>
        </p:txBody>
      </p:sp>
      <p:sp>
        <p:nvSpPr>
          <p:cNvPr id="3" name="Subtitle 2"/>
          <p:cNvSpPr>
            <a:spLocks noGrp="1"/>
          </p:cNvSpPr>
          <p:nvPr>
            <p:ph type="subTitle" idx="1"/>
          </p:nvPr>
        </p:nvSpPr>
        <p:spPr/>
        <p:txBody>
          <a:bodyPr/>
          <a:lstStyle/>
          <a:p>
            <a:r>
              <a:rPr lang="en-US" dirty="0" smtClean="0">
                <a:solidFill>
                  <a:srgbClr val="00B050"/>
                </a:solidFill>
              </a:rPr>
              <a:t>1- </a:t>
            </a:r>
            <a:r>
              <a:rPr lang="en-US" dirty="0" err="1" smtClean="0">
                <a:solidFill>
                  <a:srgbClr val="00B050"/>
                </a:solidFill>
              </a:rPr>
              <a:t>Liberalisation</a:t>
            </a:r>
            <a:r>
              <a:rPr lang="en-US" dirty="0" smtClean="0">
                <a:solidFill>
                  <a:srgbClr val="00B050"/>
                </a:solidFill>
              </a:rPr>
              <a:t>.</a:t>
            </a:r>
          </a:p>
          <a:p>
            <a:r>
              <a:rPr lang="en-US" dirty="0" smtClean="0">
                <a:solidFill>
                  <a:srgbClr val="00B050"/>
                </a:solidFill>
              </a:rPr>
              <a:t> 2- </a:t>
            </a:r>
            <a:r>
              <a:rPr lang="en-US" dirty="0" err="1" smtClean="0">
                <a:solidFill>
                  <a:srgbClr val="00B050"/>
                </a:solidFill>
              </a:rPr>
              <a:t>Privatisation</a:t>
            </a:r>
            <a:r>
              <a:rPr lang="en-US" dirty="0" smtClean="0">
                <a:solidFill>
                  <a:srgbClr val="00B050"/>
                </a:solidFill>
              </a:rPr>
              <a:t>.&amp;</a:t>
            </a:r>
          </a:p>
          <a:p>
            <a:r>
              <a:rPr lang="en-US" dirty="0" smtClean="0">
                <a:solidFill>
                  <a:srgbClr val="00B050"/>
                </a:solidFill>
              </a:rPr>
              <a:t> 3- </a:t>
            </a:r>
            <a:r>
              <a:rPr lang="en-US" dirty="0" err="1" smtClean="0">
                <a:solidFill>
                  <a:srgbClr val="00B050"/>
                </a:solidFill>
              </a:rPr>
              <a:t>Globalisation</a:t>
            </a:r>
            <a:r>
              <a:rPr lang="en-US" dirty="0" smtClean="0">
                <a:solidFill>
                  <a:srgbClr val="00B050"/>
                </a:solidFill>
              </a:rPr>
              <a:t>. </a:t>
            </a:r>
            <a:endParaRPr lang="en-US" dirty="0">
              <a:solidFill>
                <a:srgbClr val="00B05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rot="330867" flipV="1">
            <a:off x="442299" y="1416919"/>
            <a:ext cx="8229600" cy="568874"/>
          </a:xfrm>
        </p:spPr>
        <p:txBody>
          <a:bodyPr>
            <a:normAutofit fontScale="90000"/>
          </a:bodyPr>
          <a:lstStyle/>
          <a:p>
            <a:r>
              <a:rPr lang="en-US" dirty="0" smtClean="0"/>
              <a:t/>
            </a:r>
            <a:br>
              <a:rPr lang="en-US" dirty="0" smtClean="0"/>
            </a:br>
            <a:endParaRPr lang="en-US" dirty="0"/>
          </a:p>
        </p:txBody>
      </p:sp>
      <p:sp>
        <p:nvSpPr>
          <p:cNvPr id="3" name="Content Placeholder 2"/>
          <p:cNvSpPr>
            <a:spLocks noGrp="1"/>
          </p:cNvSpPr>
          <p:nvPr>
            <p:ph idx="1"/>
          </p:nvPr>
        </p:nvSpPr>
        <p:spPr>
          <a:xfrm>
            <a:off x="457200" y="0"/>
            <a:ext cx="8229600" cy="6126163"/>
          </a:xfrm>
        </p:spPr>
        <p:txBody>
          <a:bodyPr>
            <a:normAutofit lnSpcReduction="10000"/>
          </a:bodyPr>
          <a:lstStyle/>
          <a:p>
            <a:pPr>
              <a:buNone/>
            </a:pPr>
            <a:r>
              <a:rPr lang="en-US" sz="4400" dirty="0" smtClean="0">
                <a:solidFill>
                  <a:srgbClr val="FF0000"/>
                </a:solidFill>
              </a:rPr>
              <a:t>   </a:t>
            </a:r>
            <a:r>
              <a:rPr lang="en-US" sz="4400" u="sng" dirty="0" smtClean="0">
                <a:solidFill>
                  <a:srgbClr val="FF0000"/>
                </a:solidFill>
              </a:rPr>
              <a:t>The common influence and impact of such changes in business and industry are:</a:t>
            </a:r>
          </a:p>
          <a:p>
            <a:pPr>
              <a:buNone/>
            </a:pPr>
            <a:r>
              <a:rPr lang="en-US" dirty="0" smtClean="0"/>
              <a:t>    </a:t>
            </a:r>
            <a:r>
              <a:rPr lang="en-US" dirty="0" smtClean="0">
                <a:solidFill>
                  <a:srgbClr val="00B050"/>
                </a:solidFill>
              </a:rPr>
              <a:t>1-Increasing competition.</a:t>
            </a:r>
          </a:p>
          <a:p>
            <a:pPr>
              <a:buNone/>
            </a:pPr>
            <a:r>
              <a:rPr lang="en-US" dirty="0" smtClean="0">
                <a:solidFill>
                  <a:srgbClr val="00B050"/>
                </a:solidFill>
              </a:rPr>
              <a:t>    2-More demanding customers. </a:t>
            </a:r>
          </a:p>
          <a:p>
            <a:pPr>
              <a:buNone/>
            </a:pPr>
            <a:r>
              <a:rPr lang="en-US" dirty="0" smtClean="0">
                <a:solidFill>
                  <a:srgbClr val="00B050"/>
                </a:solidFill>
              </a:rPr>
              <a:t>    3-Rapidly changing technological environment.</a:t>
            </a:r>
          </a:p>
          <a:p>
            <a:pPr>
              <a:buNone/>
            </a:pPr>
            <a:r>
              <a:rPr lang="en-US" dirty="0" smtClean="0">
                <a:solidFill>
                  <a:srgbClr val="00B050"/>
                </a:solidFill>
              </a:rPr>
              <a:t>    4-Need for developing human resources.</a:t>
            </a:r>
          </a:p>
          <a:p>
            <a:pPr>
              <a:buNone/>
            </a:pPr>
            <a:r>
              <a:rPr lang="en-US" dirty="0" smtClean="0">
                <a:solidFill>
                  <a:srgbClr val="00B050"/>
                </a:solidFill>
              </a:rPr>
              <a:t>    5-Market orientation.</a:t>
            </a:r>
          </a:p>
          <a:p>
            <a:pPr>
              <a:buNone/>
            </a:pPr>
            <a:r>
              <a:rPr lang="en-US" dirty="0" smtClean="0">
                <a:solidFill>
                  <a:srgbClr val="00B050"/>
                </a:solidFill>
              </a:rPr>
              <a:t>    6-Loss of budgetary support to public sector. 7-Export a matter of survival etc.   </a:t>
            </a:r>
          </a:p>
          <a:p>
            <a:pPr>
              <a:buNone/>
            </a:pPr>
            <a:endParaRPr lang="en-US" dirty="0" smtClean="0">
              <a:solidFill>
                <a:srgbClr val="FF0000"/>
              </a:solidFill>
            </a:endParaRPr>
          </a:p>
          <a:p>
            <a:endParaRPr lang="en-US" u="sng"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417638"/>
            <a:ext cx="8229600" cy="4678362"/>
          </a:xfrm>
        </p:spPr>
        <p:txBody>
          <a:bodyPr>
            <a:normAutofit fontScale="90000"/>
          </a:bodyPr>
          <a:lstStyle/>
          <a:p>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152400"/>
            <a:ext cx="8229600" cy="5791200"/>
          </a:xfrm>
        </p:spPr>
        <p:txBody>
          <a:bodyPr>
            <a:normAutofit/>
          </a:bodyPr>
          <a:lstStyle/>
          <a:p>
            <a:pPr>
              <a:buNone/>
            </a:pPr>
            <a:r>
              <a:rPr lang="en-US" sz="4400" dirty="0" smtClean="0">
                <a:solidFill>
                  <a:srgbClr val="FF0000"/>
                </a:solidFill>
              </a:rPr>
              <a:t>                </a:t>
            </a:r>
            <a:r>
              <a:rPr lang="en-US" sz="4400" u="sng" dirty="0" smtClean="0">
                <a:solidFill>
                  <a:srgbClr val="FF0000"/>
                </a:solidFill>
              </a:rPr>
              <a:t>Conclusion:</a:t>
            </a:r>
            <a:endParaRPr lang="en-US" sz="4400" u="sng" dirty="0" smtClean="0">
              <a:solidFill>
                <a:srgbClr val="00B050"/>
              </a:solidFill>
            </a:endParaRPr>
          </a:p>
          <a:p>
            <a:pPr algn="just">
              <a:buNone/>
            </a:pPr>
            <a:r>
              <a:rPr lang="en-US" dirty="0" smtClean="0">
                <a:solidFill>
                  <a:srgbClr val="00B050"/>
                </a:solidFill>
              </a:rPr>
              <a:t>        The policies of </a:t>
            </a:r>
            <a:r>
              <a:rPr lang="en-US" dirty="0" err="1" smtClean="0">
                <a:solidFill>
                  <a:srgbClr val="00B050"/>
                </a:solidFill>
              </a:rPr>
              <a:t>Liberalisation</a:t>
            </a:r>
            <a:r>
              <a:rPr lang="en-US" dirty="0" smtClean="0">
                <a:solidFill>
                  <a:srgbClr val="00B050"/>
                </a:solidFill>
              </a:rPr>
              <a:t>, </a:t>
            </a:r>
            <a:r>
              <a:rPr lang="en-US" dirty="0" err="1" smtClean="0">
                <a:solidFill>
                  <a:srgbClr val="00B050"/>
                </a:solidFill>
              </a:rPr>
              <a:t>Privatisation</a:t>
            </a:r>
            <a:r>
              <a:rPr lang="en-US" dirty="0" smtClean="0">
                <a:solidFill>
                  <a:srgbClr val="00B050"/>
                </a:solidFill>
              </a:rPr>
              <a:t> &amp; </a:t>
            </a:r>
            <a:r>
              <a:rPr lang="en-US" dirty="0" err="1" smtClean="0">
                <a:solidFill>
                  <a:srgbClr val="00B050"/>
                </a:solidFill>
              </a:rPr>
              <a:t>Globalisation</a:t>
            </a:r>
            <a:r>
              <a:rPr lang="en-US" dirty="0" smtClean="0">
                <a:solidFill>
                  <a:srgbClr val="00B050"/>
                </a:solidFill>
              </a:rPr>
              <a:t> have brought positive impacts on </a:t>
            </a:r>
            <a:r>
              <a:rPr lang="en-US" dirty="0" err="1" smtClean="0">
                <a:solidFill>
                  <a:srgbClr val="00B050"/>
                </a:solidFill>
              </a:rPr>
              <a:t>indian</a:t>
            </a:r>
            <a:r>
              <a:rPr lang="en-US" dirty="0" smtClean="0">
                <a:solidFill>
                  <a:srgbClr val="00B050"/>
                </a:solidFill>
              </a:rPr>
              <a:t> business and industry. They have become more customer focus and have started giving </a:t>
            </a:r>
            <a:r>
              <a:rPr lang="en-US" dirty="0" err="1" smtClean="0">
                <a:solidFill>
                  <a:srgbClr val="00B050"/>
                </a:solidFill>
              </a:rPr>
              <a:t>importence</a:t>
            </a:r>
            <a:r>
              <a:rPr lang="en-US" dirty="0" smtClean="0">
                <a:solidFill>
                  <a:srgbClr val="00B050"/>
                </a:solidFill>
              </a:rPr>
              <a:t> to customer satisfaction. The Indian businessman are facing global competition and many Indian companies joined the export business and got lot of success. For example , the Reliance, Videocon, MRF, CEAT Tires etc.</a:t>
            </a:r>
            <a:endParaRPr lang="en-US" dirty="0">
              <a:solidFill>
                <a:srgbClr val="00B050"/>
              </a:solidFill>
            </a:endParaRPr>
          </a:p>
        </p:txBody>
      </p:sp>
      <p:sp>
        <p:nvSpPr>
          <p:cNvPr id="1025" name="Rectangle 1"/>
          <p:cNvSpPr>
            <a:spLocks noChangeArrowheads="1"/>
          </p:cNvSpPr>
          <p:nvPr/>
        </p:nvSpPr>
        <p:spPr bwMode="auto">
          <a:xfrm>
            <a:off x="0" y="0"/>
            <a:ext cx="761747"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THANK YOU</a:t>
            </a:r>
            <a:endParaRPr lang="en-US" dirty="0">
              <a:solidFill>
                <a:srgbClr val="FF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444</Words>
  <Application>Microsoft Office PowerPoint</Application>
  <PresentationFormat>On-screen Show (4:3)</PresentationFormat>
  <Paragraphs>75</Paragraphs>
  <Slides>9</Slides>
  <Notes>4</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NEW ECONOMIC POLICY AND ITS IMPACT ON INDIAN ECONOMY  BY</vt:lpstr>
      <vt:lpstr>INTRODUCTION:</vt:lpstr>
      <vt:lpstr>          1-FAILURE OF FISCAL POLICY AND BALANCE OF PAYMENT CRISIS (GULF WAR) 2- FOREIGN CURRENCY RESERVE CRISIS(THE FOREIGN CURRENCY RESERVE OF INDIA WAS ONLY ENOUGH FOR TWO WEEKS)  </vt:lpstr>
      <vt:lpstr>The main characteristics of new economic policy 1991 are: </vt:lpstr>
      <vt:lpstr>Slide 5</vt:lpstr>
      <vt:lpstr>Three major components or elements of new economic policy: </vt:lpstr>
      <vt:lpstr> </vt:lpstr>
      <vt:lpstr>      </vt:lpstr>
      <vt:lpstr>       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ECONOMIC POLICY AND ITS IMPACT ON INDIAN ECONOMY</dc:title>
  <dc:creator>Lenovo</dc:creator>
  <cp:lastModifiedBy>lenovo</cp:lastModifiedBy>
  <cp:revision>51</cp:revision>
  <dcterms:created xsi:type="dcterms:W3CDTF">2014-11-05T14:40:20Z</dcterms:created>
  <dcterms:modified xsi:type="dcterms:W3CDTF">2020-06-20T03:45:36Z</dcterms:modified>
</cp:coreProperties>
</file>