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Murder_in_the_Cathedral" TargetMode="External"/><Relationship Id="rId13" Type="http://schemas.openxmlformats.org/officeDocument/2006/relationships/hyperlink" Target="https://en.wikipedia.org/wiki/Ezra_Pound" TargetMode="External"/><Relationship Id="rId3" Type="http://schemas.openxmlformats.org/officeDocument/2006/relationships/hyperlink" Target="https://en.wikipedia.org/wiki/Modernist_poetry_in_English" TargetMode="External"/><Relationship Id="rId7" Type="http://schemas.openxmlformats.org/officeDocument/2006/relationships/hyperlink" Target="https://en.wikipedia.org/wiki/Four_Quartets" TargetMode="External"/><Relationship Id="rId12" Type="http://schemas.openxmlformats.org/officeDocument/2006/relationships/hyperlink" Target="https://en.wikipedia.org/wiki/20th_century_in_literature" TargetMode="External"/><Relationship Id="rId2" Type="http://schemas.openxmlformats.org/officeDocument/2006/relationships/hyperlink" Target="https://en.wikipedia.org/wiki/The_Love_Song_of_J._Alfred_Prufrock" TargetMode="External"/><Relationship Id="rId1" Type="http://schemas.openxmlformats.org/officeDocument/2006/relationships/slideLayout" Target="../slideLayouts/slideLayout7.xml"/><Relationship Id="rId6" Type="http://schemas.openxmlformats.org/officeDocument/2006/relationships/hyperlink" Target="https://en.wikipedia.org/wiki/Ash_Wednesday_(poem)" TargetMode="External"/><Relationship Id="rId11" Type="http://schemas.openxmlformats.org/officeDocument/2006/relationships/hyperlink" Target="https://en.wikipedia.org/wiki/Irish_poet" TargetMode="External"/><Relationship Id="rId5" Type="http://schemas.openxmlformats.org/officeDocument/2006/relationships/hyperlink" Target="https://en.wikipedia.org/wiki/The_Hollow_Men" TargetMode="External"/><Relationship Id="rId15" Type="http://schemas.openxmlformats.org/officeDocument/2006/relationships/hyperlink" Target="https://en.wikipedia.org/wiki/The_Second_Coming_(poem)" TargetMode="External"/><Relationship Id="rId10" Type="http://schemas.openxmlformats.org/officeDocument/2006/relationships/hyperlink" Target="https://en.wikipedia.org/wiki/Nobel_Prize_in_Literature" TargetMode="External"/><Relationship Id="rId4" Type="http://schemas.openxmlformats.org/officeDocument/2006/relationships/hyperlink" Target="https://en.wikipedia.org/wiki/The_Waste_Land" TargetMode="External"/><Relationship Id="rId9" Type="http://schemas.openxmlformats.org/officeDocument/2006/relationships/hyperlink" Target="https://en.wikipedia.org/wiki/The_Cocktail_Party" TargetMode="External"/><Relationship Id="rId14" Type="http://schemas.openxmlformats.org/officeDocument/2006/relationships/hyperlink" Target="https://en.wikipedia.org/wiki/T._S._Elio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Dubliners" TargetMode="External"/><Relationship Id="rId13" Type="http://schemas.openxmlformats.org/officeDocument/2006/relationships/hyperlink" Target="https://en.wikipedia.org/wiki/Virginia_Woolf" TargetMode="External"/><Relationship Id="rId3" Type="http://schemas.openxmlformats.org/officeDocument/2006/relationships/hyperlink" Target="https://en.wikipedia.org/wiki/Avant-garde" TargetMode="External"/><Relationship Id="rId7" Type="http://schemas.openxmlformats.org/officeDocument/2006/relationships/hyperlink" Target="https://en.wikipedia.org/wiki/Stream_of_consciousness_(narrative_mode)" TargetMode="External"/><Relationship Id="rId12" Type="http://schemas.openxmlformats.org/officeDocument/2006/relationships/hyperlink" Target="https://en.wikipedia.org/wiki/To_the_Lighthouse" TargetMode="External"/><Relationship Id="rId2" Type="http://schemas.openxmlformats.org/officeDocument/2006/relationships/hyperlink" Target="https://en.wikipedia.org/wiki/Modernism" TargetMode="External"/><Relationship Id="rId1" Type="http://schemas.openxmlformats.org/officeDocument/2006/relationships/slideLayout" Target="../slideLayouts/slideLayout6.xml"/><Relationship Id="rId6" Type="http://schemas.openxmlformats.org/officeDocument/2006/relationships/hyperlink" Target="https://en.wikipedia.org/wiki/Odyssey" TargetMode="External"/><Relationship Id="rId11" Type="http://schemas.openxmlformats.org/officeDocument/2006/relationships/hyperlink" Target="https://en.wikipedia.org/wiki/First_World_War" TargetMode="External"/><Relationship Id="rId5" Type="http://schemas.openxmlformats.org/officeDocument/2006/relationships/hyperlink" Target="https://en.wikipedia.org/wiki/Homer" TargetMode="External"/><Relationship Id="rId10" Type="http://schemas.openxmlformats.org/officeDocument/2006/relationships/hyperlink" Target="https://en.wikipedia.org/wiki/Finnegans_Wake" TargetMode="External"/><Relationship Id="rId4" Type="http://schemas.openxmlformats.org/officeDocument/2006/relationships/hyperlink" Target="https://en.wikipedia.org/wiki/Ulysses_(novel)" TargetMode="External"/><Relationship Id="rId9" Type="http://schemas.openxmlformats.org/officeDocument/2006/relationships/hyperlink" Target="https://en.wikipedia.org/wiki/A_Portrait_of_the_Artist_as_a_Young_Ma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Modernism</a:t>
            </a:r>
            <a:endParaRPr lang="en-US" dirty="0"/>
          </a:p>
        </p:txBody>
      </p:sp>
      <p:sp>
        <p:nvSpPr>
          <p:cNvPr id="3" name="Subtitle 2"/>
          <p:cNvSpPr>
            <a:spLocks noGrp="1"/>
          </p:cNvSpPr>
          <p:nvPr>
            <p:ph type="subTitle" idx="1"/>
          </p:nvPr>
        </p:nvSpPr>
        <p:spPr/>
        <p:txBody>
          <a:bodyPr>
            <a:normAutofit/>
          </a:bodyPr>
          <a:lstStyle/>
          <a:p>
            <a:r>
              <a:rPr lang="en-US" dirty="0" err="1" smtClean="0"/>
              <a:t>Dr.Seema</a:t>
            </a:r>
            <a:r>
              <a:rPr lang="en-US" dirty="0" smtClean="0"/>
              <a:t> Singh</a:t>
            </a:r>
          </a:p>
          <a:p>
            <a:r>
              <a:rPr lang="en-US" dirty="0" smtClean="0"/>
              <a:t>Department of English</a:t>
            </a:r>
          </a:p>
          <a:p>
            <a:r>
              <a:rPr lang="en-US" dirty="0" smtClean="0"/>
              <a:t>HCPG College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m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m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m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990600"/>
            <a:ext cx="1760547" cy="369332"/>
          </a:xfrm>
          <a:prstGeom prst="rect">
            <a:avLst/>
          </a:prstGeom>
          <a:noFill/>
        </p:spPr>
        <p:txBody>
          <a:bodyPr wrap="none" rtlCol="0">
            <a:spAutoFit/>
          </a:bodyPr>
          <a:lstStyle/>
          <a:p>
            <a:r>
              <a:rPr lang="en-US" b="1" u="sng" dirty="0" smtClean="0"/>
              <a:t>Modernist Poets</a:t>
            </a:r>
            <a:endParaRPr lang="en-US" b="1" u="sng" dirty="0"/>
          </a:p>
        </p:txBody>
      </p:sp>
      <p:sp>
        <p:nvSpPr>
          <p:cNvPr id="3" name="Rectangle 2"/>
          <p:cNvSpPr/>
          <p:nvPr/>
        </p:nvSpPr>
        <p:spPr>
          <a:xfrm>
            <a:off x="0" y="1371600"/>
            <a:ext cx="9144000" cy="7571303"/>
          </a:xfrm>
          <a:prstGeom prst="rect">
            <a:avLst/>
          </a:prstGeom>
        </p:spPr>
        <p:txBody>
          <a:bodyPr wrap="square">
            <a:spAutoFit/>
          </a:bodyPr>
          <a:lstStyle/>
          <a:p>
            <a:r>
              <a:rPr lang="en-US" b="1" dirty="0" err="1" smtClean="0"/>
              <a:t>T.S.Eliot</a:t>
            </a:r>
            <a:r>
              <a:rPr lang="en-US" dirty="0" smtClean="0"/>
              <a:t> : Eliot attracted widespread attention for his poem "</a:t>
            </a:r>
            <a:r>
              <a:rPr lang="en-US" dirty="0" smtClean="0">
                <a:hlinkClick r:id="rId2" tooltip="The Love Song of J. Alfred Prufrock"/>
              </a:rPr>
              <a:t>The Love Song of J. Alfred </a:t>
            </a:r>
            <a:r>
              <a:rPr lang="en-US" dirty="0" err="1" smtClean="0">
                <a:hlinkClick r:id="rId2" tooltip="The Love Song of J. Alfred Prufrock"/>
              </a:rPr>
              <a:t>Prufrock</a:t>
            </a:r>
            <a:r>
              <a:rPr lang="en-US" dirty="0" smtClean="0"/>
              <a:t>" (1915), which was seen as a masterpiece of the </a:t>
            </a:r>
            <a:r>
              <a:rPr lang="en-US" dirty="0" smtClean="0">
                <a:hlinkClick r:id="rId3" tooltip="Modernist poetry in English"/>
              </a:rPr>
              <a:t>Modernist</a:t>
            </a:r>
            <a:r>
              <a:rPr lang="en-US" dirty="0" smtClean="0"/>
              <a:t> movement. It was followed by some of the best-known poems in the English language, including "</a:t>
            </a:r>
            <a:r>
              <a:rPr lang="en-US" dirty="0" smtClean="0">
                <a:hlinkClick r:id="rId4" tooltip="The Waste Land"/>
              </a:rPr>
              <a:t>The Waste Land</a:t>
            </a:r>
            <a:r>
              <a:rPr lang="en-US" dirty="0" smtClean="0"/>
              <a:t>" (1922), "</a:t>
            </a:r>
            <a:r>
              <a:rPr lang="en-US" dirty="0" smtClean="0">
                <a:hlinkClick r:id="rId5" tooltip="The Hollow Men"/>
              </a:rPr>
              <a:t>The Hollow Men</a:t>
            </a:r>
            <a:r>
              <a:rPr lang="en-US" dirty="0" smtClean="0"/>
              <a:t>" (1925), "</a:t>
            </a:r>
            <a:r>
              <a:rPr lang="en-US" dirty="0" smtClean="0">
                <a:hlinkClick r:id="rId6" tooltip="Ash Wednesday (poem)"/>
              </a:rPr>
              <a:t>Ash Wednesday</a:t>
            </a:r>
            <a:r>
              <a:rPr lang="en-US" dirty="0" smtClean="0"/>
              <a:t>" (1930), and </a:t>
            </a:r>
            <a:r>
              <a:rPr lang="en-US" i="1" dirty="0" smtClean="0">
                <a:hlinkClick r:id="rId7" tooltip="Four Quartets"/>
              </a:rPr>
              <a:t>Four Quartets</a:t>
            </a:r>
            <a:r>
              <a:rPr lang="en-US" dirty="0" smtClean="0"/>
              <a:t> (1943).He was also known for his seven plays, particularly </a:t>
            </a:r>
            <a:r>
              <a:rPr lang="en-US" i="1" dirty="0" smtClean="0">
                <a:hlinkClick r:id="rId8" tooltip="Murder in the Cathedral"/>
              </a:rPr>
              <a:t>Murder in the Cathedral</a:t>
            </a:r>
            <a:r>
              <a:rPr lang="en-US" dirty="0" smtClean="0"/>
              <a:t> (1935) and </a:t>
            </a:r>
            <a:r>
              <a:rPr lang="en-US" i="1" dirty="0" smtClean="0">
                <a:hlinkClick r:id="rId9" tooltip="The Cocktail Party"/>
              </a:rPr>
              <a:t>The Cocktail Party</a:t>
            </a:r>
            <a:r>
              <a:rPr lang="en-US" dirty="0" smtClean="0"/>
              <a:t> (1949). He was awarded the </a:t>
            </a:r>
            <a:r>
              <a:rPr lang="en-US" dirty="0" smtClean="0">
                <a:hlinkClick r:id="rId10" tooltip="Nobel Prize in Literature"/>
              </a:rPr>
              <a:t>Nobel Prize in Literature</a:t>
            </a:r>
            <a:r>
              <a:rPr lang="en-US" dirty="0" smtClean="0"/>
              <a:t> in 1948, "for his outstanding, pioneer contribution to present-day poetry.</a:t>
            </a:r>
          </a:p>
          <a:p>
            <a:endParaRPr lang="en-US" dirty="0" smtClean="0"/>
          </a:p>
          <a:p>
            <a:r>
              <a:rPr lang="en-US" b="1" dirty="0" err="1" smtClean="0"/>
              <a:t>W.B.Yeats</a:t>
            </a:r>
            <a:r>
              <a:rPr lang="en-US" b="1" dirty="0" smtClean="0"/>
              <a:t> : </a:t>
            </a:r>
            <a:r>
              <a:rPr lang="en-US" dirty="0" smtClean="0"/>
              <a:t>Yeats was an was an </a:t>
            </a:r>
            <a:r>
              <a:rPr lang="en-US" dirty="0" smtClean="0">
                <a:hlinkClick r:id="rId11" tooltip="Irish poet"/>
              </a:rPr>
              <a:t>Irish poet</a:t>
            </a:r>
            <a:r>
              <a:rPr lang="en-US" dirty="0" smtClean="0"/>
              <a:t> and one of the foremost figures of </a:t>
            </a:r>
            <a:r>
              <a:rPr lang="en-US" dirty="0" smtClean="0">
                <a:hlinkClick r:id="rId12" tooltip="20th century in literature"/>
              </a:rPr>
              <a:t>20th-century literature</a:t>
            </a:r>
            <a:r>
              <a:rPr lang="en-US" dirty="0" smtClean="0"/>
              <a:t>. Yeats has much in common with modernists of the </a:t>
            </a:r>
            <a:r>
              <a:rPr lang="en-US" dirty="0" smtClean="0">
                <a:hlinkClick r:id="rId13" tooltip="Ezra Pound"/>
              </a:rPr>
              <a:t>Ezra Pound</a:t>
            </a:r>
            <a:r>
              <a:rPr lang="en-US" dirty="0" smtClean="0"/>
              <a:t> and </a:t>
            </a:r>
            <a:r>
              <a:rPr lang="en-US" dirty="0" smtClean="0">
                <a:hlinkClick r:id="rId14" tooltip="T. S. Eliot"/>
              </a:rPr>
              <a:t>T. S. Eliot</a:t>
            </a:r>
            <a:r>
              <a:rPr lang="en-US" dirty="0" smtClean="0"/>
              <a:t> variety.</a:t>
            </a:r>
            <a:r>
              <a:rPr lang="en-US" baseline="30000" dirty="0" smtClean="0"/>
              <a:t>[1</a:t>
            </a:r>
            <a:endParaRPr lang="en-US" dirty="0" smtClean="0"/>
          </a:p>
          <a:p>
            <a:r>
              <a:rPr lang="en-US" dirty="0" smtClean="0"/>
              <a:t>Modernists read the well-known poem "</a:t>
            </a:r>
            <a:r>
              <a:rPr lang="en-US" dirty="0" smtClean="0">
                <a:hlinkClick r:id="rId15" tooltip="The Second Coming (poem)"/>
              </a:rPr>
              <a:t>The Second Coming</a:t>
            </a:r>
            <a:r>
              <a:rPr lang="en-US" dirty="0" smtClean="0"/>
              <a:t>" as a dirge for the decline of European </a:t>
            </a:r>
            <a:r>
              <a:rPr lang="en-US" dirty="0" err="1" smtClean="0"/>
              <a:t>civilisation</a:t>
            </a:r>
            <a:r>
              <a:rPr lang="en-US" dirty="0" smtClean="0"/>
              <a:t>. His other masterpieces are Byzantium, Sailing to Byzantium,Easter,1916 etc. In 1923, Yeats was awarded the </a:t>
            </a:r>
            <a:r>
              <a:rPr lang="en-US" dirty="0" smtClean="0">
                <a:hlinkClick r:id="rId10" tooltip="Nobel Prize in Literature"/>
              </a:rPr>
              <a:t>Nobel Prize in Literature</a:t>
            </a:r>
            <a:r>
              <a:rPr lang="en-US" dirty="0" smtClean="0"/>
              <a:t>, "for his always inspired poetry, which in a highly artistic form gives expression to the spirit of a whole nation".</a:t>
            </a:r>
          </a:p>
          <a:p>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u="sng" dirty="0" smtClean="0"/>
              <a:t>Novelists</a:t>
            </a:r>
            <a:endParaRPr lang="en-US" sz="3200" u="sng" dirty="0"/>
          </a:p>
        </p:txBody>
      </p:sp>
      <p:sp>
        <p:nvSpPr>
          <p:cNvPr id="3" name="Rectangle 2"/>
          <p:cNvSpPr/>
          <p:nvPr/>
        </p:nvSpPr>
        <p:spPr>
          <a:xfrm>
            <a:off x="0" y="1028342"/>
            <a:ext cx="9144000" cy="5755422"/>
          </a:xfrm>
          <a:prstGeom prst="rect">
            <a:avLst/>
          </a:prstGeom>
        </p:spPr>
        <p:txBody>
          <a:bodyPr wrap="square">
            <a:spAutoFit/>
          </a:bodyPr>
          <a:lstStyle/>
          <a:p>
            <a:r>
              <a:rPr lang="en-US" sz="2400" b="1" dirty="0" smtClean="0"/>
              <a:t>James </a:t>
            </a:r>
            <a:r>
              <a:rPr lang="en-US" sz="2400" b="1" dirty="0" smtClean="0"/>
              <a:t>Joyce</a:t>
            </a:r>
            <a:r>
              <a:rPr lang="en-US" b="1" dirty="0" smtClean="0"/>
              <a:t> : </a:t>
            </a:r>
            <a:r>
              <a:rPr lang="en-US" dirty="0" smtClean="0"/>
              <a:t>James Joyce </a:t>
            </a:r>
            <a:r>
              <a:rPr lang="en-US" dirty="0" smtClean="0"/>
              <a:t>was an Irish novelist, short story writer, poet, teacher, and literary critic. He contributed to the </a:t>
            </a:r>
            <a:r>
              <a:rPr lang="en-US" dirty="0" smtClean="0">
                <a:hlinkClick r:id="rId2" tooltip="Modernism"/>
              </a:rPr>
              <a:t>modernist</a:t>
            </a:r>
            <a:r>
              <a:rPr lang="en-US" dirty="0" smtClean="0"/>
              <a:t> </a:t>
            </a:r>
            <a:r>
              <a:rPr lang="en-US" dirty="0" smtClean="0">
                <a:hlinkClick r:id="rId3" tooltip="Avant-garde"/>
              </a:rPr>
              <a:t>avant-garde</a:t>
            </a:r>
            <a:r>
              <a:rPr lang="en-US" dirty="0" smtClean="0"/>
              <a:t> and is regarded as one of the most influential and important authors of the 20th century. Joyce is best known for </a:t>
            </a:r>
            <a:r>
              <a:rPr lang="en-US" i="1" dirty="0" smtClean="0">
                <a:hlinkClick r:id="rId4" tooltip="Ulysses (novel)"/>
              </a:rPr>
              <a:t>Ulysses</a:t>
            </a:r>
            <a:r>
              <a:rPr lang="en-US" dirty="0" smtClean="0"/>
              <a:t> (1922), a landmark work in which the episodes of </a:t>
            </a:r>
            <a:r>
              <a:rPr lang="en-US" dirty="0" smtClean="0">
                <a:hlinkClick r:id="rId5" tooltip="Homer"/>
              </a:rPr>
              <a:t>Homer</a:t>
            </a:r>
            <a:r>
              <a:rPr lang="en-US" dirty="0" smtClean="0"/>
              <a:t>'s </a:t>
            </a:r>
            <a:r>
              <a:rPr lang="en-US" i="1" dirty="0" smtClean="0">
                <a:hlinkClick r:id="rId6" tooltip="Odyssey"/>
              </a:rPr>
              <a:t>Odyssey</a:t>
            </a:r>
            <a:r>
              <a:rPr lang="en-US" dirty="0" smtClean="0"/>
              <a:t> are paralleled in a variety of literary styles, most famously </a:t>
            </a:r>
            <a:r>
              <a:rPr lang="en-US" dirty="0" smtClean="0">
                <a:hlinkClick r:id="rId7" tooltip="Stream of consciousness (narrative mode)"/>
              </a:rPr>
              <a:t>stream of consciousness</a:t>
            </a:r>
            <a:r>
              <a:rPr lang="en-US" dirty="0" smtClean="0"/>
              <a:t>. Other well-known works are the short-story collection </a:t>
            </a:r>
            <a:r>
              <a:rPr lang="en-US" i="1" dirty="0" smtClean="0">
                <a:hlinkClick r:id="rId8" tooltip="Dubliners"/>
              </a:rPr>
              <a:t>Dubliners</a:t>
            </a:r>
            <a:r>
              <a:rPr lang="en-US" dirty="0" smtClean="0"/>
              <a:t> (1914), and the novels </a:t>
            </a:r>
            <a:r>
              <a:rPr lang="en-US" i="1" dirty="0" smtClean="0">
                <a:hlinkClick r:id="rId9" tooltip="A Portrait of the Artist as a Young Man"/>
              </a:rPr>
              <a:t>A Portrait of the Artist as a Young Man</a:t>
            </a:r>
            <a:r>
              <a:rPr lang="en-US" dirty="0" smtClean="0"/>
              <a:t> (1916) and </a:t>
            </a:r>
            <a:r>
              <a:rPr lang="en-US" i="1" dirty="0" err="1" smtClean="0">
                <a:hlinkClick r:id="rId10" tooltip="Finnegans Wake"/>
              </a:rPr>
              <a:t>Finnegans</a:t>
            </a:r>
            <a:r>
              <a:rPr lang="en-US" i="1" dirty="0" smtClean="0">
                <a:hlinkClick r:id="rId10" tooltip="Finnegans Wake"/>
              </a:rPr>
              <a:t> Wake</a:t>
            </a:r>
            <a:r>
              <a:rPr lang="en-US" dirty="0" smtClean="0"/>
              <a:t> (1939). His other writings include three books of poetry, a play, his published letters and occasional journalism</a:t>
            </a:r>
            <a:r>
              <a:rPr lang="en-US" dirty="0" smtClean="0"/>
              <a:t>.</a:t>
            </a:r>
          </a:p>
          <a:p>
            <a:r>
              <a:rPr lang="en-US" sz="2000" b="1" dirty="0" smtClean="0"/>
              <a:t>Virginia Woolf : </a:t>
            </a:r>
            <a:r>
              <a:rPr lang="en-US" dirty="0" smtClean="0"/>
              <a:t>Virginia Woolf has used several experiments in fiction."</a:t>
            </a:r>
            <a:r>
              <a:rPr lang="en-US" i="1" dirty="0" err="1" smtClean="0"/>
              <a:t>Mrs.Dalloway</a:t>
            </a:r>
            <a:r>
              <a:rPr lang="en-US" dirty="0" smtClean="0"/>
              <a:t> </a:t>
            </a:r>
            <a:r>
              <a:rPr lang="en-US" dirty="0" smtClean="0"/>
              <a:t>centers </a:t>
            </a:r>
            <a:r>
              <a:rPr lang="en-US" dirty="0" smtClean="0"/>
              <a:t>on the efforts of Clarissa Dalloway, a middle-aged society woman, to </a:t>
            </a:r>
            <a:r>
              <a:rPr lang="en-US" dirty="0" smtClean="0"/>
              <a:t>organize </a:t>
            </a:r>
            <a:r>
              <a:rPr lang="en-US" dirty="0" smtClean="0"/>
              <a:t>a party, even as her life is paralleled with that of </a:t>
            </a:r>
            <a:r>
              <a:rPr lang="en-US" dirty="0" err="1" smtClean="0"/>
              <a:t>Septimus</a:t>
            </a:r>
            <a:r>
              <a:rPr lang="en-US" dirty="0" smtClean="0"/>
              <a:t> Warren Smith, a working-class veteran who has returned from the </a:t>
            </a:r>
            <a:r>
              <a:rPr lang="en-US" dirty="0" smtClean="0">
                <a:hlinkClick r:id="rId11" tooltip="First World War"/>
              </a:rPr>
              <a:t>First World War</a:t>
            </a:r>
            <a:r>
              <a:rPr lang="en-US" dirty="0" smtClean="0"/>
              <a:t> bearing deep psychological </a:t>
            </a:r>
            <a:r>
              <a:rPr lang="en-US" dirty="0" smtClean="0"/>
              <a:t>scars“.</a:t>
            </a:r>
            <a:endParaRPr lang="en-US" dirty="0" smtClean="0"/>
          </a:p>
          <a:p>
            <a:r>
              <a:rPr lang="en-US" i="1" dirty="0" smtClean="0"/>
              <a:t>Main article: </a:t>
            </a:r>
            <a:r>
              <a:rPr lang="en-US" i="1" dirty="0" smtClean="0">
                <a:hlinkClick r:id="rId12" tooltip="To the Lighthouse"/>
              </a:rPr>
              <a:t>To the Lighthouse</a:t>
            </a:r>
            <a:endParaRPr lang="en-US" i="1" dirty="0" smtClean="0"/>
          </a:p>
          <a:p>
            <a:r>
              <a:rPr lang="en-US" dirty="0" smtClean="0"/>
              <a:t>"</a:t>
            </a:r>
            <a:r>
              <a:rPr lang="en-US" i="1" dirty="0" smtClean="0"/>
              <a:t>To the Lighthouse</a:t>
            </a:r>
            <a:r>
              <a:rPr lang="en-US" dirty="0" smtClean="0"/>
              <a:t> (1927)</a:t>
            </a:r>
            <a:r>
              <a:rPr lang="en-US" baseline="30000" dirty="0" smtClean="0">
                <a:hlinkClick r:id="rId13"/>
              </a:rPr>
              <a:t>[40]</a:t>
            </a:r>
            <a:r>
              <a:rPr lang="en-US" dirty="0" smtClean="0"/>
              <a:t> is set on two days ten years apart. The plot </a:t>
            </a:r>
            <a:r>
              <a:rPr lang="en-US" dirty="0" err="1" smtClean="0"/>
              <a:t>centres</a:t>
            </a:r>
            <a:r>
              <a:rPr lang="en-US" dirty="0" smtClean="0"/>
              <a:t> on the Ramsay family's anticipation of and reflection upon a visit to a lighthouse and the connected familial tensions. One of the primary themes of the novel is the struggle in the creative process that beset painter Lily Briscoe while she struggles to paint in the midst of the family drama. The novel is also a meditation upon the lives of a nation's inhabitants in the midst of war, and of the people left behind</a:t>
            </a:r>
            <a:r>
              <a:rPr lang="en-US" dirty="0" smtClean="0"/>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057400"/>
            <a:ext cx="2537426" cy="769441"/>
          </a:xfrm>
          <a:prstGeom prst="rect">
            <a:avLst/>
          </a:prstGeom>
          <a:noFill/>
        </p:spPr>
        <p:txBody>
          <a:bodyPr wrap="none" rtlCol="0">
            <a:spAutoFit/>
          </a:bodyPr>
          <a:lstStyle/>
          <a:p>
            <a:r>
              <a:rPr lang="en-US" sz="4400" dirty="0" smtClean="0"/>
              <a:t>Thank You</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m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m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m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m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m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m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m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m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69</Words>
  <Application>Microsoft Office PowerPoint</Application>
  <PresentationFormat>On-screen Show (4:3)</PresentationFormat>
  <Paragraphs>26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Modernism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Novelists</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Modernism</dc:title>
  <dc:creator>Nripendra</dc:creator>
  <cp:lastModifiedBy>Nripendra</cp:lastModifiedBy>
  <cp:revision>16</cp:revision>
  <dcterms:created xsi:type="dcterms:W3CDTF">2006-08-16T00:00:00Z</dcterms:created>
  <dcterms:modified xsi:type="dcterms:W3CDTF">2020-06-07T11:58:05Z</dcterms:modified>
</cp:coreProperties>
</file>