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131113420"/>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401235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714407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321585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970058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135228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4112014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6916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25275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9424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pPr/>
              <a:t>13/08/2020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41345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5509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216549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13/08/2020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161529983"/>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13/08/2020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874081133"/>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13/08/2020</a:t>
            </a:fld>
            <a:endParaRPr lang="en-US" dirty="0"/>
          </a:p>
        </p:txBody>
      </p:sp>
    </p:spTree>
    <p:extLst>
      <p:ext uri="{BB962C8B-B14F-4D97-AF65-F5344CB8AC3E}">
        <p14:creationId xmlns:p14="http://schemas.microsoft.com/office/powerpoint/2010/main" xmlns="" val="121290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13/08/2020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0883555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6986" y="4549848"/>
            <a:ext cx="7766936" cy="2090056"/>
          </a:xfrm>
        </p:spPr>
        <p:txBody>
          <a:bodyPr/>
          <a:lstStyle/>
          <a:p>
            <a:pPr algn="l"/>
            <a:r>
              <a:rPr lang="en-US" sz="2000" dirty="0" smtClean="0">
                <a:solidFill>
                  <a:srgbClr val="FF0000"/>
                </a:solidFill>
                <a:latin typeface="Bahnschrift SemiBold SemiConden" panose="020B0502040204020203" pitchFamily="34" charset="0"/>
              </a:rPr>
              <a:t>DR.ASHOK KUMAR SINGH</a:t>
            </a:r>
            <a:br>
              <a:rPr lang="en-US" sz="2000" dirty="0" smtClean="0">
                <a:solidFill>
                  <a:srgbClr val="FF0000"/>
                </a:solidFill>
                <a:latin typeface="Bahnschrift SemiBold SemiConden" panose="020B0502040204020203" pitchFamily="34" charset="0"/>
              </a:rPr>
            </a:br>
            <a:r>
              <a:rPr lang="en-US" sz="2000" dirty="0" smtClean="0">
                <a:solidFill>
                  <a:srgbClr val="FF0000"/>
                </a:solidFill>
                <a:latin typeface="Bahnschrift SemiBold SemiConden" panose="020B0502040204020203" pitchFamily="34" charset="0"/>
              </a:rPr>
              <a:t>ASSOCIATE PROFESSOR</a:t>
            </a:r>
            <a:br>
              <a:rPr lang="en-US" sz="2000" dirty="0" smtClean="0">
                <a:solidFill>
                  <a:srgbClr val="FF0000"/>
                </a:solidFill>
                <a:latin typeface="Bahnschrift SemiBold SemiConden" panose="020B0502040204020203" pitchFamily="34" charset="0"/>
              </a:rPr>
            </a:br>
            <a:r>
              <a:rPr lang="en-US" sz="2000" dirty="0" smtClean="0">
                <a:solidFill>
                  <a:srgbClr val="FF0000"/>
                </a:solidFill>
                <a:latin typeface="Bahnschrift SemiBold SemiConden" panose="020B0502040204020203" pitchFamily="34" charset="0"/>
              </a:rPr>
              <a:t>DEPT. OF COMMERCE</a:t>
            </a:r>
            <a:br>
              <a:rPr lang="en-US" sz="2000" dirty="0" smtClean="0">
                <a:solidFill>
                  <a:srgbClr val="FF0000"/>
                </a:solidFill>
                <a:latin typeface="Bahnschrift SemiBold SemiConden" panose="020B0502040204020203" pitchFamily="34" charset="0"/>
              </a:rPr>
            </a:br>
            <a:r>
              <a:rPr lang="en-US" sz="2000" dirty="0" smtClean="0">
                <a:solidFill>
                  <a:srgbClr val="FF0000"/>
                </a:solidFill>
                <a:latin typeface="Bahnschrift SemiBold SemiConden" panose="020B0502040204020203" pitchFamily="34" charset="0"/>
              </a:rPr>
              <a:t>H C P G COLLEGE </a:t>
            </a:r>
            <a:br>
              <a:rPr lang="en-US" sz="2000" dirty="0" smtClean="0">
                <a:solidFill>
                  <a:srgbClr val="FF0000"/>
                </a:solidFill>
                <a:latin typeface="Bahnschrift SemiBold SemiConden" panose="020B0502040204020203" pitchFamily="34" charset="0"/>
              </a:rPr>
            </a:br>
            <a:r>
              <a:rPr lang="en-US" sz="2000" dirty="0" smtClean="0">
                <a:solidFill>
                  <a:srgbClr val="FF0000"/>
                </a:solidFill>
                <a:latin typeface="Bahnschrift SemiBold SemiConden" panose="020B0502040204020203" pitchFamily="34" charset="0"/>
              </a:rPr>
              <a:t>VARANASI </a:t>
            </a:r>
            <a:endParaRPr lang="en-IN" sz="2000" dirty="0">
              <a:solidFill>
                <a:srgbClr val="FF0000"/>
              </a:solidFill>
              <a:latin typeface="Bahnschrift SemiBold SemiConden"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051277" y="4366968"/>
            <a:ext cx="1822133" cy="2081349"/>
          </a:xfrm>
          <a:prstGeom prst="rect">
            <a:avLst/>
          </a:prstGeom>
        </p:spPr>
      </p:pic>
      <p:pic>
        <p:nvPicPr>
          <p:cNvPr id="5" name="Picture 4" descr="#SOCRMx – Introduction to Social Research Methods MOOC. Week 1 – Jenny ..."/>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47902" y="0"/>
            <a:ext cx="8205104" cy="4003315"/>
          </a:xfrm>
          <a:prstGeom prst="rect">
            <a:avLst/>
          </a:prstGeom>
        </p:spPr>
      </p:pic>
    </p:spTree>
    <p:extLst>
      <p:ext uri="{BB962C8B-B14F-4D97-AF65-F5344CB8AC3E}">
        <p14:creationId xmlns:p14="http://schemas.microsoft.com/office/powerpoint/2010/main" xmlns="" val="2804374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9222" y="992165"/>
            <a:ext cx="6096000" cy="2308324"/>
          </a:xfrm>
          <a:prstGeom prst="rect">
            <a:avLst/>
          </a:prstGeom>
        </p:spPr>
        <p:txBody>
          <a:bodyPr>
            <a:spAutoFit/>
          </a:bodyPr>
          <a:lstStyle/>
          <a:p>
            <a:r>
              <a:rPr lang="en-US" dirty="0" smtClean="0">
                <a:solidFill>
                  <a:srgbClr val="222222"/>
                </a:solidFill>
                <a:latin typeface="Arial" panose="020B0604020202020204" pitchFamily="34" charset="0"/>
              </a:rPr>
              <a:t>Phase. 4 </a:t>
            </a:r>
            <a:r>
              <a:rPr lang="en-US" i="1" dirty="0" smtClean="0">
                <a:solidFill>
                  <a:srgbClr val="222222"/>
                </a:solidFill>
                <a:latin typeface="Arial" panose="020B0604020202020204" pitchFamily="34" charset="0"/>
              </a:rPr>
              <a:t>Knowledge </a:t>
            </a:r>
            <a:r>
              <a:rPr lang="en-US" i="1" dirty="0">
                <a:solidFill>
                  <a:srgbClr val="222222"/>
                </a:solidFill>
                <a:latin typeface="Arial" panose="020B0604020202020204" pitchFamily="34" charset="0"/>
              </a:rPr>
              <a:t>creation</a:t>
            </a:r>
          </a:p>
          <a:p>
            <a:r>
              <a:rPr lang="en-US" dirty="0" smtClean="0">
                <a:solidFill>
                  <a:srgbClr val="222222"/>
                </a:solidFill>
                <a:latin typeface="Arial" panose="020B0604020202020204" pitchFamily="34" charset="0"/>
              </a:rPr>
              <a:t>            Data </a:t>
            </a:r>
            <a:r>
              <a:rPr lang="en-US" dirty="0">
                <a:solidFill>
                  <a:srgbClr val="222222"/>
                </a:solidFill>
                <a:latin typeface="Arial" panose="020B0604020202020204" pitchFamily="34" charset="0"/>
              </a:rPr>
              <a:t>analysis</a:t>
            </a:r>
          </a:p>
          <a:p>
            <a:endParaRPr lang="en-US" dirty="0" smtClean="0">
              <a:solidFill>
                <a:srgbClr val="222222"/>
              </a:solidFill>
              <a:latin typeface="Arial" panose="020B0604020202020204" pitchFamily="34" charset="0"/>
            </a:endParaRP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Hypothesis </a:t>
            </a:r>
            <a:r>
              <a:rPr lang="en-US" dirty="0">
                <a:solidFill>
                  <a:srgbClr val="222222"/>
                </a:solidFill>
                <a:latin typeface="Arial" panose="020B0604020202020204" pitchFamily="34" charset="0"/>
              </a:rPr>
              <a:t>testing</a:t>
            </a:r>
          </a:p>
          <a:p>
            <a:r>
              <a:rPr lang="en-US" dirty="0" smtClean="0">
                <a:solidFill>
                  <a:srgbClr val="222222"/>
                </a:solidFill>
                <a:latin typeface="Arial" panose="020B0604020202020204" pitchFamily="34" charset="0"/>
              </a:rPr>
              <a:t> </a:t>
            </a: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Data </a:t>
            </a:r>
            <a:r>
              <a:rPr lang="en-US" dirty="0">
                <a:solidFill>
                  <a:srgbClr val="222222"/>
                </a:solidFill>
                <a:latin typeface="Arial" panose="020B0604020202020204" pitchFamily="34" charset="0"/>
              </a:rPr>
              <a:t>interpretation</a:t>
            </a:r>
          </a:p>
          <a:p>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 Reporting </a:t>
            </a:r>
            <a:r>
              <a:rPr lang="en-US" dirty="0">
                <a:solidFill>
                  <a:srgbClr val="222222"/>
                </a:solidFill>
                <a:latin typeface="Arial" panose="020B0604020202020204" pitchFamily="34" charset="0"/>
              </a:rPr>
              <a:t>and presentation</a:t>
            </a:r>
            <a:endParaRPr lang="en-US" b="0" i="0" dirty="0">
              <a:solidFill>
                <a:srgbClr val="222222"/>
              </a:solidFill>
              <a:effectLst/>
              <a:latin typeface="Arial" panose="020B0604020202020204" pitchFamily="34" charset="0"/>
            </a:endParaRPr>
          </a:p>
        </p:txBody>
      </p:sp>
      <p:sp>
        <p:nvSpPr>
          <p:cNvPr id="5" name="Rectangle 4"/>
          <p:cNvSpPr/>
          <p:nvPr/>
        </p:nvSpPr>
        <p:spPr>
          <a:xfrm>
            <a:off x="4197531" y="1306286"/>
            <a:ext cx="1846218" cy="2699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4014651" y="1890372"/>
            <a:ext cx="2116183" cy="251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4014651" y="2412274"/>
            <a:ext cx="2116183" cy="2786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3683726" y="2969623"/>
            <a:ext cx="2838994" cy="330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0" name="Straight Arrow Connector 9"/>
          <p:cNvCxnSpPr>
            <a:stCxn id="5" idx="2"/>
          </p:cNvCxnSpPr>
          <p:nvPr/>
        </p:nvCxnSpPr>
        <p:spPr>
          <a:xfrm>
            <a:off x="5120640" y="1576251"/>
            <a:ext cx="8709" cy="287383"/>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120640" y="2142308"/>
            <a:ext cx="0" cy="269966"/>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129349" y="2690949"/>
            <a:ext cx="0" cy="278674"/>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99198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63040" y="914399"/>
            <a:ext cx="6984274" cy="3477875"/>
          </a:xfrm>
          <a:prstGeom prst="rect">
            <a:avLst/>
          </a:prstGeom>
        </p:spPr>
        <p:txBody>
          <a:bodyPr wrap="square">
            <a:spAutoFit/>
          </a:bodyPr>
          <a:lstStyle/>
          <a:p>
            <a:r>
              <a:rPr lang="en-US" sz="2800" b="1" dirty="0">
                <a:solidFill>
                  <a:srgbClr val="222222"/>
                </a:solidFill>
                <a:latin typeface="Arial Rounded MT Bold" panose="020F0704030504030204" pitchFamily="34" charset="0"/>
              </a:rPr>
              <a:t>SIGNIFICANCE OF RESEARCH</a:t>
            </a:r>
          </a:p>
          <a:p>
            <a:endParaRPr lang="en-US" sz="2400" dirty="0">
              <a:solidFill>
                <a:srgbClr val="222222"/>
              </a:solidFill>
              <a:latin typeface="Arial" panose="020B0604020202020204" pitchFamily="34" charset="0"/>
            </a:endParaRPr>
          </a:p>
          <a:p>
            <a:r>
              <a:rPr lang="en-US" sz="2400" dirty="0" smtClean="0">
                <a:solidFill>
                  <a:srgbClr val="222222"/>
                </a:solidFill>
                <a:latin typeface="Arial" panose="020B0604020202020204" pitchFamily="34" charset="0"/>
              </a:rPr>
              <a:t>1</a:t>
            </a:r>
            <a:r>
              <a:rPr lang="en-US" sz="2400" dirty="0">
                <a:solidFill>
                  <a:srgbClr val="222222"/>
                </a:solidFill>
                <a:latin typeface="Arial" panose="020B0604020202020204" pitchFamily="34" charset="0"/>
              </a:rPr>
              <a:t>. It leads to Discovery and innovation</a:t>
            </a:r>
          </a:p>
          <a:p>
            <a:r>
              <a:rPr lang="en-US" sz="2400" dirty="0">
                <a:solidFill>
                  <a:srgbClr val="222222"/>
                </a:solidFill>
                <a:latin typeface="Arial" panose="020B0604020202020204" pitchFamily="34" charset="0"/>
              </a:rPr>
              <a:t>2. It improves decision making</a:t>
            </a:r>
          </a:p>
          <a:p>
            <a:r>
              <a:rPr lang="en-US" sz="2400" dirty="0">
                <a:solidFill>
                  <a:srgbClr val="222222"/>
                </a:solidFill>
                <a:latin typeface="Arial" panose="020B0604020202020204" pitchFamily="34" charset="0"/>
              </a:rPr>
              <a:t>3. It helps in ascertaining trends </a:t>
            </a:r>
          </a:p>
          <a:p>
            <a:r>
              <a:rPr lang="en-US" sz="2400" dirty="0">
                <a:solidFill>
                  <a:srgbClr val="222222"/>
                </a:solidFill>
                <a:latin typeface="Arial" panose="020B0604020202020204" pitchFamily="34" charset="0"/>
              </a:rPr>
              <a:t>4. Social sciences also depend on research</a:t>
            </a:r>
          </a:p>
          <a:p>
            <a:r>
              <a:rPr lang="en-US" sz="2400" dirty="0">
                <a:solidFill>
                  <a:srgbClr val="222222"/>
                </a:solidFill>
                <a:latin typeface="Arial" panose="020B0604020202020204" pitchFamily="34" charset="0"/>
              </a:rPr>
              <a:t>5. It adds in framing the government policies</a:t>
            </a:r>
          </a:p>
          <a:p>
            <a:r>
              <a:rPr lang="en-US" sz="2400" dirty="0">
                <a:solidFill>
                  <a:srgbClr val="222222"/>
                </a:solidFill>
                <a:latin typeface="Arial" panose="020B0604020202020204" pitchFamily="34" charset="0"/>
              </a:rPr>
              <a:t>6. Research is widely used in business </a:t>
            </a:r>
            <a:r>
              <a:rPr lang="en-US" sz="2400" dirty="0" err="1">
                <a:solidFill>
                  <a:srgbClr val="222222"/>
                </a:solidFill>
                <a:latin typeface="Arial" panose="020B0604020202020204" pitchFamily="34" charset="0"/>
              </a:rPr>
              <a:t>organisations</a:t>
            </a:r>
            <a:endParaRPr lang="en-US" sz="24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xmlns="" val="409288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9863" y="418013"/>
            <a:ext cx="7315199" cy="5355312"/>
          </a:xfrm>
          <a:prstGeom prst="rect">
            <a:avLst/>
          </a:prstGeom>
        </p:spPr>
        <p:txBody>
          <a:bodyPr wrap="square">
            <a:spAutoFit/>
          </a:bodyPr>
          <a:lstStyle/>
          <a:p>
            <a:r>
              <a:rPr lang="en-US" sz="2400" i="1" dirty="0">
                <a:latin typeface="Arial Rounded MT Bold" panose="020F0704030504030204" pitchFamily="34" charset="0"/>
              </a:rPr>
              <a:t>RESEARCH IN INDIA</a:t>
            </a:r>
          </a:p>
          <a:p>
            <a:r>
              <a:rPr lang="en-US" dirty="0" smtClean="0"/>
              <a:t>  </a:t>
            </a:r>
          </a:p>
          <a:p>
            <a:r>
              <a:rPr lang="en-US" sz="2000" dirty="0" smtClean="0"/>
              <a:t>India </a:t>
            </a:r>
            <a:r>
              <a:rPr lang="en-US" sz="2000" dirty="0"/>
              <a:t>is one of the fastest growing economies of the world yet research in India has not really </a:t>
            </a:r>
            <a:r>
              <a:rPr lang="en-US" sz="2000" dirty="0" smtClean="0"/>
              <a:t>gained </a:t>
            </a:r>
            <a:r>
              <a:rPr lang="en-US" sz="2000" dirty="0"/>
              <a:t>momentum until the turn of century a primary research for this can be seated to the fact that post independence all energies were focused on making India a self reliant country it was with the implementation of the intellectual property rights as laid down by the WTO in its Uruguay round that India woke up to the challenge of research today India has started investing in research in biotechnology in agriculture research medical research nuclear research accept the role of government business and academy CA in promoting research is being duly </a:t>
            </a:r>
            <a:r>
              <a:rPr lang="en-US" sz="2000" dirty="0" err="1"/>
              <a:t>recognised</a:t>
            </a:r>
            <a:r>
              <a:rPr lang="en-US" sz="2000" dirty="0"/>
              <a:t> and effort it's are being made to encourage research in all the </a:t>
            </a:r>
            <a:r>
              <a:rPr lang="en-US" sz="2000" dirty="0" smtClean="0"/>
              <a:t>sectors.</a:t>
            </a:r>
          </a:p>
          <a:p>
            <a:endParaRPr lang="en-US" sz="2000" dirty="0"/>
          </a:p>
          <a:p>
            <a:r>
              <a:rPr lang="en-US" sz="2000" dirty="0" smtClean="0"/>
              <a:t>                                                                     </a:t>
            </a:r>
            <a:r>
              <a:rPr lang="en-US" sz="2000" dirty="0" smtClean="0">
                <a:latin typeface="Algerian" panose="04020705040A02060702" pitchFamily="82" charset="0"/>
              </a:rPr>
              <a:t>Thanks</a:t>
            </a:r>
            <a:endParaRPr lang="en-US" sz="2000" dirty="0">
              <a:latin typeface="Algerian" panose="04020705040A02060702" pitchFamily="82" charset="0"/>
            </a:endParaRPr>
          </a:p>
        </p:txBody>
      </p:sp>
    </p:spTree>
    <p:extLst>
      <p:ext uri="{BB962C8B-B14F-4D97-AF65-F5344CB8AC3E}">
        <p14:creationId xmlns:p14="http://schemas.microsoft.com/office/powerpoint/2010/main" xmlns="" val="1249208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i="1" u="sng" dirty="0" smtClean="0">
                <a:solidFill>
                  <a:srgbClr val="0070C0"/>
                </a:solidFill>
              </a:rPr>
              <a:t>RESEARCH METHODOLOGY</a:t>
            </a:r>
            <a:br>
              <a:rPr lang="en-US" i="1" u="sng" dirty="0" smtClean="0">
                <a:solidFill>
                  <a:srgbClr val="0070C0"/>
                </a:solidFill>
              </a:rPr>
            </a:br>
            <a:r>
              <a:rPr lang="en-US" sz="2000" dirty="0" smtClean="0">
                <a:solidFill>
                  <a:srgbClr val="0070C0"/>
                </a:solidFill>
              </a:rPr>
              <a:t>M.COM.III SEMESTER</a:t>
            </a:r>
            <a:endParaRPr lang="en-IN" i="1" u="sng" dirty="0">
              <a:solidFill>
                <a:srgbClr val="0070C0"/>
              </a:solidFill>
            </a:endParaRPr>
          </a:p>
        </p:txBody>
      </p:sp>
      <p:sp>
        <p:nvSpPr>
          <p:cNvPr id="3" name="Content Placeholder 2"/>
          <p:cNvSpPr>
            <a:spLocks noGrp="1"/>
          </p:cNvSpPr>
          <p:nvPr>
            <p:ph idx="1"/>
          </p:nvPr>
        </p:nvSpPr>
        <p:spPr/>
        <p:txBody>
          <a:bodyPr>
            <a:normAutofit/>
          </a:bodyPr>
          <a:lstStyle/>
          <a:p>
            <a:pPr algn="ctr"/>
            <a:r>
              <a:rPr lang="en-US" sz="2400" smtClean="0"/>
              <a:t>SYLLABUS</a:t>
            </a:r>
            <a:endParaRPr lang="en-IN" sz="2400" dirty="0"/>
          </a:p>
        </p:txBody>
      </p:sp>
    </p:spTree>
    <p:extLst>
      <p:ext uri="{BB962C8B-B14F-4D97-AF65-F5344CB8AC3E}">
        <p14:creationId xmlns:p14="http://schemas.microsoft.com/office/powerpoint/2010/main" xmlns="" val="427169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64420" y="0"/>
            <a:ext cx="8596668" cy="5808616"/>
          </a:xfrm>
        </p:spPr>
        <p:txBody>
          <a:bodyPr>
            <a:normAutofit/>
          </a:bodyPr>
          <a:lstStyle/>
          <a:p>
            <a:pPr algn="ctr"/>
            <a:r>
              <a:rPr lang="en-US" dirty="0">
                <a:solidFill>
                  <a:srgbClr val="222222"/>
                </a:solidFill>
                <a:latin typeface="Arial" panose="020B0604020202020204" pitchFamily="34" charset="0"/>
              </a:rPr>
              <a:t>       </a:t>
            </a:r>
            <a:r>
              <a:rPr lang="en-US" sz="2000" dirty="0">
                <a:solidFill>
                  <a:srgbClr val="222222"/>
                </a:solidFill>
                <a:latin typeface="Arial" panose="020B0604020202020204" pitchFamily="34" charset="0"/>
              </a:rPr>
              <a:t>    </a:t>
            </a:r>
            <a:r>
              <a:rPr lang="en-US" sz="1200" dirty="0" smtClean="0">
                <a:solidFill>
                  <a:srgbClr val="222222"/>
                </a:solidFill>
                <a:latin typeface="Arial" panose="020B0604020202020204" pitchFamily="34" charset="0"/>
              </a:rPr>
              <a:t>UNIT.1</a:t>
            </a:r>
            <a:r>
              <a:rPr lang="en-US" sz="1200" dirty="0">
                <a:solidFill>
                  <a:srgbClr val="222222"/>
                </a:solidFill>
                <a:latin typeface="Arial" panose="020B0604020202020204" pitchFamily="34" charset="0"/>
              </a:rPr>
              <a:t/>
            </a:r>
            <a:br>
              <a:rPr lang="en-US" sz="1200" dirty="0">
                <a:solidFill>
                  <a:srgbClr val="222222"/>
                </a:solidFill>
                <a:latin typeface="Arial" panose="020B0604020202020204" pitchFamily="34" charset="0"/>
              </a:rPr>
            </a:br>
            <a:r>
              <a:rPr lang="en-US" sz="1600" dirty="0">
                <a:solidFill>
                  <a:srgbClr val="222222"/>
                </a:solidFill>
                <a:latin typeface="Arial" panose="020B0604020202020204" pitchFamily="34" charset="0"/>
              </a:rPr>
              <a:t> Concept of research and its applications in various functions of </a:t>
            </a:r>
            <a:r>
              <a:rPr lang="en-US" sz="1600" dirty="0" smtClean="0">
                <a:solidFill>
                  <a:srgbClr val="222222"/>
                </a:solidFill>
                <a:latin typeface="Arial" panose="020B0604020202020204" pitchFamily="34" charset="0"/>
              </a:rPr>
              <a:t>Management, Types </a:t>
            </a:r>
            <a:r>
              <a:rPr lang="en-US" sz="1600" dirty="0">
                <a:solidFill>
                  <a:srgbClr val="222222"/>
                </a:solidFill>
                <a:latin typeface="Arial" panose="020B0604020202020204" pitchFamily="34" charset="0"/>
              </a:rPr>
              <a:t>of </a:t>
            </a:r>
            <a:r>
              <a:rPr lang="en-US" sz="1600" dirty="0" smtClean="0">
                <a:solidFill>
                  <a:srgbClr val="222222"/>
                </a:solidFill>
                <a:latin typeface="Arial" panose="020B0604020202020204" pitchFamily="34" charset="0"/>
              </a:rPr>
              <a:t>Research </a:t>
            </a:r>
            <a:r>
              <a:rPr lang="en-US" sz="1600" dirty="0">
                <a:solidFill>
                  <a:srgbClr val="222222"/>
                </a:solidFill>
                <a:latin typeface="Arial" panose="020B0604020202020204" pitchFamily="34" charset="0"/>
              </a:rPr>
              <a:t>types of business problems encountered by the </a:t>
            </a:r>
            <a:r>
              <a:rPr lang="en-US" sz="1600" dirty="0" smtClean="0">
                <a:solidFill>
                  <a:srgbClr val="222222"/>
                </a:solidFill>
                <a:latin typeface="Arial" panose="020B0604020202020204" pitchFamily="34" charset="0"/>
              </a:rPr>
              <a:t>researcher, Problems encountered by the researcher ,Problems and </a:t>
            </a:r>
            <a:r>
              <a:rPr lang="en-US" sz="1600" dirty="0">
                <a:solidFill>
                  <a:srgbClr val="222222"/>
                </a:solidFill>
                <a:latin typeface="Arial" panose="020B0604020202020204" pitchFamily="34" charset="0"/>
              </a:rPr>
              <a:t>precautions to the </a:t>
            </a:r>
            <a:r>
              <a:rPr lang="en-US" sz="1600" dirty="0" smtClean="0">
                <a:solidFill>
                  <a:srgbClr val="222222"/>
                </a:solidFill>
                <a:latin typeface="Arial" panose="020B0604020202020204" pitchFamily="34" charset="0"/>
              </a:rPr>
              <a:t>researcher. </a:t>
            </a:r>
            <a:br>
              <a:rPr lang="en-US" sz="1600" dirty="0" smtClean="0">
                <a:solidFill>
                  <a:srgbClr val="222222"/>
                </a:solidFill>
                <a:latin typeface="Arial" panose="020B0604020202020204" pitchFamily="34" charset="0"/>
              </a:rPr>
            </a:br>
            <a:r>
              <a:rPr lang="en-US" sz="1600" dirty="0">
                <a:solidFill>
                  <a:srgbClr val="222222"/>
                </a:solidFill>
                <a:latin typeface="Arial" panose="020B0604020202020204" pitchFamily="34" charset="0"/>
              </a:rPr>
              <a:t/>
            </a:r>
            <a:br>
              <a:rPr lang="en-US" sz="1600" dirty="0">
                <a:solidFill>
                  <a:srgbClr val="222222"/>
                </a:solidFill>
                <a:latin typeface="Arial" panose="020B0604020202020204" pitchFamily="34" charset="0"/>
              </a:rPr>
            </a:br>
            <a:r>
              <a:rPr lang="en-US" sz="1600" dirty="0" smtClean="0">
                <a:solidFill>
                  <a:srgbClr val="222222"/>
                </a:solidFill>
                <a:latin typeface="Arial" panose="020B0604020202020204" pitchFamily="34" charset="0"/>
              </a:rPr>
              <a:t>Process </a:t>
            </a:r>
            <a:r>
              <a:rPr lang="en-US" sz="1600" dirty="0">
                <a:solidFill>
                  <a:srgbClr val="222222"/>
                </a:solidFill>
                <a:latin typeface="Arial" panose="020B0604020202020204" pitchFamily="34" charset="0"/>
              </a:rPr>
              <a:t>of </a:t>
            </a:r>
            <a:r>
              <a:rPr lang="en-US" sz="1600" dirty="0" smtClean="0">
                <a:solidFill>
                  <a:srgbClr val="222222"/>
                </a:solidFill>
                <a:latin typeface="Arial" panose="020B0604020202020204" pitchFamily="34" charset="0"/>
              </a:rPr>
              <a:t>Research: </a:t>
            </a:r>
            <a:r>
              <a:rPr lang="en-US" sz="1600" dirty="0">
                <a:solidFill>
                  <a:srgbClr val="222222"/>
                </a:solidFill>
                <a:latin typeface="Arial" panose="020B0604020202020204" pitchFamily="34" charset="0"/>
              </a:rPr>
              <a:t>S</a:t>
            </a:r>
            <a:r>
              <a:rPr lang="en-US" sz="1600" dirty="0" smtClean="0">
                <a:solidFill>
                  <a:srgbClr val="222222"/>
                </a:solidFill>
                <a:latin typeface="Arial" panose="020B0604020202020204" pitchFamily="34" charset="0"/>
              </a:rPr>
              <a:t>teps </a:t>
            </a:r>
            <a:r>
              <a:rPr lang="en-US" sz="1600" dirty="0">
                <a:solidFill>
                  <a:srgbClr val="222222"/>
                </a:solidFill>
                <a:latin typeface="Arial" panose="020B0604020202020204" pitchFamily="34" charset="0"/>
              </a:rPr>
              <a:t>involved in research </a:t>
            </a:r>
            <a:r>
              <a:rPr lang="en-US" sz="1600" dirty="0" smtClean="0">
                <a:solidFill>
                  <a:srgbClr val="222222"/>
                </a:solidFill>
                <a:latin typeface="Arial" panose="020B0604020202020204" pitchFamily="34" charset="0"/>
              </a:rPr>
              <a:t>process, </a:t>
            </a:r>
            <a:r>
              <a:rPr lang="en-US" sz="1600" dirty="0">
                <a:solidFill>
                  <a:srgbClr val="222222"/>
                </a:solidFill>
                <a:latin typeface="Arial" panose="020B0604020202020204" pitchFamily="34" charset="0"/>
              </a:rPr>
              <a:t>R</a:t>
            </a:r>
            <a:r>
              <a:rPr lang="en-US" sz="1600" dirty="0" smtClean="0">
                <a:solidFill>
                  <a:srgbClr val="222222"/>
                </a:solidFill>
                <a:latin typeface="Arial" panose="020B0604020202020204" pitchFamily="34" charset="0"/>
              </a:rPr>
              <a:t>esearch Design </a:t>
            </a:r>
            <a:r>
              <a:rPr lang="en-US" sz="1600" dirty="0">
                <a:solidFill>
                  <a:srgbClr val="222222"/>
                </a:solidFill>
                <a:latin typeface="Arial" panose="020B0604020202020204" pitchFamily="34" charset="0"/>
              </a:rPr>
              <a:t>and various methods of research </a:t>
            </a:r>
            <a:r>
              <a:rPr lang="en-US" sz="1600" dirty="0" smtClean="0">
                <a:solidFill>
                  <a:srgbClr val="222222"/>
                </a:solidFill>
                <a:latin typeface="Arial" panose="020B0604020202020204" pitchFamily="34" charset="0"/>
              </a:rPr>
              <a:t>design.</a:t>
            </a:r>
            <a:br>
              <a:rPr lang="en-US" sz="1600" dirty="0" smtClean="0">
                <a:solidFill>
                  <a:srgbClr val="222222"/>
                </a:solidFill>
                <a:latin typeface="Arial" panose="020B0604020202020204" pitchFamily="34" charset="0"/>
              </a:rPr>
            </a:br>
            <a:r>
              <a:rPr lang="en-US" sz="1600" dirty="0">
                <a:solidFill>
                  <a:srgbClr val="222222"/>
                </a:solidFill>
                <a:latin typeface="Arial" panose="020B0604020202020204" pitchFamily="34" charset="0"/>
              </a:rPr>
              <a:t/>
            </a:r>
            <a:br>
              <a:rPr lang="en-US" sz="1600" dirty="0">
                <a:solidFill>
                  <a:srgbClr val="222222"/>
                </a:solidFill>
                <a:latin typeface="Arial" panose="020B0604020202020204" pitchFamily="34" charset="0"/>
              </a:rPr>
            </a:br>
            <a:r>
              <a:rPr lang="en-US" sz="1200" dirty="0" smtClean="0">
                <a:solidFill>
                  <a:srgbClr val="222222"/>
                </a:solidFill>
                <a:latin typeface="Arial" panose="020B0604020202020204" pitchFamily="34" charset="0"/>
              </a:rPr>
              <a:t>UNIT.2</a:t>
            </a:r>
            <a:br>
              <a:rPr lang="en-US" sz="1200" dirty="0" smtClean="0">
                <a:solidFill>
                  <a:srgbClr val="222222"/>
                </a:solidFill>
                <a:latin typeface="Arial" panose="020B0604020202020204" pitchFamily="34" charset="0"/>
              </a:rPr>
            </a:br>
            <a:r>
              <a:rPr lang="en-US" sz="1200" dirty="0">
                <a:solidFill>
                  <a:srgbClr val="222222"/>
                </a:solidFill>
                <a:latin typeface="Arial" panose="020B0604020202020204" pitchFamily="34" charset="0"/>
              </a:rPr>
              <a:t/>
            </a:r>
            <a:br>
              <a:rPr lang="en-US" sz="1200" dirty="0">
                <a:solidFill>
                  <a:srgbClr val="222222"/>
                </a:solidFill>
                <a:latin typeface="Arial" panose="020B0604020202020204" pitchFamily="34" charset="0"/>
              </a:rPr>
            </a:br>
            <a:r>
              <a:rPr lang="en-US" sz="1600" dirty="0">
                <a:solidFill>
                  <a:srgbClr val="222222"/>
                </a:solidFill>
                <a:latin typeface="Arial" panose="020B0604020202020204" pitchFamily="34" charset="0"/>
              </a:rPr>
              <a:t>Collection of Data </a:t>
            </a:r>
            <a:r>
              <a:rPr lang="en-US" sz="1600" dirty="0" smtClean="0">
                <a:solidFill>
                  <a:srgbClr val="222222"/>
                </a:solidFill>
                <a:latin typeface="Arial" panose="020B0604020202020204" pitchFamily="34" charset="0"/>
              </a:rPr>
              <a:t>: Concept </a:t>
            </a:r>
            <a:r>
              <a:rPr lang="en-US" sz="1600" dirty="0">
                <a:solidFill>
                  <a:srgbClr val="222222"/>
                </a:solidFill>
                <a:latin typeface="Arial" panose="020B0604020202020204" pitchFamily="34" charset="0"/>
              </a:rPr>
              <a:t>of </a:t>
            </a:r>
            <a:r>
              <a:rPr lang="en-US" sz="1600" dirty="0" smtClean="0">
                <a:solidFill>
                  <a:srgbClr val="222222"/>
                </a:solidFill>
                <a:latin typeface="Arial" panose="020B0604020202020204" pitchFamily="34" charset="0"/>
              </a:rPr>
              <a:t>sample, </a:t>
            </a:r>
            <a:r>
              <a:rPr lang="en-US" sz="1600" dirty="0">
                <a:solidFill>
                  <a:schemeClr val="tx1"/>
                </a:solidFill>
                <a:latin typeface="Arial" panose="020B0604020202020204" pitchFamily="34" charset="0"/>
              </a:rPr>
              <a:t>sample</a:t>
            </a:r>
            <a:r>
              <a:rPr lang="en-US" sz="1600" dirty="0">
                <a:solidFill>
                  <a:srgbClr val="222222"/>
                </a:solidFill>
                <a:latin typeface="Arial" panose="020B0604020202020204" pitchFamily="34" charset="0"/>
              </a:rPr>
              <a:t> size and sample </a:t>
            </a:r>
            <a:r>
              <a:rPr lang="en-US" sz="1600" dirty="0" smtClean="0">
                <a:solidFill>
                  <a:srgbClr val="222222"/>
                </a:solidFill>
                <a:latin typeface="Arial" panose="020B0604020202020204" pitchFamily="34" charset="0"/>
              </a:rPr>
              <a:t>procedure, </a:t>
            </a:r>
            <a:r>
              <a:rPr lang="en-US" sz="1600" dirty="0">
                <a:solidFill>
                  <a:srgbClr val="222222"/>
                </a:solidFill>
                <a:latin typeface="Arial" panose="020B0604020202020204" pitchFamily="34" charset="0"/>
              </a:rPr>
              <a:t>various types of sampling </a:t>
            </a:r>
            <a:r>
              <a:rPr lang="en-US" sz="1600" dirty="0" smtClean="0">
                <a:solidFill>
                  <a:srgbClr val="222222"/>
                </a:solidFill>
                <a:latin typeface="Arial" panose="020B0604020202020204" pitchFamily="34" charset="0"/>
              </a:rPr>
              <a:t>techniques, </a:t>
            </a:r>
            <a:r>
              <a:rPr lang="en-US" sz="1600" dirty="0">
                <a:solidFill>
                  <a:srgbClr val="222222"/>
                </a:solidFill>
                <a:latin typeface="Arial" panose="020B0604020202020204" pitchFamily="34" charset="0"/>
              </a:rPr>
              <a:t>types of </a:t>
            </a:r>
            <a:r>
              <a:rPr lang="en-US" sz="1600" dirty="0" smtClean="0">
                <a:solidFill>
                  <a:srgbClr val="222222"/>
                </a:solidFill>
                <a:latin typeface="Arial" panose="020B0604020202020204" pitchFamily="34" charset="0"/>
              </a:rPr>
              <a:t>data: </a:t>
            </a:r>
            <a:r>
              <a:rPr lang="en-US" sz="1600" dirty="0">
                <a:solidFill>
                  <a:srgbClr val="222222"/>
                </a:solidFill>
                <a:latin typeface="Arial" panose="020B0604020202020204" pitchFamily="34" charset="0"/>
              </a:rPr>
              <a:t>secondary and primary </a:t>
            </a:r>
            <a:r>
              <a:rPr lang="en-US" sz="1600" dirty="0" smtClean="0">
                <a:solidFill>
                  <a:srgbClr val="222222"/>
                </a:solidFill>
                <a:latin typeface="Arial" panose="020B0604020202020204" pitchFamily="34" charset="0"/>
              </a:rPr>
              <a:t>,various </a:t>
            </a:r>
            <a:r>
              <a:rPr lang="en-US" sz="1600" dirty="0">
                <a:solidFill>
                  <a:srgbClr val="222222"/>
                </a:solidFill>
                <a:latin typeface="Arial" panose="020B0604020202020204" pitchFamily="34" charset="0"/>
              </a:rPr>
              <a:t>methods of collection and </a:t>
            </a:r>
            <a:r>
              <a:rPr lang="en-US" sz="1600" dirty="0" smtClean="0">
                <a:solidFill>
                  <a:srgbClr val="222222"/>
                </a:solidFill>
                <a:latin typeface="Arial" panose="020B0604020202020204" pitchFamily="34" charset="0"/>
              </a:rPr>
              <a:t>data, </a:t>
            </a:r>
            <a:r>
              <a:rPr lang="en-US" sz="1600" dirty="0">
                <a:solidFill>
                  <a:srgbClr val="222222"/>
                </a:solidFill>
                <a:latin typeface="Arial" panose="020B0604020202020204" pitchFamily="34" charset="0"/>
              </a:rPr>
              <a:t>preparation of questionnaire and </a:t>
            </a:r>
            <a:r>
              <a:rPr lang="en-US" sz="1600" dirty="0" smtClean="0">
                <a:solidFill>
                  <a:srgbClr val="222222"/>
                </a:solidFill>
                <a:latin typeface="Arial" panose="020B0604020202020204" pitchFamily="34" charset="0"/>
              </a:rPr>
              <a:t>schedule, </a:t>
            </a:r>
            <a:r>
              <a:rPr lang="en-US" sz="1600" dirty="0">
                <a:solidFill>
                  <a:srgbClr val="222222"/>
                </a:solidFill>
                <a:latin typeface="Arial" panose="020B0604020202020204" pitchFamily="34" charset="0"/>
              </a:rPr>
              <a:t>precautions in preparation of questionnaire and collection of data . </a:t>
            </a:r>
            <a:br>
              <a:rPr lang="en-US" sz="1600" dirty="0">
                <a:solidFill>
                  <a:srgbClr val="222222"/>
                </a:solidFill>
                <a:latin typeface="Arial" panose="020B0604020202020204" pitchFamily="34" charset="0"/>
              </a:rPr>
            </a:br>
            <a:r>
              <a:rPr lang="en-US" sz="1200" dirty="0" smtClean="0">
                <a:solidFill>
                  <a:srgbClr val="222222"/>
                </a:solidFill>
                <a:latin typeface="Arial" panose="020B0604020202020204" pitchFamily="34" charset="0"/>
              </a:rPr>
              <a:t/>
            </a:r>
            <a:br>
              <a:rPr lang="en-US" sz="1200" dirty="0" smtClean="0">
                <a:solidFill>
                  <a:srgbClr val="222222"/>
                </a:solidFill>
                <a:latin typeface="Arial" panose="020B0604020202020204" pitchFamily="34" charset="0"/>
              </a:rPr>
            </a:br>
            <a:r>
              <a:rPr lang="en-US" sz="1200" dirty="0" smtClean="0">
                <a:solidFill>
                  <a:srgbClr val="222222"/>
                </a:solidFill>
                <a:latin typeface="Arial" panose="020B0604020202020204" pitchFamily="34" charset="0"/>
              </a:rPr>
              <a:t>UNIT.3</a:t>
            </a:r>
            <a:br>
              <a:rPr lang="en-US" sz="1200" dirty="0" smtClean="0">
                <a:solidFill>
                  <a:srgbClr val="222222"/>
                </a:solidFill>
                <a:latin typeface="Arial" panose="020B0604020202020204" pitchFamily="34" charset="0"/>
              </a:rPr>
            </a:br>
            <a:r>
              <a:rPr lang="en-US" sz="1200" dirty="0">
                <a:solidFill>
                  <a:srgbClr val="222222"/>
                </a:solidFill>
                <a:latin typeface="Arial" panose="020B0604020202020204" pitchFamily="34" charset="0"/>
              </a:rPr>
              <a:t/>
            </a:r>
            <a:br>
              <a:rPr lang="en-US" sz="1200" dirty="0">
                <a:solidFill>
                  <a:srgbClr val="222222"/>
                </a:solidFill>
                <a:latin typeface="Arial" panose="020B0604020202020204" pitchFamily="34" charset="0"/>
              </a:rPr>
            </a:br>
            <a:r>
              <a:rPr lang="en-US" sz="1600" dirty="0">
                <a:solidFill>
                  <a:srgbClr val="222222"/>
                </a:solidFill>
                <a:latin typeface="Arial" panose="020B0604020202020204" pitchFamily="34" charset="0"/>
              </a:rPr>
              <a:t>   Analysis of </a:t>
            </a:r>
            <a:r>
              <a:rPr lang="en-US" sz="1600" dirty="0" smtClean="0">
                <a:solidFill>
                  <a:srgbClr val="222222"/>
                </a:solidFill>
                <a:latin typeface="Arial" panose="020B0604020202020204" pitchFamily="34" charset="0"/>
              </a:rPr>
              <a:t>data: Coding, </a:t>
            </a:r>
            <a:r>
              <a:rPr lang="en-US" sz="1600" dirty="0">
                <a:solidFill>
                  <a:srgbClr val="222222"/>
                </a:solidFill>
                <a:latin typeface="Arial" panose="020B0604020202020204" pitchFamily="34" charset="0"/>
              </a:rPr>
              <a:t>editing and tabulation of </a:t>
            </a:r>
            <a:r>
              <a:rPr lang="en-US" sz="1600" dirty="0" smtClean="0">
                <a:solidFill>
                  <a:srgbClr val="222222"/>
                </a:solidFill>
                <a:latin typeface="Arial" panose="020B0604020202020204" pitchFamily="34" charset="0"/>
              </a:rPr>
              <a:t>data, </a:t>
            </a:r>
            <a:r>
              <a:rPr lang="en-US" sz="1600" dirty="0">
                <a:solidFill>
                  <a:srgbClr val="222222"/>
                </a:solidFill>
                <a:latin typeface="Arial" panose="020B0604020202020204" pitchFamily="34" charset="0"/>
              </a:rPr>
              <a:t>various kinds of chart and diagram used in data </a:t>
            </a:r>
            <a:r>
              <a:rPr lang="en-US" sz="1600" dirty="0" smtClean="0">
                <a:solidFill>
                  <a:srgbClr val="222222"/>
                </a:solidFill>
                <a:latin typeface="Arial" panose="020B0604020202020204" pitchFamily="34" charset="0"/>
              </a:rPr>
              <a:t>analysis, bar and pie diagrams </a:t>
            </a:r>
            <a:r>
              <a:rPr lang="en-US" sz="1600" dirty="0">
                <a:solidFill>
                  <a:srgbClr val="222222"/>
                </a:solidFill>
                <a:latin typeface="Arial" panose="020B0604020202020204" pitchFamily="34" charset="0"/>
              </a:rPr>
              <a:t>and their significance ,</a:t>
            </a:r>
            <a:r>
              <a:rPr lang="en-US" sz="1600" dirty="0" smtClean="0">
                <a:solidFill>
                  <a:srgbClr val="222222"/>
                </a:solidFill>
                <a:latin typeface="Arial" panose="020B0604020202020204" pitchFamily="34" charset="0"/>
              </a:rPr>
              <a:t> </a:t>
            </a:r>
            <a:r>
              <a:rPr lang="en-US" sz="1600" dirty="0">
                <a:solidFill>
                  <a:srgbClr val="222222"/>
                </a:solidFill>
                <a:latin typeface="Arial" panose="020B0604020202020204" pitchFamily="34" charset="0"/>
              </a:rPr>
              <a:t>use of SPSS </a:t>
            </a:r>
            <a:r>
              <a:rPr lang="en-US" sz="1600" dirty="0" smtClean="0">
                <a:solidFill>
                  <a:srgbClr val="222222"/>
                </a:solidFill>
                <a:latin typeface="Arial" panose="020B0604020202020204" pitchFamily="34" charset="0"/>
              </a:rPr>
              <a:t>in </a:t>
            </a:r>
            <a:r>
              <a:rPr lang="en-US" sz="1600" dirty="0">
                <a:solidFill>
                  <a:srgbClr val="222222"/>
                </a:solidFill>
                <a:latin typeface="Arial" panose="020B0604020202020204" pitchFamily="34" charset="0"/>
              </a:rPr>
              <a:t>analysis of variance is </a:t>
            </a:r>
            <a:r>
              <a:rPr lang="en-US" sz="1600" dirty="0" smtClean="0">
                <a:solidFill>
                  <a:srgbClr val="222222"/>
                </a:solidFill>
                <a:latin typeface="Arial" panose="020B0604020202020204" pitchFamily="34" charset="0"/>
              </a:rPr>
              <a:t>(</a:t>
            </a:r>
            <a:r>
              <a:rPr lang="en-US" sz="1600" dirty="0" err="1" smtClean="0">
                <a:solidFill>
                  <a:srgbClr val="222222"/>
                </a:solidFill>
                <a:latin typeface="Arial" panose="020B0604020202020204" pitchFamily="34" charset="0"/>
              </a:rPr>
              <a:t>anova</a:t>
            </a:r>
            <a:r>
              <a:rPr lang="en-US" sz="1600" dirty="0" smtClean="0">
                <a:solidFill>
                  <a:srgbClr val="222222"/>
                </a:solidFill>
                <a:latin typeface="Arial" panose="020B0604020202020204" pitchFamily="34" charset="0"/>
              </a:rPr>
              <a:t>).</a:t>
            </a:r>
            <a:endParaRPr lang="en-IN" sz="1600" dirty="0"/>
          </a:p>
        </p:txBody>
      </p:sp>
      <p:sp>
        <p:nvSpPr>
          <p:cNvPr id="6" name="Rectangle 5"/>
          <p:cNvSpPr/>
          <p:nvPr/>
        </p:nvSpPr>
        <p:spPr>
          <a:xfrm>
            <a:off x="764420" y="5233240"/>
            <a:ext cx="8446688" cy="1200329"/>
          </a:xfrm>
          <a:prstGeom prst="rect">
            <a:avLst/>
          </a:prstGeom>
        </p:spPr>
        <p:txBody>
          <a:bodyPr wrap="square">
            <a:spAutoFit/>
          </a:bodyPr>
          <a:lstStyle/>
          <a:p>
            <a:pPr algn="ctr"/>
            <a:r>
              <a:rPr lang="en-US" sz="1200" dirty="0" smtClean="0">
                <a:solidFill>
                  <a:srgbClr val="222222"/>
                </a:solidFill>
                <a:latin typeface="Arial" panose="020B0604020202020204" pitchFamily="34" charset="0"/>
              </a:rPr>
              <a:t>UNIT.4</a:t>
            </a:r>
          </a:p>
          <a:p>
            <a:pPr algn="ctr"/>
            <a:endParaRPr lang="en-US" sz="1200" dirty="0" smtClean="0">
              <a:solidFill>
                <a:srgbClr val="222222"/>
              </a:solidFill>
              <a:latin typeface="Arial" panose="020B0604020202020204" pitchFamily="34" charset="0"/>
            </a:endParaRPr>
          </a:p>
          <a:p>
            <a:r>
              <a:rPr lang="en-US" sz="1200" dirty="0" smtClean="0">
                <a:solidFill>
                  <a:srgbClr val="222222"/>
                </a:solidFill>
                <a:latin typeface="Arial" panose="020B0604020202020204" pitchFamily="34" charset="0"/>
              </a:rPr>
              <a:t> </a:t>
            </a:r>
            <a:r>
              <a:rPr lang="en-US" sz="1600" dirty="0" smtClean="0">
                <a:solidFill>
                  <a:srgbClr val="222222"/>
                </a:solidFill>
                <a:latin typeface="Arial" panose="020B0604020202020204" pitchFamily="34" charset="0"/>
              </a:rPr>
              <a:t>Report Preparation: Types </a:t>
            </a:r>
            <a:r>
              <a:rPr lang="en-US" sz="1600" dirty="0">
                <a:solidFill>
                  <a:srgbClr val="222222"/>
                </a:solidFill>
                <a:latin typeface="Arial" panose="020B0604020202020204" pitchFamily="34" charset="0"/>
              </a:rPr>
              <a:t>and layout of research report </a:t>
            </a:r>
            <a:r>
              <a:rPr lang="en-US" sz="1600" dirty="0" smtClean="0">
                <a:solidFill>
                  <a:srgbClr val="222222"/>
                </a:solidFill>
                <a:latin typeface="Arial" panose="020B0604020202020204" pitchFamily="34" charset="0"/>
              </a:rPr>
              <a:t>,precautions </a:t>
            </a:r>
            <a:r>
              <a:rPr lang="en-US" sz="1600" dirty="0">
                <a:solidFill>
                  <a:srgbClr val="222222"/>
                </a:solidFill>
                <a:latin typeface="Arial" panose="020B0604020202020204" pitchFamily="34" charset="0"/>
              </a:rPr>
              <a:t>in preparing the research report </a:t>
            </a:r>
            <a:r>
              <a:rPr lang="en-US" sz="1600" dirty="0" smtClean="0">
                <a:solidFill>
                  <a:srgbClr val="222222"/>
                </a:solidFill>
                <a:latin typeface="Arial" panose="020B0604020202020204" pitchFamily="34" charset="0"/>
              </a:rPr>
              <a:t>bibliography </a:t>
            </a:r>
            <a:r>
              <a:rPr lang="en-US" sz="1600" dirty="0">
                <a:solidFill>
                  <a:srgbClr val="222222"/>
                </a:solidFill>
                <a:latin typeface="Arial" panose="020B0604020202020204" pitchFamily="34" charset="0"/>
              </a:rPr>
              <a:t>and </a:t>
            </a:r>
            <a:r>
              <a:rPr lang="en-US" sz="1600" dirty="0" smtClean="0">
                <a:solidFill>
                  <a:srgbClr val="222222"/>
                </a:solidFill>
                <a:latin typeface="Arial" panose="020B0604020202020204" pitchFamily="34" charset="0"/>
              </a:rPr>
              <a:t> annexure in </a:t>
            </a:r>
            <a:r>
              <a:rPr lang="en-US" sz="1600" dirty="0">
                <a:solidFill>
                  <a:srgbClr val="222222"/>
                </a:solidFill>
                <a:latin typeface="Arial" panose="020B0604020202020204" pitchFamily="34" charset="0"/>
              </a:rPr>
              <a:t>the </a:t>
            </a:r>
            <a:r>
              <a:rPr lang="en-US" sz="1600" dirty="0" smtClean="0">
                <a:solidFill>
                  <a:srgbClr val="222222"/>
                </a:solidFill>
                <a:latin typeface="Arial" panose="020B0604020202020204" pitchFamily="34" charset="0"/>
              </a:rPr>
              <a:t>report. Their significance, </a:t>
            </a:r>
            <a:r>
              <a:rPr lang="en-US" sz="1600" dirty="0">
                <a:solidFill>
                  <a:srgbClr val="222222"/>
                </a:solidFill>
                <a:latin typeface="Arial" panose="020B0604020202020204" pitchFamily="34" charset="0"/>
              </a:rPr>
              <a:t>driving </a:t>
            </a:r>
            <a:r>
              <a:rPr lang="en-US" sz="1600" dirty="0" smtClean="0">
                <a:solidFill>
                  <a:srgbClr val="222222"/>
                </a:solidFill>
                <a:latin typeface="Arial" panose="020B0604020202020204" pitchFamily="34" charset="0"/>
              </a:rPr>
              <a:t>conclusion, </a:t>
            </a:r>
            <a:r>
              <a:rPr lang="en-US" sz="1600" dirty="0">
                <a:solidFill>
                  <a:srgbClr val="222222"/>
                </a:solidFill>
                <a:latin typeface="Arial" panose="020B0604020202020204" pitchFamily="34" charset="0"/>
              </a:rPr>
              <a:t>suggestions and recommendations of the concerned </a:t>
            </a:r>
            <a:r>
              <a:rPr lang="en-US" sz="1600" dirty="0" smtClean="0">
                <a:solidFill>
                  <a:srgbClr val="222222"/>
                </a:solidFill>
                <a:latin typeface="Arial" panose="020B0604020202020204" pitchFamily="34" charset="0"/>
              </a:rPr>
              <a:t>person.</a:t>
            </a:r>
            <a:endParaRPr lang="en-IN" sz="1600" dirty="0"/>
          </a:p>
        </p:txBody>
      </p:sp>
    </p:spTree>
    <p:extLst>
      <p:ext uri="{BB962C8B-B14F-4D97-AF65-F5344CB8AC3E}">
        <p14:creationId xmlns:p14="http://schemas.microsoft.com/office/powerpoint/2010/main" xmlns="" val="2939501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840" y="509512"/>
            <a:ext cx="8795657" cy="3785652"/>
          </a:xfrm>
          <a:prstGeom prst="rect">
            <a:avLst/>
          </a:prstGeom>
        </p:spPr>
        <p:txBody>
          <a:bodyPr wrap="square">
            <a:spAutoFit/>
          </a:bodyPr>
          <a:lstStyle/>
          <a:p>
            <a:r>
              <a:rPr lang="en-US" i="1" dirty="0">
                <a:solidFill>
                  <a:srgbClr val="222222"/>
                </a:solidFill>
                <a:latin typeface="Arial Black" panose="020B0A04020102020204" pitchFamily="34" charset="0"/>
              </a:rPr>
              <a:t>What is </a:t>
            </a:r>
            <a:r>
              <a:rPr lang="en-US" i="1" dirty="0" smtClean="0">
                <a:solidFill>
                  <a:srgbClr val="222222"/>
                </a:solidFill>
                <a:latin typeface="Arial Black" panose="020B0A04020102020204" pitchFamily="34" charset="0"/>
              </a:rPr>
              <a:t>Research ?</a:t>
            </a: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a:t>
            </a:r>
          </a:p>
          <a:p>
            <a:r>
              <a:rPr lang="en-US" sz="2000" dirty="0">
                <a:solidFill>
                  <a:srgbClr val="222222"/>
                </a:solidFill>
                <a:latin typeface="Arial" panose="020B0604020202020204" pitchFamily="34" charset="0"/>
              </a:rPr>
              <a:t> </a:t>
            </a:r>
            <a:r>
              <a:rPr lang="en-US" sz="2000" dirty="0" smtClean="0">
                <a:solidFill>
                  <a:srgbClr val="222222"/>
                </a:solidFill>
                <a:latin typeface="Arial" panose="020B0604020202020204" pitchFamily="34" charset="0"/>
              </a:rPr>
              <a:t>       Research </a:t>
            </a:r>
            <a:r>
              <a:rPr lang="en-US" sz="2000" dirty="0">
                <a:solidFill>
                  <a:srgbClr val="222222"/>
                </a:solidFill>
                <a:latin typeface="Arial" panose="020B0604020202020204" pitchFamily="34" charset="0"/>
              </a:rPr>
              <a:t>can be defined as an </a:t>
            </a:r>
            <a:r>
              <a:rPr lang="en-US" sz="2000" dirty="0" smtClean="0">
                <a:solidFill>
                  <a:srgbClr val="222222"/>
                </a:solidFill>
                <a:latin typeface="Arial" panose="020B0604020202020204" pitchFamily="34" charset="0"/>
              </a:rPr>
              <a:t>organized </a:t>
            </a:r>
            <a:r>
              <a:rPr lang="en-US" sz="2000" dirty="0">
                <a:solidFill>
                  <a:srgbClr val="222222"/>
                </a:solidFill>
                <a:latin typeface="Arial" panose="020B0604020202020204" pitchFamily="34" charset="0"/>
              </a:rPr>
              <a:t>and systematic study of materials and sources in order to discover new things and establish facts and reach </a:t>
            </a:r>
            <a:r>
              <a:rPr lang="en-US" sz="2000" dirty="0" smtClean="0">
                <a:solidFill>
                  <a:srgbClr val="222222"/>
                </a:solidFill>
                <a:latin typeface="Arial" panose="020B0604020202020204" pitchFamily="34" charset="0"/>
              </a:rPr>
              <a:t>new conclusion. Essentially </a:t>
            </a:r>
            <a:r>
              <a:rPr lang="en-US" sz="2000" dirty="0">
                <a:solidFill>
                  <a:srgbClr val="222222"/>
                </a:solidFill>
                <a:latin typeface="Arial" panose="020B0604020202020204" pitchFamily="34" charset="0"/>
              </a:rPr>
              <a:t>speaking research involves well developed </a:t>
            </a:r>
            <a:r>
              <a:rPr lang="en-US" sz="2000" dirty="0" smtClean="0">
                <a:solidFill>
                  <a:srgbClr val="222222"/>
                </a:solidFill>
                <a:latin typeface="Arial" panose="020B0604020202020204" pitchFamily="34" charset="0"/>
              </a:rPr>
              <a:t>plan, </a:t>
            </a:r>
            <a:r>
              <a:rPr lang="en-US" sz="2000" dirty="0">
                <a:solidFill>
                  <a:srgbClr val="222222"/>
                </a:solidFill>
                <a:latin typeface="Arial" panose="020B0604020202020204" pitchFamily="34" charset="0"/>
              </a:rPr>
              <a:t>a systematic approach to developing new theories our findings solutions are </a:t>
            </a:r>
            <a:r>
              <a:rPr lang="en-US" sz="2000" dirty="0" smtClean="0">
                <a:solidFill>
                  <a:srgbClr val="222222"/>
                </a:solidFill>
                <a:latin typeface="Arial" panose="020B0604020202020204" pitchFamily="34" charset="0"/>
              </a:rPr>
              <a:t>various problems .Research </a:t>
            </a:r>
            <a:r>
              <a:rPr lang="en-US" sz="2000" dirty="0">
                <a:solidFill>
                  <a:srgbClr val="222222"/>
                </a:solidFill>
                <a:latin typeface="Arial" panose="020B0604020202020204" pitchFamily="34" charset="0"/>
              </a:rPr>
              <a:t>is actually a journey of Discovery .</a:t>
            </a:r>
            <a:r>
              <a:rPr lang="en-US" sz="2000" dirty="0" smtClean="0">
                <a:solidFill>
                  <a:srgbClr val="222222"/>
                </a:solidFill>
                <a:latin typeface="Arial" panose="020B0604020202020204" pitchFamily="34" charset="0"/>
              </a:rPr>
              <a:t>Human </a:t>
            </a:r>
            <a:r>
              <a:rPr lang="en-US" sz="2000" dirty="0">
                <a:solidFill>
                  <a:srgbClr val="222222"/>
                </a:solidFill>
                <a:latin typeface="Arial" panose="020B0604020202020204" pitchFamily="34" charset="0"/>
              </a:rPr>
              <a:t>science </a:t>
            </a:r>
            <a:r>
              <a:rPr lang="en-US" sz="2000" dirty="0" err="1" smtClean="0">
                <a:solidFill>
                  <a:srgbClr val="222222"/>
                </a:solidFill>
                <a:latin typeface="Arial" panose="020B0604020202020204" pitchFamily="34" charset="0"/>
              </a:rPr>
              <a:t>aeons</a:t>
            </a:r>
            <a:r>
              <a:rPr lang="en-US" sz="2000" dirty="0" smtClean="0">
                <a:solidFill>
                  <a:srgbClr val="222222"/>
                </a:solidFill>
                <a:latin typeface="Arial" panose="020B0604020202020204" pitchFamily="34" charset="0"/>
              </a:rPr>
              <a:t> </a:t>
            </a:r>
            <a:r>
              <a:rPr lang="en-US" sz="2000" dirty="0">
                <a:solidFill>
                  <a:srgbClr val="222222"/>
                </a:solidFill>
                <a:latin typeface="Arial" panose="020B0604020202020204" pitchFamily="34" charset="0"/>
              </a:rPr>
              <a:t>have been trying to discover better methods of doing routine </a:t>
            </a:r>
            <a:r>
              <a:rPr lang="en-US" sz="2000" dirty="0" smtClean="0">
                <a:solidFill>
                  <a:srgbClr val="222222"/>
                </a:solidFill>
                <a:latin typeface="Arial" panose="020B0604020202020204" pitchFamily="34" charset="0"/>
              </a:rPr>
              <a:t>things, </a:t>
            </a:r>
            <a:r>
              <a:rPr lang="en-US" sz="2000" dirty="0">
                <a:solidFill>
                  <a:srgbClr val="222222"/>
                </a:solidFill>
                <a:latin typeface="Arial" panose="020B0604020202020204" pitchFamily="34" charset="0"/>
              </a:rPr>
              <a:t>a better explanation for why things happen in a particular manner and better answer to </a:t>
            </a:r>
            <a:r>
              <a:rPr lang="en-US" sz="2000" dirty="0" smtClean="0">
                <a:solidFill>
                  <a:srgbClr val="222222"/>
                </a:solidFill>
                <a:latin typeface="Arial" panose="020B0604020202020204" pitchFamily="34" charset="0"/>
              </a:rPr>
              <a:t>recurring </a:t>
            </a:r>
            <a:r>
              <a:rPr lang="en-US" sz="2000" dirty="0">
                <a:solidFill>
                  <a:srgbClr val="222222"/>
                </a:solidFill>
                <a:latin typeface="Arial" panose="020B0604020202020204" pitchFamily="34" charset="0"/>
              </a:rPr>
              <a:t>problems </a:t>
            </a:r>
            <a:r>
              <a:rPr lang="en-US" sz="2000" dirty="0" smtClean="0">
                <a:solidFill>
                  <a:srgbClr val="222222"/>
                </a:solidFill>
                <a:latin typeface="Arial" panose="020B0604020202020204" pitchFamily="34" charset="0"/>
              </a:rPr>
              <a:t>.Thus </a:t>
            </a:r>
            <a:r>
              <a:rPr lang="en-US" sz="2000" dirty="0">
                <a:solidFill>
                  <a:srgbClr val="222222"/>
                </a:solidFill>
                <a:latin typeface="Arial" panose="020B0604020202020204" pitchFamily="34" charset="0"/>
              </a:rPr>
              <a:t>research is area i.e. a revisit on the earlier findings with the intention of correlating them with newly discovered </a:t>
            </a:r>
            <a:r>
              <a:rPr lang="en-US" sz="2000" dirty="0" smtClean="0">
                <a:solidFill>
                  <a:srgbClr val="222222"/>
                </a:solidFill>
                <a:latin typeface="Arial" panose="020B0604020202020204" pitchFamily="34" charset="0"/>
              </a:rPr>
              <a:t>facts</a:t>
            </a:r>
            <a:r>
              <a:rPr lang="en-US" dirty="0" smtClean="0">
                <a:solidFill>
                  <a:srgbClr val="222222"/>
                </a:solidFill>
                <a:latin typeface="Arial" panose="020B0604020202020204" pitchFamily="34" charset="0"/>
              </a:rPr>
              <a:t>.</a:t>
            </a:r>
            <a:endParaRPr lang="en-IN" dirty="0"/>
          </a:p>
        </p:txBody>
      </p:sp>
    </p:spTree>
    <p:extLst>
      <p:ext uri="{BB962C8B-B14F-4D97-AF65-F5344CB8AC3E}">
        <p14:creationId xmlns:p14="http://schemas.microsoft.com/office/powerpoint/2010/main" xmlns="" val="3396340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3806" y="914400"/>
            <a:ext cx="8934993" cy="4401205"/>
          </a:xfrm>
          <a:prstGeom prst="rect">
            <a:avLst/>
          </a:prstGeom>
        </p:spPr>
        <p:txBody>
          <a:bodyPr wrap="square">
            <a:spAutoFit/>
          </a:bodyPr>
          <a:lstStyle/>
          <a:p>
            <a:pPr algn="ctr"/>
            <a:r>
              <a:rPr lang="en-US" sz="2800" dirty="0">
                <a:solidFill>
                  <a:srgbClr val="222222"/>
                </a:solidFill>
                <a:latin typeface="Arial Rounded MT Bold" panose="020F0704030504030204" pitchFamily="34" charset="0"/>
              </a:rPr>
              <a:t>CHARACTERISTICS OF RESEARCH</a:t>
            </a:r>
          </a:p>
          <a:p>
            <a:endParaRPr lang="en-US" smtClean="0">
              <a:solidFill>
                <a:srgbClr val="222222"/>
              </a:solidFill>
              <a:latin typeface="Arial" panose="020B0604020202020204" pitchFamily="34" charset="0"/>
            </a:endParaRPr>
          </a:p>
          <a:p>
            <a:r>
              <a:rPr lang="en-US" smtClean="0">
                <a:solidFill>
                  <a:srgbClr val="222222"/>
                </a:solidFill>
                <a:latin typeface="Arial" panose="020B0604020202020204" pitchFamily="34" charset="0"/>
              </a:rPr>
              <a:t>1</a:t>
            </a:r>
            <a:r>
              <a:rPr lang="en-US" dirty="0">
                <a:solidFill>
                  <a:srgbClr val="222222"/>
                </a:solidFill>
                <a:latin typeface="Arial" panose="020B0604020202020204" pitchFamily="34" charset="0"/>
              </a:rPr>
              <a:t>. A research aims at solving a problem</a:t>
            </a:r>
          </a:p>
          <a:p>
            <a:r>
              <a:rPr lang="en-US" dirty="0">
                <a:solidFill>
                  <a:srgbClr val="222222"/>
                </a:solidFill>
                <a:latin typeface="Arial" panose="020B0604020202020204" pitchFamily="34" charset="0"/>
              </a:rPr>
              <a:t>2. Research gathers new knowledge</a:t>
            </a:r>
          </a:p>
          <a:p>
            <a:r>
              <a:rPr lang="en-US" dirty="0">
                <a:solidFill>
                  <a:srgbClr val="222222"/>
                </a:solidFill>
                <a:latin typeface="Arial" panose="020B0604020202020204" pitchFamily="34" charset="0"/>
              </a:rPr>
              <a:t>3. Research is purposive , that its deals with a well defined significant problem.</a:t>
            </a:r>
          </a:p>
          <a:p>
            <a:r>
              <a:rPr lang="en-US" dirty="0">
                <a:solidFill>
                  <a:srgbClr val="222222"/>
                </a:solidFill>
                <a:latin typeface="Arial" panose="020B0604020202020204" pitchFamily="34" charset="0"/>
              </a:rPr>
              <a:t>4. Research involves collection of primary data</a:t>
            </a:r>
          </a:p>
          <a:p>
            <a:r>
              <a:rPr lang="en-US" dirty="0">
                <a:solidFill>
                  <a:srgbClr val="222222"/>
                </a:solidFill>
                <a:latin typeface="Arial" panose="020B0604020202020204" pitchFamily="34" charset="0"/>
              </a:rPr>
              <a:t>5. Research activities are carefully detailed and clearly outlined through a research design.</a:t>
            </a:r>
          </a:p>
          <a:p>
            <a:r>
              <a:rPr lang="en-US" dirty="0">
                <a:solidFill>
                  <a:srgbClr val="222222"/>
                </a:solidFill>
                <a:latin typeface="Arial" panose="020B0604020202020204" pitchFamily="34" charset="0"/>
              </a:rPr>
              <a:t>6. Research requires a degree of expertise and skill.</a:t>
            </a:r>
          </a:p>
          <a:p>
            <a:r>
              <a:rPr lang="en-US" dirty="0">
                <a:solidFill>
                  <a:srgbClr val="222222"/>
                </a:solidFill>
                <a:latin typeface="Arial" panose="020B0604020202020204" pitchFamily="34" charset="0"/>
              </a:rPr>
              <a:t>7. Research should be objective and logical.</a:t>
            </a:r>
          </a:p>
          <a:p>
            <a:r>
              <a:rPr lang="en-US" dirty="0">
                <a:solidFill>
                  <a:srgbClr val="222222"/>
                </a:solidFill>
                <a:latin typeface="Arial" panose="020B0604020202020204" pitchFamily="34" charset="0"/>
              </a:rPr>
              <a:t>8. every process terms and tool used in the research should be carefully documented and reported.</a:t>
            </a:r>
          </a:p>
          <a:p>
            <a:r>
              <a:rPr lang="en-US" dirty="0">
                <a:solidFill>
                  <a:srgbClr val="222222"/>
                </a:solidFill>
                <a:latin typeface="Arial" panose="020B0604020202020204" pitchFamily="34" charset="0"/>
              </a:rPr>
              <a:t>9. the research should target towards the discovery of general principles </a:t>
            </a:r>
            <a:r>
              <a:rPr lang="en-US" dirty="0" smtClean="0">
                <a:solidFill>
                  <a:srgbClr val="222222"/>
                </a:solidFill>
                <a:latin typeface="Arial" panose="020B0604020202020204" pitchFamily="34" charset="0"/>
              </a:rPr>
              <a:t>of theories </a:t>
            </a:r>
            <a:r>
              <a:rPr lang="en-US" dirty="0">
                <a:solidFill>
                  <a:srgbClr val="222222"/>
                </a:solidFill>
                <a:latin typeface="Arial" panose="020B0604020202020204" pitchFamily="34" charset="0"/>
              </a:rPr>
              <a:t>which can find application to a wide range of problems in the present and future context.</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xmlns="" val="4032357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77143" y="713997"/>
            <a:ext cx="6096000" cy="4985980"/>
          </a:xfrm>
          <a:prstGeom prst="rect">
            <a:avLst/>
          </a:prstGeom>
        </p:spPr>
        <p:txBody>
          <a:bodyPr>
            <a:spAutoFit/>
          </a:bodyPr>
          <a:lstStyle/>
          <a:p>
            <a:r>
              <a:rPr lang="en-US" dirty="0">
                <a:solidFill>
                  <a:srgbClr val="222222"/>
                </a:solidFill>
                <a:latin typeface="Arial" panose="020B0604020202020204" pitchFamily="34" charset="0"/>
              </a:rPr>
              <a:t> </a:t>
            </a:r>
            <a:r>
              <a:rPr lang="en-US" sz="3200" dirty="0">
                <a:solidFill>
                  <a:srgbClr val="222222"/>
                </a:solidFill>
                <a:latin typeface="Arial Rounded MT Bold" panose="020F0704030504030204" pitchFamily="34" charset="0"/>
              </a:rPr>
              <a:t>Objectives of researches</a:t>
            </a:r>
          </a:p>
          <a:p>
            <a:endParaRPr lang="en-US" dirty="0">
              <a:solidFill>
                <a:srgbClr val="222222"/>
              </a:solidFill>
              <a:latin typeface="Arial" panose="020B0604020202020204" pitchFamily="34" charset="0"/>
            </a:endParaRPr>
          </a:p>
          <a:p>
            <a:r>
              <a:rPr lang="en-US" dirty="0">
                <a:solidFill>
                  <a:srgbClr val="222222"/>
                </a:solidFill>
                <a:latin typeface="Arial" panose="020B0604020202020204" pitchFamily="34" charset="0"/>
              </a:rPr>
              <a:t>1.To explore  </a:t>
            </a:r>
          </a:p>
          <a:p>
            <a:r>
              <a:rPr lang="en-US" dirty="0" smtClean="0">
                <a:latin typeface="Arial" panose="020B0604020202020204" pitchFamily="34" charset="0"/>
              </a:rPr>
              <a:t>2. To </a:t>
            </a:r>
            <a:r>
              <a:rPr lang="en-US" dirty="0" smtClean="0">
                <a:solidFill>
                  <a:srgbClr val="222222"/>
                </a:solidFill>
                <a:latin typeface="Arial" panose="020B0604020202020204" pitchFamily="34" charset="0"/>
              </a:rPr>
              <a:t>describe</a:t>
            </a:r>
            <a:r>
              <a:rPr lang="en-US" dirty="0">
                <a:solidFill>
                  <a:srgbClr val="222222"/>
                </a:solidFill>
                <a:latin typeface="Arial" panose="020B0604020202020204" pitchFamily="34" charset="0"/>
              </a:rPr>
              <a:t> </a:t>
            </a:r>
          </a:p>
          <a:p>
            <a:r>
              <a:rPr lang="en-US" dirty="0">
                <a:solidFill>
                  <a:srgbClr val="222222"/>
                </a:solidFill>
                <a:latin typeface="Arial" panose="020B0604020202020204" pitchFamily="34" charset="0"/>
              </a:rPr>
              <a:t>3. To diagnose</a:t>
            </a:r>
          </a:p>
          <a:p>
            <a:r>
              <a:rPr lang="en-US" dirty="0">
                <a:solidFill>
                  <a:srgbClr val="222222"/>
                </a:solidFill>
                <a:latin typeface="Arial" panose="020B0604020202020204" pitchFamily="34" charset="0"/>
              </a:rPr>
              <a:t>4. Establish casual relationship</a:t>
            </a:r>
          </a:p>
          <a:p>
            <a:endParaRPr lang="en-US" sz="2400" dirty="0">
              <a:solidFill>
                <a:srgbClr val="222222"/>
              </a:solidFill>
              <a:latin typeface="Arial" panose="020B0604020202020204" pitchFamily="34" charset="0"/>
            </a:endParaRPr>
          </a:p>
          <a:p>
            <a:r>
              <a:rPr lang="en-US" sz="2400" dirty="0" smtClean="0">
                <a:solidFill>
                  <a:srgbClr val="222222"/>
                </a:solidFill>
                <a:latin typeface="Arial" panose="020B0604020202020204" pitchFamily="34" charset="0"/>
              </a:rPr>
              <a:t> </a:t>
            </a:r>
            <a:r>
              <a:rPr lang="en-US" sz="2800" dirty="0">
                <a:solidFill>
                  <a:srgbClr val="222222"/>
                </a:solidFill>
                <a:latin typeface="Arial Rounded MT Bold" panose="020F0704030504030204" pitchFamily="34" charset="0"/>
              </a:rPr>
              <a:t>TYPES OF RESEARCHES</a:t>
            </a:r>
          </a:p>
          <a:p>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1</a:t>
            </a:r>
            <a:r>
              <a:rPr lang="en-US" dirty="0">
                <a:solidFill>
                  <a:srgbClr val="222222"/>
                </a:solidFill>
                <a:latin typeface="Arial" panose="020B0604020202020204" pitchFamily="34" charset="0"/>
              </a:rPr>
              <a:t>. Basic research</a:t>
            </a:r>
          </a:p>
          <a:p>
            <a:r>
              <a:rPr lang="en-US" dirty="0">
                <a:solidFill>
                  <a:srgbClr val="222222"/>
                </a:solidFill>
                <a:latin typeface="Arial" panose="020B0604020202020204" pitchFamily="34" charset="0"/>
              </a:rPr>
              <a:t>2. Applied research</a:t>
            </a:r>
          </a:p>
          <a:p>
            <a:r>
              <a:rPr lang="en-US" dirty="0">
                <a:solidFill>
                  <a:srgbClr val="222222"/>
                </a:solidFill>
                <a:latin typeface="Arial" panose="020B0604020202020204" pitchFamily="34" charset="0"/>
              </a:rPr>
              <a:t>3. Empirical research</a:t>
            </a:r>
          </a:p>
          <a:p>
            <a:r>
              <a:rPr lang="en-US" dirty="0">
                <a:solidFill>
                  <a:srgbClr val="222222"/>
                </a:solidFill>
                <a:latin typeface="Arial" panose="020B0604020202020204" pitchFamily="34" charset="0"/>
              </a:rPr>
              <a:t>4. Quantitative research</a:t>
            </a:r>
          </a:p>
          <a:p>
            <a:r>
              <a:rPr lang="en-US" dirty="0">
                <a:solidFill>
                  <a:srgbClr val="222222"/>
                </a:solidFill>
                <a:latin typeface="Arial" panose="020B0604020202020204" pitchFamily="34" charset="0"/>
              </a:rPr>
              <a:t>5. Qualitative research</a:t>
            </a:r>
          </a:p>
          <a:p>
            <a:r>
              <a:rPr lang="en-US" dirty="0">
                <a:solidFill>
                  <a:srgbClr val="222222"/>
                </a:solidFill>
                <a:latin typeface="Arial" panose="020B0604020202020204" pitchFamily="34" charset="0"/>
              </a:rPr>
              <a:t>6. Longitudinal research</a:t>
            </a:r>
          </a:p>
          <a:p>
            <a:r>
              <a:rPr lang="en-US" dirty="0">
                <a:solidFill>
                  <a:srgbClr val="222222"/>
                </a:solidFill>
                <a:latin typeface="Arial" panose="020B0604020202020204" pitchFamily="34" charset="0"/>
              </a:rPr>
              <a:t>7. Simulation research</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xmlns="" val="1670685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8606" y="503821"/>
            <a:ext cx="8281851" cy="5509200"/>
          </a:xfrm>
          <a:prstGeom prst="rect">
            <a:avLst/>
          </a:prstGeom>
        </p:spPr>
        <p:txBody>
          <a:bodyPr wrap="square">
            <a:spAutoFit/>
          </a:bodyPr>
          <a:lstStyle/>
          <a:p>
            <a:r>
              <a:rPr lang="en-US" dirty="0">
                <a:solidFill>
                  <a:srgbClr val="222222"/>
                </a:solidFill>
                <a:latin typeface="Arial" panose="020B0604020202020204" pitchFamily="34" charset="0"/>
              </a:rPr>
              <a:t> </a:t>
            </a:r>
            <a:r>
              <a:rPr lang="en-US" sz="2800" dirty="0">
                <a:solidFill>
                  <a:srgbClr val="222222"/>
                </a:solidFill>
                <a:latin typeface="Arial Rounded MT Bold" panose="020F0704030504030204" pitchFamily="34" charset="0"/>
              </a:rPr>
              <a:t>RESEARCH METHOD AND METHODOLOGY</a:t>
            </a:r>
          </a:p>
          <a:p>
            <a:endParaRPr lang="en-US" dirty="0" smtClean="0">
              <a:solidFill>
                <a:srgbClr val="222222"/>
              </a:solidFill>
              <a:latin typeface="Arial" panose="020B0604020202020204" pitchFamily="34" charset="0"/>
            </a:endParaRP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Before </a:t>
            </a:r>
            <a:r>
              <a:rPr lang="en-US" dirty="0">
                <a:solidFill>
                  <a:srgbClr val="222222"/>
                </a:solidFill>
                <a:latin typeface="Arial" panose="020B0604020202020204" pitchFamily="34" charset="0"/>
              </a:rPr>
              <a:t>proceeding ahead it is pertinent that a distinction is drawn between research but methods and research methodology research methods refers to all the techniques that have been used for conducting the </a:t>
            </a:r>
            <a:r>
              <a:rPr lang="en-US" dirty="0" smtClean="0">
                <a:solidFill>
                  <a:srgbClr val="222222"/>
                </a:solidFill>
                <a:latin typeface="Arial" panose="020B0604020202020204" pitchFamily="34" charset="0"/>
              </a:rPr>
              <a:t>research. What </a:t>
            </a:r>
            <a:r>
              <a:rPr lang="en-US" dirty="0">
                <a:solidFill>
                  <a:srgbClr val="222222"/>
                </a:solidFill>
                <a:latin typeface="Arial" panose="020B0604020202020204" pitchFamily="34" charset="0"/>
              </a:rPr>
              <a:t>is the meaning of research </a:t>
            </a:r>
            <a:r>
              <a:rPr lang="en-US" dirty="0" smtClean="0">
                <a:solidFill>
                  <a:srgbClr val="222222"/>
                </a:solidFill>
                <a:latin typeface="Arial" panose="020B0604020202020204" pitchFamily="34" charset="0"/>
              </a:rPr>
              <a:t>techniques ?  It </a:t>
            </a:r>
            <a:r>
              <a:rPr lang="en-US" dirty="0">
                <a:solidFill>
                  <a:srgbClr val="222222"/>
                </a:solidFill>
                <a:latin typeface="Arial" panose="020B0604020202020204" pitchFamily="34" charset="0"/>
              </a:rPr>
              <a:t>refers to all the instruments like </a:t>
            </a:r>
            <a:r>
              <a:rPr lang="en-US" dirty="0" err="1">
                <a:solidFill>
                  <a:srgbClr val="222222"/>
                </a:solidFill>
                <a:latin typeface="Arial" panose="020B0604020202020204" pitchFamily="34" charset="0"/>
              </a:rPr>
              <a:t>questionnaries</a:t>
            </a:r>
            <a:r>
              <a:rPr lang="en-US" dirty="0">
                <a:solidFill>
                  <a:srgbClr val="222222"/>
                </a:solidFill>
                <a:latin typeface="Arial" panose="020B0604020202020204" pitchFamily="34" charset="0"/>
              </a:rPr>
              <a:t> and </a:t>
            </a:r>
            <a:r>
              <a:rPr lang="en-US" dirty="0" err="1">
                <a:solidFill>
                  <a:srgbClr val="222222"/>
                </a:solidFill>
                <a:latin typeface="Arial" panose="020B0604020202020204" pitchFamily="34" charset="0"/>
              </a:rPr>
              <a:t>behaviours</a:t>
            </a:r>
            <a:r>
              <a:rPr lang="en-US" dirty="0">
                <a:solidFill>
                  <a:srgbClr val="222222"/>
                </a:solidFill>
                <a:latin typeface="Arial" panose="020B0604020202020204" pitchFamily="34" charset="0"/>
              </a:rPr>
              <a:t> like attitude measurement that are used in research the distinction between research techniques and methods is very thin and can be better illustrated  with the help of an example for instance in a survey research a researcher may use the method of interview to collect data and to conduct this interview the researcher will probably develop an interview schedule which would be called as a research technique </a:t>
            </a:r>
            <a:r>
              <a:rPr lang="en-US" dirty="0" smtClean="0">
                <a:solidFill>
                  <a:srgbClr val="222222"/>
                </a:solidFill>
                <a:latin typeface="Arial" panose="020B0604020202020204" pitchFamily="34" charset="0"/>
              </a:rPr>
              <a:t>similarly, </a:t>
            </a:r>
            <a:r>
              <a:rPr lang="en-US" dirty="0">
                <a:solidFill>
                  <a:srgbClr val="222222"/>
                </a:solidFill>
                <a:latin typeface="Arial" panose="020B0604020202020204" pitchFamily="34" charset="0"/>
              </a:rPr>
              <a:t>the method of Data collection </a:t>
            </a:r>
            <a:r>
              <a:rPr lang="en-US" dirty="0" smtClean="0">
                <a:solidFill>
                  <a:srgbClr val="222222"/>
                </a:solidFill>
                <a:latin typeface="Arial" panose="020B0604020202020204" pitchFamily="34" charset="0"/>
              </a:rPr>
              <a:t>may be </a:t>
            </a:r>
            <a:r>
              <a:rPr lang="en-US" dirty="0">
                <a:solidFill>
                  <a:srgbClr val="222222"/>
                </a:solidFill>
                <a:latin typeface="Arial" panose="020B0604020202020204" pitchFamily="34" charset="0"/>
              </a:rPr>
              <a:t>observation and the researcher </a:t>
            </a:r>
            <a:r>
              <a:rPr lang="en-US" dirty="0" smtClean="0">
                <a:solidFill>
                  <a:srgbClr val="222222"/>
                </a:solidFill>
                <a:latin typeface="Arial" panose="020B0604020202020204" pitchFamily="34" charset="0"/>
              </a:rPr>
              <a:t>may </a:t>
            </a:r>
            <a:r>
              <a:rPr lang="en-US" dirty="0">
                <a:solidFill>
                  <a:srgbClr val="222222"/>
                </a:solidFill>
                <a:latin typeface="Arial" panose="020B0604020202020204" pitchFamily="34" charset="0"/>
              </a:rPr>
              <a:t>use the technique of scorecard or closed circuit TV cameras as instrument to collect data the science of methods is termed as research methodology it refers to the process of conducting the research </a:t>
            </a:r>
            <a:r>
              <a:rPr lang="en-US" dirty="0" err="1">
                <a:solidFill>
                  <a:srgbClr val="222222"/>
                </a:solidFill>
                <a:latin typeface="Arial" panose="020B0604020202020204" pitchFamily="34" charset="0"/>
              </a:rPr>
              <a:t>research</a:t>
            </a:r>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methodology not only </a:t>
            </a:r>
            <a:r>
              <a:rPr lang="en-US" dirty="0">
                <a:solidFill>
                  <a:srgbClr val="222222"/>
                </a:solidFill>
                <a:latin typeface="Arial" panose="020B0604020202020204" pitchFamily="34" charset="0"/>
              </a:rPr>
              <a:t>describes the steps involved in conducting the research but also justifies the choice of various methods States the limitation of research and also bring out the presupposition and consequence and conducting the </a:t>
            </a:r>
            <a:r>
              <a:rPr lang="en-US" dirty="0" smtClean="0">
                <a:solidFill>
                  <a:srgbClr val="222222"/>
                </a:solidFill>
                <a:latin typeface="Arial" panose="020B0604020202020204" pitchFamily="34" charset="0"/>
              </a:rPr>
              <a:t>research.</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xmlns="" val="3992860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89165" y="984069"/>
            <a:ext cx="8630195" cy="3970318"/>
          </a:xfrm>
          <a:prstGeom prst="rect">
            <a:avLst/>
          </a:prstGeom>
        </p:spPr>
        <p:txBody>
          <a:bodyPr wrap="square">
            <a:spAutoFit/>
          </a:bodyPr>
          <a:lstStyle/>
          <a:p>
            <a:r>
              <a:rPr lang="en-US" sz="2400" dirty="0">
                <a:solidFill>
                  <a:srgbClr val="222222"/>
                </a:solidFill>
                <a:latin typeface="Arial Rounded MT Bold" panose="020F0704030504030204" pitchFamily="34" charset="0"/>
              </a:rPr>
              <a:t>STEPS OF SCIENTIFIC METHOD IN BUSINESS </a:t>
            </a:r>
            <a:r>
              <a:rPr lang="en-US" sz="2400" dirty="0" smtClean="0">
                <a:solidFill>
                  <a:srgbClr val="222222"/>
                </a:solidFill>
                <a:latin typeface="Arial Rounded MT Bold" panose="020F0704030504030204" pitchFamily="34" charset="0"/>
              </a:rPr>
              <a:t>RESEARCH</a:t>
            </a:r>
          </a:p>
          <a:p>
            <a:endParaRPr lang="en-US" sz="2400" dirty="0">
              <a:solidFill>
                <a:srgbClr val="222222"/>
              </a:solidFill>
              <a:latin typeface="Arial Rounded MT Bold" panose="020F0704030504030204" pitchFamily="34" charset="0"/>
            </a:endParaRPr>
          </a:p>
          <a:p>
            <a:r>
              <a:rPr lang="en-US" dirty="0">
                <a:solidFill>
                  <a:srgbClr val="222222"/>
                </a:solidFill>
                <a:latin typeface="Arial" panose="020B0604020202020204" pitchFamily="34" charset="0"/>
              </a:rPr>
              <a:t>1. Define the problem</a:t>
            </a:r>
          </a:p>
          <a:p>
            <a:r>
              <a:rPr lang="en-US" dirty="0">
                <a:solidFill>
                  <a:srgbClr val="222222"/>
                </a:solidFill>
                <a:latin typeface="Arial" panose="020B0604020202020204" pitchFamily="34" charset="0"/>
              </a:rPr>
              <a:t>2. Select the decision group</a:t>
            </a:r>
          </a:p>
          <a:p>
            <a:r>
              <a:rPr lang="en-US" dirty="0">
                <a:solidFill>
                  <a:srgbClr val="222222"/>
                </a:solidFill>
                <a:latin typeface="Arial" panose="020B0604020202020204" pitchFamily="34" charset="0"/>
              </a:rPr>
              <a:t>3. Identify issues and objectives</a:t>
            </a:r>
          </a:p>
          <a:p>
            <a:r>
              <a:rPr lang="en-US" dirty="0">
                <a:solidFill>
                  <a:srgbClr val="222222"/>
                </a:solidFill>
                <a:latin typeface="Arial" panose="020B0604020202020204" pitchFamily="34" charset="0"/>
              </a:rPr>
              <a:t>4. Develop the structure of the hierarchy</a:t>
            </a:r>
          </a:p>
          <a:p>
            <a:r>
              <a:rPr lang="en-US" dirty="0">
                <a:solidFill>
                  <a:srgbClr val="222222"/>
                </a:solidFill>
                <a:latin typeface="Arial" panose="020B0604020202020204" pitchFamily="34" charset="0"/>
              </a:rPr>
              <a:t>5. Judge the importance of the decision factors</a:t>
            </a:r>
          </a:p>
          <a:p>
            <a:r>
              <a:rPr lang="en-US" dirty="0">
                <a:solidFill>
                  <a:srgbClr val="222222"/>
                </a:solidFill>
                <a:latin typeface="Arial" panose="020B0604020202020204" pitchFamily="34" charset="0"/>
              </a:rPr>
              <a:t>6. Evaluate alternative</a:t>
            </a:r>
          </a:p>
          <a:p>
            <a:r>
              <a:rPr lang="en-US" dirty="0">
                <a:solidFill>
                  <a:srgbClr val="222222"/>
                </a:solidFill>
                <a:latin typeface="Arial" panose="020B0604020202020204" pitchFamily="34" charset="0"/>
              </a:rPr>
              <a:t>7. Report on results</a:t>
            </a:r>
          </a:p>
          <a:p>
            <a:r>
              <a:rPr lang="en-US" dirty="0">
                <a:solidFill>
                  <a:srgbClr val="222222"/>
                </a:solidFill>
                <a:latin typeface="Arial" panose="020B0604020202020204" pitchFamily="34" charset="0"/>
              </a:rPr>
              <a:t>8. Check reasonableness</a:t>
            </a:r>
          </a:p>
          <a:p>
            <a:r>
              <a:rPr lang="en-US" dirty="0">
                <a:solidFill>
                  <a:srgbClr val="222222"/>
                </a:solidFill>
                <a:latin typeface="Arial" panose="020B0604020202020204" pitchFamily="34" charset="0"/>
              </a:rPr>
              <a:t>9. Finalize choices</a:t>
            </a:r>
          </a:p>
          <a:p>
            <a:r>
              <a:rPr lang="en-US" dirty="0">
                <a:solidFill>
                  <a:srgbClr val="222222"/>
                </a:solidFill>
                <a:latin typeface="Arial" panose="020B0604020202020204" pitchFamily="34" charset="0"/>
              </a:rPr>
              <a:t>10. Documentation</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xmlns="" val="2818823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4124" y="143819"/>
            <a:ext cx="6444343" cy="6740307"/>
          </a:xfrm>
          <a:prstGeom prst="rect">
            <a:avLst/>
          </a:prstGeom>
          <a:noFill/>
        </p:spPr>
        <p:txBody>
          <a:bodyPr wrap="square">
            <a:spAutoFit/>
          </a:bodyPr>
          <a:lstStyle/>
          <a:p>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 </a:t>
            </a:r>
            <a:r>
              <a:rPr lang="en-US" b="1" i="1" dirty="0">
                <a:solidFill>
                  <a:srgbClr val="222222"/>
                </a:solidFill>
                <a:latin typeface="Arial" panose="020B0604020202020204" pitchFamily="34" charset="0"/>
              </a:rPr>
              <a:t>RESEARCH PROCESS</a:t>
            </a:r>
          </a:p>
          <a:p>
            <a:r>
              <a:rPr lang="en-US" dirty="0" smtClean="0">
                <a:solidFill>
                  <a:srgbClr val="222222"/>
                </a:solidFill>
                <a:latin typeface="Arial" panose="020B0604020202020204" pitchFamily="34" charset="0"/>
              </a:rPr>
              <a:t>Phase.1 </a:t>
            </a:r>
            <a:r>
              <a:rPr lang="en-US" i="1" dirty="0">
                <a:solidFill>
                  <a:srgbClr val="222222"/>
                </a:solidFill>
                <a:latin typeface="Arial" panose="020B0604020202020204" pitchFamily="34" charset="0"/>
              </a:rPr>
              <a:t>Idea generation</a:t>
            </a:r>
          </a:p>
          <a:p>
            <a:r>
              <a:rPr lang="en-US" dirty="0" smtClean="0">
                <a:solidFill>
                  <a:srgbClr val="222222"/>
                </a:solidFill>
                <a:latin typeface="Arial" panose="020B0604020202020204" pitchFamily="34" charset="0"/>
              </a:rPr>
              <a:t>              Assess </a:t>
            </a:r>
            <a:r>
              <a:rPr lang="en-US" dirty="0">
                <a:solidFill>
                  <a:srgbClr val="222222"/>
                </a:solidFill>
                <a:latin typeface="Arial" panose="020B0604020202020204" pitchFamily="34" charset="0"/>
              </a:rPr>
              <a:t>problem</a:t>
            </a:r>
          </a:p>
          <a:p>
            <a:r>
              <a:rPr lang="en-US" dirty="0" smtClean="0">
                <a:solidFill>
                  <a:srgbClr val="222222"/>
                </a:solidFill>
                <a:latin typeface="Arial" panose="020B0604020202020204" pitchFamily="34" charset="0"/>
              </a:rPr>
              <a:t>        </a:t>
            </a:r>
          </a:p>
          <a:p>
            <a:r>
              <a:rPr lang="en-US" dirty="0" smtClean="0">
                <a:solidFill>
                  <a:srgbClr val="222222"/>
                </a:solidFill>
                <a:latin typeface="Arial" panose="020B0604020202020204" pitchFamily="34" charset="0"/>
              </a:rPr>
              <a:t>Theoretical </a:t>
            </a:r>
            <a:r>
              <a:rPr lang="en-US" dirty="0">
                <a:solidFill>
                  <a:srgbClr val="222222"/>
                </a:solidFill>
                <a:latin typeface="Arial" panose="020B0604020202020204" pitchFamily="34" charset="0"/>
              </a:rPr>
              <a:t>analysis of the problem</a:t>
            </a:r>
          </a:p>
          <a:p>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
            </a:r>
            <a:br>
              <a:rPr lang="en-US" dirty="0">
                <a:solidFill>
                  <a:srgbClr val="222222"/>
                </a:solidFill>
                <a:latin typeface="Arial" panose="020B0604020202020204" pitchFamily="34" charset="0"/>
              </a:rPr>
            </a:br>
            <a:r>
              <a:rPr lang="en-US" dirty="0" smtClean="0">
                <a:solidFill>
                  <a:srgbClr val="222222"/>
                </a:solidFill>
                <a:latin typeface="Arial" panose="020B0604020202020204" pitchFamily="34" charset="0"/>
              </a:rPr>
              <a:t>           Defining the problem</a:t>
            </a:r>
            <a:endParaRPr lang="en-US" dirty="0">
              <a:solidFill>
                <a:srgbClr val="222222"/>
              </a:solidFill>
              <a:latin typeface="Arial" panose="020B0604020202020204" pitchFamily="34" charset="0"/>
            </a:endParaRPr>
          </a:p>
          <a:p>
            <a:endParaRPr lang="en-US" dirty="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Phase. 2 </a:t>
            </a:r>
            <a:r>
              <a:rPr lang="en-US" i="1" dirty="0" smtClean="0">
                <a:solidFill>
                  <a:srgbClr val="222222"/>
                </a:solidFill>
                <a:latin typeface="Arial" panose="020B0604020202020204" pitchFamily="34" charset="0"/>
              </a:rPr>
              <a:t>To </a:t>
            </a:r>
            <a:r>
              <a:rPr lang="en-US" i="1" dirty="0">
                <a:solidFill>
                  <a:srgbClr val="222222"/>
                </a:solidFill>
                <a:latin typeface="Arial" panose="020B0604020202020204" pitchFamily="34" charset="0"/>
              </a:rPr>
              <a:t>manage research problem</a:t>
            </a:r>
          </a:p>
          <a:p>
            <a:r>
              <a:rPr lang="en-US" dirty="0" smtClean="0">
                <a:solidFill>
                  <a:srgbClr val="222222"/>
                </a:solidFill>
                <a:latin typeface="Arial" panose="020B0604020202020204" pitchFamily="34" charset="0"/>
              </a:rPr>
              <a:t>     Develop </a:t>
            </a:r>
            <a:r>
              <a:rPr lang="en-US" dirty="0">
                <a:solidFill>
                  <a:srgbClr val="222222"/>
                </a:solidFill>
                <a:latin typeface="Arial" panose="020B0604020202020204" pitchFamily="34" charset="0"/>
              </a:rPr>
              <a:t>hypothesis and objectives</a:t>
            </a:r>
          </a:p>
          <a:p>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              Research </a:t>
            </a:r>
            <a:r>
              <a:rPr lang="en-US" dirty="0">
                <a:solidFill>
                  <a:srgbClr val="222222"/>
                </a:solidFill>
                <a:latin typeface="Arial" panose="020B0604020202020204" pitchFamily="34" charset="0"/>
              </a:rPr>
              <a:t>proposal</a:t>
            </a:r>
          </a:p>
          <a:p>
            <a:endParaRPr lang="en-US"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                Research </a:t>
            </a:r>
            <a:r>
              <a:rPr lang="en-US" dirty="0">
                <a:solidFill>
                  <a:srgbClr val="222222"/>
                </a:solidFill>
                <a:latin typeface="Arial" panose="020B0604020202020204" pitchFamily="34" charset="0"/>
              </a:rPr>
              <a:t>design</a:t>
            </a:r>
          </a:p>
          <a:p>
            <a:r>
              <a:rPr lang="en-US" dirty="0">
                <a:solidFill>
                  <a:srgbClr val="222222"/>
                </a:solidFill>
                <a:latin typeface="Arial" panose="020B0604020202020204" pitchFamily="34" charset="0"/>
              </a:rPr>
              <a:t/>
            </a:r>
            <a:br>
              <a:rPr lang="en-US" dirty="0">
                <a:solidFill>
                  <a:srgbClr val="222222"/>
                </a:solidFill>
                <a:latin typeface="Arial" panose="020B0604020202020204" pitchFamily="34" charset="0"/>
              </a:rPr>
            </a:br>
            <a:endParaRPr lang="en-US" dirty="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Phase. 3 </a:t>
            </a:r>
            <a:r>
              <a:rPr lang="en-US" i="1" dirty="0" smtClean="0">
                <a:solidFill>
                  <a:srgbClr val="222222"/>
                </a:solidFill>
                <a:latin typeface="Arial" panose="020B0604020202020204" pitchFamily="34" charset="0"/>
              </a:rPr>
              <a:t>Research </a:t>
            </a:r>
            <a:r>
              <a:rPr lang="en-US" i="1" dirty="0">
                <a:solidFill>
                  <a:srgbClr val="222222"/>
                </a:solidFill>
                <a:latin typeface="Arial" panose="020B0604020202020204" pitchFamily="34" charset="0"/>
              </a:rPr>
              <a:t>design implementation</a:t>
            </a: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Drawing </a:t>
            </a:r>
            <a:r>
              <a:rPr lang="en-US" dirty="0">
                <a:solidFill>
                  <a:srgbClr val="222222"/>
                </a:solidFill>
                <a:latin typeface="Arial" panose="020B0604020202020204" pitchFamily="34" charset="0"/>
              </a:rPr>
              <a:t>a sample</a:t>
            </a:r>
          </a:p>
          <a:p>
            <a:endParaRPr lang="en-US" dirty="0" smtClean="0">
              <a:solidFill>
                <a:srgbClr val="222222"/>
              </a:solidFill>
              <a:latin typeface="Arial" panose="020B0604020202020204" pitchFamily="34" charset="0"/>
            </a:endParaRP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Designing </a:t>
            </a:r>
            <a:r>
              <a:rPr lang="en-US" dirty="0">
                <a:solidFill>
                  <a:srgbClr val="222222"/>
                </a:solidFill>
                <a:latin typeface="Arial" panose="020B0604020202020204" pitchFamily="34" charset="0"/>
              </a:rPr>
              <a:t>the instrument</a:t>
            </a:r>
          </a:p>
          <a:p>
            <a:endParaRPr lang="en-US" dirty="0" smtClean="0">
              <a:solidFill>
                <a:srgbClr val="222222"/>
              </a:solidFill>
              <a:latin typeface="Arial" panose="020B0604020202020204" pitchFamily="34" charset="0"/>
            </a:endParaRPr>
          </a:p>
          <a:p>
            <a:r>
              <a:rPr lang="en-US" dirty="0">
                <a:solidFill>
                  <a:srgbClr val="222222"/>
                </a:solidFill>
                <a:latin typeface="Arial" panose="020B0604020202020204" pitchFamily="34" charset="0"/>
              </a:rPr>
              <a:t> </a:t>
            </a:r>
            <a:r>
              <a:rPr lang="en-US" dirty="0" smtClean="0">
                <a:solidFill>
                  <a:srgbClr val="222222"/>
                </a:solidFill>
                <a:latin typeface="Arial" panose="020B0604020202020204" pitchFamily="34" charset="0"/>
              </a:rPr>
              <a:t>           Defining </a:t>
            </a:r>
            <a:r>
              <a:rPr lang="en-US" dirty="0">
                <a:solidFill>
                  <a:srgbClr val="222222"/>
                </a:solidFill>
                <a:latin typeface="Arial" panose="020B0604020202020204" pitchFamily="34" charset="0"/>
              </a:rPr>
              <a:t>the problem</a:t>
            </a:r>
          </a:p>
          <a:p>
            <a:r>
              <a:rPr lang="en-US" dirty="0">
                <a:solidFill>
                  <a:srgbClr val="222222"/>
                </a:solidFill>
                <a:latin typeface="Arial" panose="020B0604020202020204" pitchFamily="34" charset="0"/>
              </a:rPr>
              <a:t/>
            </a:r>
            <a:br>
              <a:rPr lang="en-US" dirty="0">
                <a:solidFill>
                  <a:srgbClr val="222222"/>
                </a:solidFill>
                <a:latin typeface="Arial" panose="020B0604020202020204" pitchFamily="34" charset="0"/>
              </a:rPr>
            </a:br>
            <a:endParaRPr lang="en-US" dirty="0">
              <a:solidFill>
                <a:srgbClr val="222222"/>
              </a:solidFill>
              <a:latin typeface="Arial" panose="020B0604020202020204" pitchFamily="34" charset="0"/>
            </a:endParaRPr>
          </a:p>
        </p:txBody>
      </p:sp>
      <p:sp>
        <p:nvSpPr>
          <p:cNvPr id="8" name="Rectangle 7"/>
          <p:cNvSpPr/>
          <p:nvPr/>
        </p:nvSpPr>
        <p:spPr>
          <a:xfrm>
            <a:off x="3823064" y="714104"/>
            <a:ext cx="2264228" cy="322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2895601" y="1275679"/>
            <a:ext cx="4119154" cy="3309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3579223" y="1793966"/>
            <a:ext cx="2629988" cy="322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p:cNvSpPr/>
          <p:nvPr/>
        </p:nvSpPr>
        <p:spPr>
          <a:xfrm>
            <a:off x="3352800" y="2647406"/>
            <a:ext cx="3661955" cy="3396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11"/>
          <p:cNvSpPr/>
          <p:nvPr/>
        </p:nvSpPr>
        <p:spPr>
          <a:xfrm>
            <a:off x="3901440" y="3187337"/>
            <a:ext cx="2090057" cy="3396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12"/>
          <p:cNvSpPr/>
          <p:nvPr/>
        </p:nvSpPr>
        <p:spPr>
          <a:xfrm>
            <a:off x="4040777" y="3744686"/>
            <a:ext cx="1950720" cy="2786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13"/>
          <p:cNvSpPr/>
          <p:nvPr/>
        </p:nvSpPr>
        <p:spPr>
          <a:xfrm>
            <a:off x="3971108" y="4841966"/>
            <a:ext cx="2116183"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14"/>
          <p:cNvSpPr/>
          <p:nvPr/>
        </p:nvSpPr>
        <p:spPr>
          <a:xfrm>
            <a:off x="3640183" y="5381897"/>
            <a:ext cx="2751908" cy="3135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p:cNvSpPr/>
          <p:nvPr/>
        </p:nvSpPr>
        <p:spPr>
          <a:xfrm>
            <a:off x="3744686" y="5921828"/>
            <a:ext cx="2342605" cy="322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8" name="Straight Arrow Connector 17"/>
          <p:cNvCxnSpPr>
            <a:endCxn id="9" idx="0"/>
          </p:cNvCxnSpPr>
          <p:nvPr/>
        </p:nvCxnSpPr>
        <p:spPr>
          <a:xfrm>
            <a:off x="4946469" y="1036320"/>
            <a:ext cx="8709" cy="239359"/>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9" idx="2"/>
          </p:cNvCxnSpPr>
          <p:nvPr/>
        </p:nvCxnSpPr>
        <p:spPr>
          <a:xfrm>
            <a:off x="4955178" y="1606605"/>
            <a:ext cx="0" cy="187361"/>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077097" y="2987040"/>
            <a:ext cx="8709" cy="200297"/>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077097" y="3526971"/>
            <a:ext cx="0" cy="217715"/>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955178" y="5146766"/>
            <a:ext cx="0" cy="235131"/>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946469" y="5686697"/>
            <a:ext cx="8709" cy="278675"/>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41848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122</TotalTime>
  <Words>503</Words>
  <Application>Microsoft Office PowerPoint</Application>
  <PresentationFormat>Custom</PresentationFormat>
  <Paragraphs>94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DR.ASHOK KUMAR SINGH ASSOCIATE PROFESSOR DEPT. OF COMMERCE H C P G COLLEGE  VARANASI </vt:lpstr>
      <vt:lpstr>RESEARCH METHODOLOGY M.COM.III SEMESTER</vt:lpstr>
      <vt:lpstr>           UNIT.1  Concept of research and its applications in various functions of Management, Types of Research types of business problems encountered by the researcher, Problems encountered by the researcher ,Problems and precautions to the researcher.   Process of Research: Steps involved in research process, Research Design and various methods of research design.  UNIT.2  Collection of Data : Concept of sample, sample size and sample procedure, various types of sampling techniques, types of data: secondary and primary ,various methods of collection and data, preparation of questionnaire and schedule, precautions in preparation of questionnaire and collection of data .   UNIT.3     Analysis of data: Coding, editing and tabulation of data, various kinds of chart and diagram used in data analysis, bar and pie diagrams and their significance , use of SPSS in analysis of variance is (anova).</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abc</cp:lastModifiedBy>
  <cp:revision>19</cp:revision>
  <dcterms:created xsi:type="dcterms:W3CDTF">2020-08-01T13:41:15Z</dcterms:created>
  <dcterms:modified xsi:type="dcterms:W3CDTF">2020-08-13T07:24:34Z</dcterms:modified>
</cp:coreProperties>
</file>