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78" r:id="rId10"/>
    <p:sldId id="279" r:id="rId11"/>
    <p:sldId id="262" r:id="rId12"/>
    <p:sldId id="280" r:id="rId13"/>
    <p:sldId id="281" r:id="rId14"/>
    <p:sldId id="263" r:id="rId15"/>
    <p:sldId id="264" r:id="rId16"/>
    <p:sldId id="273" r:id="rId17"/>
    <p:sldId id="274" r:id="rId18"/>
    <p:sldId id="275" r:id="rId19"/>
    <p:sldId id="276" r:id="rId20"/>
    <p:sldId id="265" r:id="rId21"/>
    <p:sldId id="266" r:id="rId22"/>
    <p:sldId id="28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087A-7EE2-4635-B27C-CADC6854DF4F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378B-C320-4D0A-A442-DFFA4C45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378B-C320-4D0A-A442-DFFA4C4596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378B-C320-4D0A-A442-DFFA4C4596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378B-C320-4D0A-A442-DFFA4C4596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378B-C320-4D0A-A442-DFFA4C4596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8F078D-5AA5-4B9C-AB9F-D68958F7D3B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99E6FE-02F5-4686-8C85-7999E843FE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Industrial Effluent on Water Quality of River Ganga at Varanasi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854696" cy="241026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Anil Kumar</a:t>
            </a:r>
          </a:p>
          <a:p>
            <a:endParaRPr lang="en-US" dirty="0" smtClean="0"/>
          </a:p>
          <a:p>
            <a:r>
              <a:rPr lang="en-US" dirty="0" smtClean="0"/>
              <a:t>Reader in Chemistry</a:t>
            </a:r>
          </a:p>
          <a:p>
            <a:r>
              <a:rPr lang="en-US" dirty="0" smtClean="0"/>
              <a:t>Harish Chandra P.G. College Varanasi-221001, anilk642@gmail.com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fosri\Desktop\photo and video clips of water\100NIKON\DSCN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Water Quality Monitoring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smtClean="0"/>
              <a:t>This study carry out at ten sampling spots.</a:t>
            </a:r>
          </a:p>
          <a:p>
            <a:r>
              <a:rPr lang="en-US" sz="2800" dirty="0" smtClean="0"/>
              <a:t>Spot 1-4 in Ghurha nala.</a:t>
            </a:r>
          </a:p>
          <a:p>
            <a:r>
              <a:rPr lang="en-US" sz="2800" dirty="0" smtClean="0"/>
              <a:t>Spot no. 1 is before addition of industrial effluent.</a:t>
            </a:r>
          </a:p>
          <a:p>
            <a:r>
              <a:rPr lang="en-US" sz="2800" dirty="0" smtClean="0"/>
              <a:t>Spot no. 2-4 are after mixing  industrial effluent.</a:t>
            </a:r>
          </a:p>
          <a:p>
            <a:r>
              <a:rPr lang="en-US" sz="2800" dirty="0" smtClean="0"/>
              <a:t>Spot no.5-10 in Ganga river.</a:t>
            </a:r>
          </a:p>
          <a:p>
            <a:r>
              <a:rPr lang="en-US" sz="2800" dirty="0" smtClean="0"/>
              <a:t>Spot no. 5 at up stream of Ganga river.</a:t>
            </a:r>
          </a:p>
          <a:p>
            <a:r>
              <a:rPr lang="en-US" sz="2800" dirty="0" smtClean="0"/>
              <a:t>Spot no.6-10 are at down stream of Ganga river near Ramnagar and Varanasi city.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fosri\Desktop\photo and video clips of water\100NIKON\DSCN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fosri\Desktop\photo and video clips of water\100NIKON\DSCN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Physico-chemical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Industries are suspected to add a large number of  pollutants in river Ganga through Ghurha nala and affect the water quality parameters of river water like-</a:t>
            </a:r>
          </a:p>
          <a:p>
            <a:pPr>
              <a:buNone/>
            </a:pPr>
            <a:r>
              <a:rPr lang="en-US" dirty="0" smtClean="0"/>
              <a:t>    *pH   *DO   *BOD   *COD   *TS    *TDS     *TSS *Specific Conductance *Turbidity *Hardness *Chloride     *sulphate etc. </a:t>
            </a:r>
          </a:p>
          <a:p>
            <a:r>
              <a:rPr lang="en-US" dirty="0" smtClean="0"/>
              <a:t> In present study physico-chemical parameters of Ghurha nala and Gaga river water are observed in different seasion such as -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*Summer season</a:t>
            </a:r>
          </a:p>
          <a:p>
            <a:pPr>
              <a:buNone/>
            </a:pPr>
            <a:r>
              <a:rPr lang="en-US" dirty="0" smtClean="0"/>
              <a:t>*Rainy season</a:t>
            </a:r>
          </a:p>
          <a:p>
            <a:pPr>
              <a:buNone/>
            </a:pPr>
            <a:r>
              <a:rPr lang="en-US" dirty="0" smtClean="0"/>
              <a:t>*Winter season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range of values obtained for different physico-chemical  parameters in Ghurha nala and Ganga river at  Ten Points (sampling spots).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Physico- chemical Properties of Ghuraha nala water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820615"/>
                <a:gridCol w="961293"/>
                <a:gridCol w="961293"/>
                <a:gridCol w="844061"/>
                <a:gridCol w="949570"/>
                <a:gridCol w="94957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parameters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Before mixing industrial effluents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After mixing industrial effluents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S.S.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R.S.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W.S.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S.S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R.S.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WS.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pH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7.13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7.6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7.4-7.7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6.5-6.6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7.2-7.6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Turbidity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(NTU)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38.2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173-215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54-56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46-50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DO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6.8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9.2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1.0-2.0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6.4-6.4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1.8-2.3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BOD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0.5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0.3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0.7-0.9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0.8-1.0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0.2-0.4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Specific conductance (mS at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30</a:t>
                      </a:r>
                      <a:r>
                        <a:rPr lang="en-US" baseline="30000" dirty="0" smtClean="0">
                          <a:latin typeface="Century Schoolbook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C)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630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409.2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835-840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872-984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639-709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8302" y="6949440"/>
          <a:ext cx="8271803" cy="365760"/>
        </p:xfrm>
        <a:graphic>
          <a:graphicData uri="http://schemas.openxmlformats.org/drawingml/2006/table">
            <a:tbl>
              <a:tblPr/>
              <a:tblGrid>
                <a:gridCol w="827180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457200" y="1935163"/>
          <a:ext cx="822960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820615"/>
                <a:gridCol w="961293"/>
                <a:gridCol w="961293"/>
                <a:gridCol w="844061"/>
                <a:gridCol w="949570"/>
                <a:gridCol w="949570"/>
              </a:tblGrid>
              <a:tr h="1854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Total hardness (as CaCO3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360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340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550-560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500-510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450-460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Chloride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38.34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65-66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59-61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48-51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Sulphate (mg/l))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</a:p>
                    <a:p>
                      <a:endParaRPr lang="en-US" dirty="0" smtClean="0">
                        <a:latin typeface="Century Schoolbook" pitchFamily="18" charset="0"/>
                      </a:endParaRPr>
                    </a:p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8.2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6.3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26-27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22-24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25-26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TDS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390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480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840-896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456-527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639-709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TSS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195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210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660-989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448-483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551-697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TS (mg/l)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NF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585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690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1500-1885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904-1010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1190-1406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Physico-chemical Properties of Ganga River Near Varanasi  City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2369" y="6302326"/>
          <a:ext cx="211016" cy="365760"/>
        </p:xfrm>
        <a:graphic>
          <a:graphicData uri="http://schemas.openxmlformats.org/drawingml/2006/table">
            <a:tbl>
              <a:tblPr/>
              <a:tblGrid>
                <a:gridCol w="21101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457200" y="1935163"/>
          <a:ext cx="822960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820615"/>
                <a:gridCol w="961293"/>
                <a:gridCol w="961293"/>
                <a:gridCol w="844061"/>
                <a:gridCol w="949570"/>
                <a:gridCol w="949570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stream of  Ganga  river before addition of industrial effluents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stream of Ganga river after addition of industrial</a:t>
                      </a:r>
                      <a:r>
                        <a:rPr lang="en-US" dirty="0" smtClean="0"/>
                        <a:t> effluents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S.S.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W.</a:t>
                      </a:r>
                      <a:r>
                        <a:rPr lang="en-US" baseline="0" dirty="0" smtClean="0"/>
                        <a:t> 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W.S.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8.42-8.56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7.29-7.98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7.5-7.6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Turbidity(NTU)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21-28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5.6-7.1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5.6-6.8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7.6-9.2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</a:t>
                      </a:r>
                      <a:r>
                        <a:rPr lang="en-US" baseline="0" dirty="0" smtClean="0"/>
                        <a:t>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0.6-0.8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1.2-2.3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0.3-0.6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Specific conductance(mS at 30</a:t>
                      </a:r>
                      <a:r>
                        <a:rPr lang="en-US" i="0" baseline="30000" dirty="0" smtClean="0"/>
                        <a:t>0 </a:t>
                      </a:r>
                      <a:r>
                        <a:rPr lang="en-US" i="0" baseline="0" dirty="0" smtClean="0"/>
                        <a:t>C)</a:t>
                      </a:r>
                      <a:endParaRPr lang="en-US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537.8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618-623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445-470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558-539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1375" y="613351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234" y="5882640"/>
          <a:ext cx="8243668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43668"/>
              </a:tblGrid>
              <a:tr h="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234" y="6850966"/>
          <a:ext cx="240030" cy="365760"/>
        </p:xfrm>
        <a:graphic>
          <a:graphicData uri="http://schemas.openxmlformats.org/drawingml/2006/table">
            <a:tbl>
              <a:tblPr/>
              <a:tblGrid>
                <a:gridCol w="24003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457200" y="1935163"/>
          <a:ext cx="8274911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820615"/>
                <a:gridCol w="1006602"/>
                <a:gridCol w="961293"/>
                <a:gridCol w="844061"/>
                <a:gridCol w="949570"/>
                <a:gridCol w="949570"/>
              </a:tblGrid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hardness( as CaCO3 mg/l)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270-310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300-400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300-350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Chloride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21.4-25.6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39.7-45.4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Sulphate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12.2-25.3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8.8-17.5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10.2-23.4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TDS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309-312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228-231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260-300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TSS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204.8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271-363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212-229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277-277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  (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504.8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580-675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440-460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537-577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Ganga is one of the major National holy river in India.</a:t>
            </a:r>
          </a:p>
          <a:p>
            <a:r>
              <a:rPr lang="en-US" dirty="0" smtClean="0"/>
              <a:t>It originate from Gomukh glacier above Gangotri.</a:t>
            </a:r>
          </a:p>
          <a:p>
            <a:r>
              <a:rPr lang="en-US" dirty="0" smtClean="0"/>
              <a:t>After travelling a distance of 2526 km it joins the Bay of Bengal.</a:t>
            </a:r>
          </a:p>
          <a:p>
            <a:r>
              <a:rPr lang="en-US" dirty="0" smtClean="0"/>
              <a:t>It travels a distance of 862 km from Mujaffar nagar district in U.P. and reaches near Varanasi city.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4000" dirty="0" smtClean="0"/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The results of physico-chemical characteristics are also suggestive of fact that Ghurha nala water after mixing industrial effluent is highly polluted in summer season than rainy and winter season.</a:t>
            </a:r>
          </a:p>
          <a:p>
            <a:r>
              <a:rPr lang="en-US" dirty="0" smtClean="0"/>
              <a:t>From this investigation we found that Ghurha-nala water loaded with industrial effluent when mixed in Ganga river it affect the water quality of river at down stream near Varanasi.  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*Hence there is need to conventional treatment of Ghurha nala water.</a:t>
            </a:r>
          </a:p>
          <a:p>
            <a:pPr>
              <a:buNone/>
            </a:pPr>
            <a:r>
              <a:rPr lang="en-US" dirty="0" smtClean="0"/>
              <a:t>*It must be treated in water  treatment plant and than mixed in Gaga river.</a:t>
            </a:r>
          </a:p>
          <a:p>
            <a:pPr>
              <a:buNone/>
            </a:pPr>
            <a:r>
              <a:rPr lang="en-US" dirty="0" smtClean="0"/>
              <a:t>*If proper measures are taken for the treatment of this untreated industrial effluents and restriction of various anthropogenic activities.</a:t>
            </a:r>
          </a:p>
          <a:p>
            <a:pPr>
              <a:buNone/>
            </a:pPr>
            <a:r>
              <a:rPr lang="en-US" dirty="0" smtClean="0"/>
              <a:t>*Then wholesomeness and pristine quality of holy river Ganga may be restored and its environmental health be improved.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Physico-chemical Characterization of Ganga water at Ramnagar  Varanasi, </a:t>
            </a:r>
            <a:r>
              <a:rPr lang="en-US" i="1" dirty="0" smtClean="0"/>
              <a:t>Anil Kumar </a:t>
            </a:r>
            <a:r>
              <a:rPr lang="en-US" dirty="0" smtClean="0"/>
              <a:t>and co-workers, Nava Gavesana an International Research Journal, vol-3, Issue-1, p. 17-26, 2012 </a:t>
            </a:r>
          </a:p>
          <a:p>
            <a:r>
              <a:rPr lang="en-US" dirty="0" smtClean="0"/>
              <a:t>Studies on Distribution of Heavy Metals in Ganga river water and Ghuraha nala water near Ramnagar city Varanasi with reference to industrial effluents, </a:t>
            </a:r>
            <a:r>
              <a:rPr lang="en-US" i="1" dirty="0" smtClean="0"/>
              <a:t>Anil Kumar </a:t>
            </a:r>
            <a:r>
              <a:rPr lang="en-US" dirty="0" smtClean="0"/>
              <a:t>and coworkers, Nava Gavesana ,vol-3, I.3-4, p-68-73, 2012.  </a:t>
            </a:r>
          </a:p>
          <a:p>
            <a:pPr>
              <a:buNone/>
            </a:pPr>
            <a:r>
              <a:rPr lang="en-US" dirty="0" smtClean="0"/>
              <a:t>                           ACKNOWLEDGEMENT</a:t>
            </a:r>
          </a:p>
          <a:p>
            <a:pPr>
              <a:buNone/>
            </a:pPr>
            <a:r>
              <a:rPr lang="en-US" dirty="0" smtClean="0"/>
              <a:t>We are thankful to UGC for providing minor project for this work.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fosri\Pictures\shri-kashi-vishwanath-templ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458200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1" y="18288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THANKS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gomu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z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52502"/>
            <a:ext cx="7467600" cy="6105498"/>
          </a:xfrm>
          <a:prstGeom prst="rect">
            <a:avLst/>
          </a:prstGeom>
          <a:noFill/>
        </p:spPr>
      </p:pic>
      <p:pic>
        <p:nvPicPr>
          <p:cNvPr id="3" name="Picture 2" descr="H:\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467600" cy="6105498"/>
          </a:xfrm>
          <a:prstGeom prst="rect">
            <a:avLst/>
          </a:prstGeom>
          <a:noFill/>
        </p:spPr>
      </p:pic>
      <p:pic>
        <p:nvPicPr>
          <p:cNvPr id="4" name="Picture 3" descr="H:\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7467600" cy="6105498"/>
          </a:xfrm>
          <a:prstGeom prst="rect">
            <a:avLst/>
          </a:prstGeom>
          <a:noFill/>
        </p:spPr>
      </p:pic>
      <p:pic>
        <p:nvPicPr>
          <p:cNvPr id="5" name="Picture 4" descr="H:\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river Ganga receives pollution lode due to the:</a:t>
            </a:r>
          </a:p>
          <a:p>
            <a:r>
              <a:rPr lang="en-US" dirty="0" smtClean="0"/>
              <a:t> ( i ) Discharge of urban sewage </a:t>
            </a:r>
          </a:p>
          <a:p>
            <a:r>
              <a:rPr lang="en-US" dirty="0" smtClean="0"/>
              <a:t> (ii)  Industrial Effluents</a:t>
            </a:r>
          </a:p>
          <a:p>
            <a:r>
              <a:rPr lang="en-US" dirty="0" smtClean="0"/>
              <a:t> (iii) Disposal of solid wastes  and agricultural run off                        water from its catchment  areas.</a:t>
            </a:r>
          </a:p>
          <a:p>
            <a:r>
              <a:rPr lang="en-US" dirty="0" smtClean="0"/>
              <a:t>The Ganga water is widely used for organized bathing and drinking purposes at many places along  the stretch.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r>
              <a:rPr lang="en-US" dirty="0" smtClean="0"/>
              <a:t>          Present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present study concern with water quality of Ganga river at Ramnagar and Varanasi city with respect to industrial effluents.</a:t>
            </a:r>
          </a:p>
          <a:p>
            <a:r>
              <a:rPr lang="en-US" dirty="0" smtClean="0"/>
              <a:t>Physico-chemical parameters with an objective of its suitability for various social purposes.</a:t>
            </a:r>
          </a:p>
          <a:p>
            <a:r>
              <a:rPr lang="en-US" dirty="0" smtClean="0"/>
              <a:t>Ramnager is a suburbs of varanasi. Where an industrial estate is located i.e. designated as an industrial estate.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Nowadays a large number of person in every country is suffering from water related diseases due to in -appropriate water quality.</a:t>
            </a:r>
          </a:p>
          <a:p>
            <a:r>
              <a:rPr lang="en-US" dirty="0" smtClean="0"/>
              <a:t>It is now considered not only grave of public health hazard but also a big problem to conservation and aesthetics  of  natural beauty  and resources.</a:t>
            </a:r>
          </a:p>
          <a:p>
            <a:r>
              <a:rPr lang="en-US" dirty="0" smtClean="0"/>
              <a:t> A number of industries related to battery, colour lab dyes, agro foods, chemicals and cement etc. have been established in this industrial estate.</a:t>
            </a:r>
          </a:p>
          <a:p>
            <a:r>
              <a:rPr lang="en-US" dirty="0" smtClean="0"/>
              <a:t>It is found that major inclusion of industrial effluents of these industries are allow to go and meet river Ganga through Ghurha nala.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Sampling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samples were  collected during summer, raining and winter seasion in year 2011-12. </a:t>
            </a:r>
          </a:p>
          <a:p>
            <a:r>
              <a:rPr lang="en-US" dirty="0" smtClean="0"/>
              <a:t>Sampling made at 1.0 and 3.0 meters away from bank of Ghurha nala and Ganga river.</a:t>
            </a:r>
          </a:p>
          <a:p>
            <a:r>
              <a:rPr lang="en-US" dirty="0" smtClean="0"/>
              <a:t>Before and after mixing of industrial effluents in Ghurha nala.</a:t>
            </a:r>
          </a:p>
          <a:p>
            <a:r>
              <a:rPr lang="en-US" dirty="0" smtClean="0"/>
              <a:t>Up stream and down stream of Ganga river at confluence of Ghurha nala.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fosri\Desktop\photo and video clips of water\100NIKON\DSCN2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1066</Words>
  <Application>Microsoft Office PowerPoint</Application>
  <PresentationFormat>On-screen Show (4:3)</PresentationFormat>
  <Paragraphs>245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Impact of Industrial Effluent on Water Quality of River Ganga at Varanasi City</vt:lpstr>
      <vt:lpstr>Introduction</vt:lpstr>
      <vt:lpstr>Slide 3</vt:lpstr>
      <vt:lpstr>Slide 4</vt:lpstr>
      <vt:lpstr>Slide 5</vt:lpstr>
      <vt:lpstr>          Present Study</vt:lpstr>
      <vt:lpstr>Slide 7</vt:lpstr>
      <vt:lpstr>            Sampling Method</vt:lpstr>
      <vt:lpstr>Slide 9</vt:lpstr>
      <vt:lpstr>Slide 10</vt:lpstr>
      <vt:lpstr>Water Quality Monitoring  </vt:lpstr>
      <vt:lpstr>Slide 12</vt:lpstr>
      <vt:lpstr>Slide 13</vt:lpstr>
      <vt:lpstr>Analysis of Physico-chemical parameters</vt:lpstr>
      <vt:lpstr>Slide 15</vt:lpstr>
      <vt:lpstr>Physico- chemical Properties of Ghuraha nala water</vt:lpstr>
      <vt:lpstr>Continue………..</vt:lpstr>
      <vt:lpstr>Physico-chemical Properties of Ganga River Near Varanasi  City</vt:lpstr>
      <vt:lpstr>Continue……….</vt:lpstr>
      <vt:lpstr>                      Conclusion </vt:lpstr>
      <vt:lpstr>Slide 21</vt:lpstr>
      <vt:lpstr>            Publications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Industrial Effluent on Water Quality of River Ganga at Varanasi City</dc:title>
  <dc:creator>infosri</dc:creator>
  <cp:lastModifiedBy>infosri</cp:lastModifiedBy>
  <cp:revision>114</cp:revision>
  <dcterms:created xsi:type="dcterms:W3CDTF">2013-03-06T06:54:31Z</dcterms:created>
  <dcterms:modified xsi:type="dcterms:W3CDTF">2013-03-14T15:29:24Z</dcterms:modified>
</cp:coreProperties>
</file>