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58" r:id="rId6"/>
    <p:sldId id="257"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A2AA1-CFAD-4CBA-8AC1-4294BCD1224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8773AAC4-DB4B-4B57-BCD0-BD29B5F00284}">
      <dgm:prSet phldrT="[Text]"/>
      <dgm:spPr/>
      <dgm:t>
        <a:bodyPr/>
        <a:lstStyle/>
        <a:p>
          <a:r>
            <a:rPr lang="en-US" b="1" dirty="0" smtClean="0"/>
            <a:t>Antigen</a:t>
          </a:r>
          <a:endParaRPr lang="en-US" b="1" dirty="0"/>
        </a:p>
      </dgm:t>
    </dgm:pt>
    <dgm:pt modelId="{B7872886-EA04-43D6-AAE1-AB98F2A0CB64}" type="parTrans" cxnId="{9A6AA14F-256B-4D36-B5B5-5CD20FA6B632}">
      <dgm:prSet/>
      <dgm:spPr/>
      <dgm:t>
        <a:bodyPr/>
        <a:lstStyle/>
        <a:p>
          <a:endParaRPr lang="en-US"/>
        </a:p>
      </dgm:t>
    </dgm:pt>
    <dgm:pt modelId="{71846226-CBC2-44F0-A006-AB5D19A3152A}" type="sibTrans" cxnId="{9A6AA14F-256B-4D36-B5B5-5CD20FA6B632}">
      <dgm:prSet/>
      <dgm:spPr/>
      <dgm:t>
        <a:bodyPr/>
        <a:lstStyle/>
        <a:p>
          <a:endParaRPr lang="en-US"/>
        </a:p>
      </dgm:t>
    </dgm:pt>
    <dgm:pt modelId="{76EC4838-D43F-479C-AFF0-94430DF26772}">
      <dgm:prSet phldrT="[Text]"/>
      <dgm:spPr/>
      <dgm:t>
        <a:bodyPr/>
        <a:lstStyle/>
        <a:p>
          <a:r>
            <a:rPr lang="en-US" b="1" dirty="0" smtClean="0"/>
            <a:t>Antibody Production (</a:t>
          </a:r>
          <a:r>
            <a:rPr lang="en-US" b="1" dirty="0" err="1" smtClean="0"/>
            <a:t>Ab</a:t>
          </a:r>
          <a:r>
            <a:rPr lang="en-US" b="1" dirty="0" smtClean="0"/>
            <a:t>)</a:t>
          </a:r>
          <a:endParaRPr lang="en-US" b="1" dirty="0"/>
        </a:p>
      </dgm:t>
    </dgm:pt>
    <dgm:pt modelId="{B4FF03DA-1349-44FC-A274-2BA55C32AE04}" type="parTrans" cxnId="{6E09A8EB-F51E-4A0C-A185-AF0C1A119C07}">
      <dgm:prSet/>
      <dgm:spPr/>
      <dgm:t>
        <a:bodyPr/>
        <a:lstStyle/>
        <a:p>
          <a:endParaRPr lang="en-US"/>
        </a:p>
      </dgm:t>
    </dgm:pt>
    <dgm:pt modelId="{EB0B4D96-6295-43D2-91F3-AAC8BB56F9FC}" type="sibTrans" cxnId="{6E09A8EB-F51E-4A0C-A185-AF0C1A119C07}">
      <dgm:prSet/>
      <dgm:spPr/>
      <dgm:t>
        <a:bodyPr/>
        <a:lstStyle/>
        <a:p>
          <a:endParaRPr lang="en-US"/>
        </a:p>
      </dgm:t>
    </dgm:pt>
    <dgm:pt modelId="{233E3C6A-EC01-41F8-BBA3-5E8579BA7319}">
      <dgm:prSet phldrT="[Text]"/>
      <dgm:spPr/>
      <dgm:t>
        <a:bodyPr/>
        <a:lstStyle/>
        <a:p>
          <a:r>
            <a:rPr lang="en-US" b="1" dirty="0" smtClean="0"/>
            <a:t>Antigen-Antibody Complex (</a:t>
          </a:r>
          <a:r>
            <a:rPr lang="en-US" b="1" dirty="0" err="1" smtClean="0"/>
            <a:t>Ab</a:t>
          </a:r>
          <a:r>
            <a:rPr lang="en-US" b="1" dirty="0" smtClean="0"/>
            <a:t>-Ag)</a:t>
          </a:r>
          <a:endParaRPr lang="en-US" b="1" dirty="0"/>
        </a:p>
      </dgm:t>
    </dgm:pt>
    <dgm:pt modelId="{16C6A24A-D5C3-4DE8-9C78-77B0D482D469}" type="parTrans" cxnId="{A330946A-A6D6-44B1-BA95-7469EC1EA047}">
      <dgm:prSet/>
      <dgm:spPr/>
      <dgm:t>
        <a:bodyPr/>
        <a:lstStyle/>
        <a:p>
          <a:endParaRPr lang="en-US"/>
        </a:p>
      </dgm:t>
    </dgm:pt>
    <dgm:pt modelId="{F2EC8B4D-70A5-4209-8B4D-E9C7BF669E2A}" type="sibTrans" cxnId="{A330946A-A6D6-44B1-BA95-7469EC1EA047}">
      <dgm:prSet/>
      <dgm:spPr/>
      <dgm:t>
        <a:bodyPr/>
        <a:lstStyle/>
        <a:p>
          <a:endParaRPr lang="en-US"/>
        </a:p>
      </dgm:t>
    </dgm:pt>
    <dgm:pt modelId="{819FEDDF-D733-47C5-9658-85A74468F784}" type="pres">
      <dgm:prSet presAssocID="{F5FA2AA1-CFAD-4CBA-8AC1-4294BCD12241}" presName="Name0" presStyleCnt="0">
        <dgm:presLayoutVars>
          <dgm:dir/>
          <dgm:animLvl val="lvl"/>
          <dgm:resizeHandles val="exact"/>
        </dgm:presLayoutVars>
      </dgm:prSet>
      <dgm:spPr/>
    </dgm:pt>
    <dgm:pt modelId="{54C3B74A-B312-4FC8-AD2D-35634ADAA557}" type="pres">
      <dgm:prSet presAssocID="{233E3C6A-EC01-41F8-BBA3-5E8579BA7319}" presName="boxAndChildren" presStyleCnt="0"/>
      <dgm:spPr/>
    </dgm:pt>
    <dgm:pt modelId="{28C815B5-05C0-49E7-AB55-B8F7D4132307}" type="pres">
      <dgm:prSet presAssocID="{233E3C6A-EC01-41F8-BBA3-5E8579BA7319}" presName="parentTextBox" presStyleLbl="node1" presStyleIdx="0" presStyleCnt="3"/>
      <dgm:spPr/>
    </dgm:pt>
    <dgm:pt modelId="{BD532666-AF81-4AAA-BAD0-FBB1E12E48DE}" type="pres">
      <dgm:prSet presAssocID="{EB0B4D96-6295-43D2-91F3-AAC8BB56F9FC}" presName="sp" presStyleCnt="0"/>
      <dgm:spPr/>
    </dgm:pt>
    <dgm:pt modelId="{6321585A-160A-4A9B-931C-CB23F44FDEA5}" type="pres">
      <dgm:prSet presAssocID="{76EC4838-D43F-479C-AFF0-94430DF26772}" presName="arrowAndChildren" presStyleCnt="0"/>
      <dgm:spPr/>
    </dgm:pt>
    <dgm:pt modelId="{6E0AC329-0EF3-4EF4-BC94-53EEDAE99596}" type="pres">
      <dgm:prSet presAssocID="{76EC4838-D43F-479C-AFF0-94430DF26772}" presName="parentTextArrow" presStyleLbl="node1" presStyleIdx="1" presStyleCnt="3"/>
      <dgm:spPr/>
    </dgm:pt>
    <dgm:pt modelId="{8E565564-B255-475D-B2B6-39FCB707A005}" type="pres">
      <dgm:prSet presAssocID="{71846226-CBC2-44F0-A006-AB5D19A3152A}" presName="sp" presStyleCnt="0"/>
      <dgm:spPr/>
    </dgm:pt>
    <dgm:pt modelId="{A36F0DF7-DCC1-41A3-B017-9FC7502860C9}" type="pres">
      <dgm:prSet presAssocID="{8773AAC4-DB4B-4B57-BCD0-BD29B5F00284}" presName="arrowAndChildren" presStyleCnt="0"/>
      <dgm:spPr/>
    </dgm:pt>
    <dgm:pt modelId="{0F20235E-4D94-4F40-B2A0-38DC8397FD0B}" type="pres">
      <dgm:prSet presAssocID="{8773AAC4-DB4B-4B57-BCD0-BD29B5F00284}" presName="parentTextArrow" presStyleLbl="node1" presStyleIdx="2" presStyleCnt="3"/>
      <dgm:spPr/>
    </dgm:pt>
  </dgm:ptLst>
  <dgm:cxnLst>
    <dgm:cxn modelId="{B0B24970-8C8C-4924-ABC2-E5E9AE45741C}" type="presOf" srcId="{8773AAC4-DB4B-4B57-BCD0-BD29B5F00284}" destId="{0F20235E-4D94-4F40-B2A0-38DC8397FD0B}" srcOrd="0" destOrd="0" presId="urn:microsoft.com/office/officeart/2005/8/layout/process4"/>
    <dgm:cxn modelId="{2F8D8181-E427-4503-B6B6-D1BDDF858357}" type="presOf" srcId="{76EC4838-D43F-479C-AFF0-94430DF26772}" destId="{6E0AC329-0EF3-4EF4-BC94-53EEDAE99596}" srcOrd="0" destOrd="0" presId="urn:microsoft.com/office/officeart/2005/8/layout/process4"/>
    <dgm:cxn modelId="{A8D7F0DD-C220-46EA-A040-7A94AB672E02}" type="presOf" srcId="{F5FA2AA1-CFAD-4CBA-8AC1-4294BCD12241}" destId="{819FEDDF-D733-47C5-9658-85A74468F784}" srcOrd="0" destOrd="0" presId="urn:microsoft.com/office/officeart/2005/8/layout/process4"/>
    <dgm:cxn modelId="{9A6AA14F-256B-4D36-B5B5-5CD20FA6B632}" srcId="{F5FA2AA1-CFAD-4CBA-8AC1-4294BCD12241}" destId="{8773AAC4-DB4B-4B57-BCD0-BD29B5F00284}" srcOrd="0" destOrd="0" parTransId="{B7872886-EA04-43D6-AAE1-AB98F2A0CB64}" sibTransId="{71846226-CBC2-44F0-A006-AB5D19A3152A}"/>
    <dgm:cxn modelId="{6E09A8EB-F51E-4A0C-A185-AF0C1A119C07}" srcId="{F5FA2AA1-CFAD-4CBA-8AC1-4294BCD12241}" destId="{76EC4838-D43F-479C-AFF0-94430DF26772}" srcOrd="1" destOrd="0" parTransId="{B4FF03DA-1349-44FC-A274-2BA55C32AE04}" sibTransId="{EB0B4D96-6295-43D2-91F3-AAC8BB56F9FC}"/>
    <dgm:cxn modelId="{F63F1F79-69D7-4977-91C8-DB6F6381AE90}" type="presOf" srcId="{233E3C6A-EC01-41F8-BBA3-5E8579BA7319}" destId="{28C815B5-05C0-49E7-AB55-B8F7D4132307}" srcOrd="0" destOrd="0" presId="urn:microsoft.com/office/officeart/2005/8/layout/process4"/>
    <dgm:cxn modelId="{A330946A-A6D6-44B1-BA95-7469EC1EA047}" srcId="{F5FA2AA1-CFAD-4CBA-8AC1-4294BCD12241}" destId="{233E3C6A-EC01-41F8-BBA3-5E8579BA7319}" srcOrd="2" destOrd="0" parTransId="{16C6A24A-D5C3-4DE8-9C78-77B0D482D469}" sibTransId="{F2EC8B4D-70A5-4209-8B4D-E9C7BF669E2A}"/>
    <dgm:cxn modelId="{76736B96-6F35-4C81-BC1D-D1A2D38ABDD2}" type="presParOf" srcId="{819FEDDF-D733-47C5-9658-85A74468F784}" destId="{54C3B74A-B312-4FC8-AD2D-35634ADAA557}" srcOrd="0" destOrd="0" presId="urn:microsoft.com/office/officeart/2005/8/layout/process4"/>
    <dgm:cxn modelId="{C57ACD49-07FC-4B69-AC44-5EA979693C7E}" type="presParOf" srcId="{54C3B74A-B312-4FC8-AD2D-35634ADAA557}" destId="{28C815B5-05C0-49E7-AB55-B8F7D4132307}" srcOrd="0" destOrd="0" presId="urn:microsoft.com/office/officeart/2005/8/layout/process4"/>
    <dgm:cxn modelId="{8A159EE6-585B-4E62-A203-481447DCA168}" type="presParOf" srcId="{819FEDDF-D733-47C5-9658-85A74468F784}" destId="{BD532666-AF81-4AAA-BAD0-FBB1E12E48DE}" srcOrd="1" destOrd="0" presId="urn:microsoft.com/office/officeart/2005/8/layout/process4"/>
    <dgm:cxn modelId="{866E578F-2B13-48FD-85EA-8C06E0DEACCF}" type="presParOf" srcId="{819FEDDF-D733-47C5-9658-85A74468F784}" destId="{6321585A-160A-4A9B-931C-CB23F44FDEA5}" srcOrd="2" destOrd="0" presId="urn:microsoft.com/office/officeart/2005/8/layout/process4"/>
    <dgm:cxn modelId="{D89F5BF2-7438-436A-9061-420B7F0C15CB}" type="presParOf" srcId="{6321585A-160A-4A9B-931C-CB23F44FDEA5}" destId="{6E0AC329-0EF3-4EF4-BC94-53EEDAE99596}" srcOrd="0" destOrd="0" presId="urn:microsoft.com/office/officeart/2005/8/layout/process4"/>
    <dgm:cxn modelId="{91397811-B2DE-4D33-A620-6D0F3C6FF413}" type="presParOf" srcId="{819FEDDF-D733-47C5-9658-85A74468F784}" destId="{8E565564-B255-475D-B2B6-39FCB707A005}" srcOrd="3" destOrd="0" presId="urn:microsoft.com/office/officeart/2005/8/layout/process4"/>
    <dgm:cxn modelId="{2C506CB2-5B1E-4999-8558-644E0E0E1470}" type="presParOf" srcId="{819FEDDF-D733-47C5-9658-85A74468F784}" destId="{A36F0DF7-DCC1-41A3-B017-9FC7502860C9}" srcOrd="4" destOrd="0" presId="urn:microsoft.com/office/officeart/2005/8/layout/process4"/>
    <dgm:cxn modelId="{9DB3E10F-E689-41FB-94F8-43103D28892C}" type="presParOf" srcId="{A36F0DF7-DCC1-41A3-B017-9FC7502860C9}" destId="{0F20235E-4D94-4F40-B2A0-38DC8397FD0B}"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3B1C7D-56AB-4E19-A3C4-C0D7851496F8}"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B1C7D-56AB-4E19-A3C4-C0D7851496F8}"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B1C7D-56AB-4E19-A3C4-C0D7851496F8}"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B1C7D-56AB-4E19-A3C4-C0D7851496F8}"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B1C7D-56AB-4E19-A3C4-C0D7851496F8}"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3B1C7D-56AB-4E19-A3C4-C0D7851496F8}"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3B1C7D-56AB-4E19-A3C4-C0D7851496F8}"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3B1C7D-56AB-4E19-A3C4-C0D7851496F8}"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B1C7D-56AB-4E19-A3C4-C0D7851496F8}"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B1C7D-56AB-4E19-A3C4-C0D7851496F8}"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B1C7D-56AB-4E19-A3C4-C0D7851496F8}"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0576D-3C9F-4825-8770-8F0678FC78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B1C7D-56AB-4E19-A3C4-C0D7851496F8}" type="datetimeFigureOut">
              <a:rPr lang="en-US" smtClean="0"/>
              <a:pPr/>
              <a:t>4/19/2020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0576D-3C9F-4825-8770-8F0678FC786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763000" cy="6400800"/>
          </a:xfrm>
        </p:spPr>
        <p:txBody>
          <a:bodyPr>
            <a:normAutofit/>
          </a:bodyPr>
          <a:lstStyle/>
          <a:p>
            <a:pPr>
              <a:spcBef>
                <a:spcPts val="0"/>
              </a:spcBef>
            </a:pPr>
            <a:endParaRPr lang="en-US" sz="8800" b="1" dirty="0" smtClean="0">
              <a:solidFill>
                <a:schemeClr val="tx1"/>
              </a:solidFill>
            </a:endParaRPr>
          </a:p>
          <a:p>
            <a:pPr>
              <a:spcBef>
                <a:spcPts val="0"/>
              </a:spcBef>
            </a:pPr>
            <a:r>
              <a:rPr lang="en-US" sz="8800" b="1" dirty="0" smtClean="0">
                <a:solidFill>
                  <a:srgbClr val="FF0000"/>
                </a:solidFill>
              </a:rPr>
              <a:t>Immunoassay</a:t>
            </a:r>
          </a:p>
          <a:p>
            <a:pPr>
              <a:spcBef>
                <a:spcPts val="0"/>
              </a:spcBef>
            </a:pPr>
            <a:r>
              <a:rPr lang="en-US" b="1" dirty="0" smtClean="0">
                <a:solidFill>
                  <a:schemeClr val="tx1"/>
                </a:solidFill>
              </a:rPr>
              <a:t>Dr. Anil Kumar</a:t>
            </a:r>
          </a:p>
          <a:p>
            <a:pPr>
              <a:spcBef>
                <a:spcPts val="0"/>
              </a:spcBef>
            </a:pPr>
            <a:r>
              <a:rPr lang="en-US" b="1" dirty="0" smtClean="0">
                <a:solidFill>
                  <a:schemeClr val="tx1"/>
                </a:solidFill>
              </a:rPr>
              <a:t>Associate Professor,</a:t>
            </a:r>
          </a:p>
          <a:p>
            <a:pPr>
              <a:spcBef>
                <a:spcPts val="0"/>
              </a:spcBef>
            </a:pPr>
            <a:r>
              <a:rPr lang="en-US" b="1" dirty="0" smtClean="0">
                <a:solidFill>
                  <a:schemeClr val="tx1"/>
                </a:solidFill>
              </a:rPr>
              <a:t>Department of Chemistry,</a:t>
            </a:r>
          </a:p>
          <a:p>
            <a:pPr>
              <a:spcBef>
                <a:spcPts val="0"/>
              </a:spcBef>
            </a:pPr>
            <a:r>
              <a:rPr lang="en-US" b="1" dirty="0" smtClean="0">
                <a:solidFill>
                  <a:schemeClr val="tx1"/>
                </a:solidFill>
              </a:rPr>
              <a:t>Harish Chandra PG College, Varanasi</a:t>
            </a: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fontScale="92500"/>
          </a:bodyPr>
          <a:lstStyle/>
          <a:p>
            <a:pPr>
              <a:buNone/>
            </a:pPr>
            <a:r>
              <a:rPr lang="en-US" sz="4800" b="1" dirty="0" smtClean="0">
                <a:solidFill>
                  <a:srgbClr val="FFC000"/>
                </a:solidFill>
              </a:rPr>
              <a:t>            Function of Antibody</a:t>
            </a:r>
          </a:p>
          <a:p>
            <a:pPr>
              <a:buFont typeface="Wingdings" pitchFamily="2" charset="2"/>
              <a:buChar char="Ø"/>
            </a:pPr>
            <a:r>
              <a:rPr lang="en-US" b="1" dirty="0" smtClean="0"/>
              <a:t>An antibody is a high molecular weight globulin protein of about 1,50,000.</a:t>
            </a:r>
          </a:p>
          <a:p>
            <a:pPr>
              <a:buFont typeface="Wingdings" pitchFamily="2" charset="2"/>
              <a:buChar char="Ø"/>
            </a:pPr>
            <a:r>
              <a:rPr lang="en-US" b="1" dirty="0" smtClean="0"/>
              <a:t> </a:t>
            </a:r>
            <a:r>
              <a:rPr lang="en-US" b="1" dirty="0" smtClean="0"/>
              <a:t>When a protein exhibit antibody activity, it is referred to as immunoglobulin (</a:t>
            </a:r>
            <a:r>
              <a:rPr lang="en-US" b="1" dirty="0" err="1" smtClean="0"/>
              <a:t>I</a:t>
            </a:r>
            <a:r>
              <a:rPr lang="en-US" b="1" baseline="-25000" dirty="0" err="1" smtClean="0"/>
              <a:t>g</a:t>
            </a:r>
            <a:r>
              <a:rPr lang="en-US" b="1" dirty="0" smtClean="0"/>
              <a:t>).</a:t>
            </a:r>
          </a:p>
          <a:p>
            <a:pPr>
              <a:buFont typeface="Wingdings" pitchFamily="2" charset="2"/>
              <a:buChar char="Ø"/>
            </a:pPr>
            <a:r>
              <a:rPr lang="en-US" b="1" dirty="0" smtClean="0"/>
              <a:t> </a:t>
            </a:r>
            <a:r>
              <a:rPr lang="en-US" b="1" dirty="0" smtClean="0"/>
              <a:t>There are actually five major immunoglobulin in human blood (</a:t>
            </a:r>
            <a:r>
              <a:rPr lang="en-US" b="1" dirty="0" err="1" smtClean="0"/>
              <a:t>I</a:t>
            </a:r>
            <a:r>
              <a:rPr lang="en-US" b="1" baseline="-25000" dirty="0" err="1" smtClean="0"/>
              <a:t>g</a:t>
            </a:r>
            <a:r>
              <a:rPr lang="en-US" b="1" dirty="0" err="1" smtClean="0"/>
              <a:t>A</a:t>
            </a:r>
            <a:r>
              <a:rPr lang="en-US" b="1" dirty="0" smtClean="0"/>
              <a:t>, </a:t>
            </a:r>
            <a:r>
              <a:rPr lang="en-US" b="1" dirty="0" err="1" smtClean="0"/>
              <a:t>I</a:t>
            </a:r>
            <a:r>
              <a:rPr lang="en-US" b="1" baseline="-25000" dirty="0" err="1" smtClean="0"/>
              <a:t>g</a:t>
            </a:r>
            <a:r>
              <a:rPr lang="en-US" b="1" dirty="0" err="1" smtClean="0"/>
              <a:t>G</a:t>
            </a:r>
            <a:r>
              <a:rPr lang="en-US" b="1" dirty="0" smtClean="0"/>
              <a:t>, </a:t>
            </a:r>
            <a:r>
              <a:rPr lang="en-US" b="1" dirty="0" err="1" smtClean="0"/>
              <a:t>I</a:t>
            </a:r>
            <a:r>
              <a:rPr lang="en-US" b="1" baseline="-25000" dirty="0" err="1" smtClean="0"/>
              <a:t>g</a:t>
            </a:r>
            <a:r>
              <a:rPr lang="en-US" b="1" dirty="0" err="1" smtClean="0"/>
              <a:t>D</a:t>
            </a:r>
            <a:r>
              <a:rPr lang="en-US" b="1" dirty="0" smtClean="0"/>
              <a:t>, </a:t>
            </a:r>
            <a:r>
              <a:rPr lang="en-US" b="1" dirty="0" err="1" smtClean="0"/>
              <a:t>I</a:t>
            </a:r>
            <a:r>
              <a:rPr lang="en-US" b="1" baseline="-25000" dirty="0" err="1" smtClean="0"/>
              <a:t>g</a:t>
            </a:r>
            <a:r>
              <a:rPr lang="en-US" b="1" dirty="0" err="1" smtClean="0"/>
              <a:t>E</a:t>
            </a:r>
            <a:r>
              <a:rPr lang="en-US" b="1" dirty="0" smtClean="0"/>
              <a:t>, </a:t>
            </a:r>
            <a:r>
              <a:rPr lang="en-US" b="1" dirty="0" err="1" smtClean="0"/>
              <a:t>I</a:t>
            </a:r>
            <a:r>
              <a:rPr lang="en-US" b="1" baseline="-25000" dirty="0" err="1" smtClean="0"/>
              <a:t>g</a:t>
            </a:r>
            <a:r>
              <a:rPr lang="en-US" b="1" dirty="0" err="1" smtClean="0"/>
              <a:t>M</a:t>
            </a:r>
            <a:r>
              <a:rPr lang="en-US" b="1" dirty="0" smtClean="0"/>
              <a:t>).</a:t>
            </a:r>
          </a:p>
          <a:p>
            <a:pPr>
              <a:buFont typeface="Wingdings" pitchFamily="2" charset="2"/>
              <a:buChar char="Ø"/>
            </a:pPr>
            <a:r>
              <a:rPr lang="en-US" b="1" dirty="0" smtClean="0"/>
              <a:t> </a:t>
            </a:r>
            <a:r>
              <a:rPr lang="en-US" b="1" dirty="0" smtClean="0"/>
              <a:t>Here, </a:t>
            </a:r>
            <a:r>
              <a:rPr lang="en-US" b="1" dirty="0" err="1" smtClean="0"/>
              <a:t>I</a:t>
            </a:r>
            <a:r>
              <a:rPr lang="en-US" b="1" baseline="-25000" dirty="0" err="1" smtClean="0"/>
              <a:t>g</a:t>
            </a:r>
            <a:r>
              <a:rPr lang="en-US" b="1" dirty="0" err="1" smtClean="0"/>
              <a:t>G</a:t>
            </a:r>
            <a:r>
              <a:rPr lang="en-US" b="1" dirty="0" smtClean="0"/>
              <a:t> is the most abundant.</a:t>
            </a:r>
          </a:p>
          <a:p>
            <a:pPr>
              <a:buFont typeface="Wingdings" pitchFamily="2" charset="2"/>
              <a:buChar char="Ø"/>
            </a:pPr>
            <a:r>
              <a:rPr lang="en-US" b="1" dirty="0" smtClean="0"/>
              <a:t> </a:t>
            </a:r>
            <a:r>
              <a:rPr lang="en-US" b="1" dirty="0" err="1" smtClean="0"/>
              <a:t>I</a:t>
            </a:r>
            <a:r>
              <a:rPr lang="en-US" b="1" baseline="-25000" dirty="0" err="1" smtClean="0"/>
              <a:t>g</a:t>
            </a:r>
            <a:r>
              <a:rPr lang="en-US" b="1" dirty="0" smtClean="0"/>
              <a:t> consists of two light polypeptide chains of about 214 AA residues and one heavy chain of about 430 AA residues. These are linked via disulphide bridge into flexible Y-shaped structure.</a:t>
            </a: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4497388" cy="1143000"/>
          </a:xfrm>
          <a:solidFill>
            <a:srgbClr val="92D050"/>
          </a:solidFill>
        </p:spPr>
        <p:txBody>
          <a:bodyPr>
            <a:noAutofit/>
          </a:bodyPr>
          <a:lstStyle/>
          <a:p>
            <a:r>
              <a:rPr lang="en-US" sz="3600" dirty="0" smtClean="0"/>
              <a:t>Structure of Antibody</a:t>
            </a:r>
            <a:endParaRPr lang="en-US" sz="3600" dirty="0"/>
          </a:p>
        </p:txBody>
      </p:sp>
      <p:sp>
        <p:nvSpPr>
          <p:cNvPr id="5" name="Text Placeholder 4"/>
          <p:cNvSpPr>
            <a:spLocks noGrp="1"/>
          </p:cNvSpPr>
          <p:nvPr>
            <p:ph type="body" sz="quarter" idx="3"/>
          </p:nvPr>
        </p:nvSpPr>
        <p:spPr>
          <a:xfrm>
            <a:off x="4495800" y="0"/>
            <a:ext cx="4648200" cy="1173162"/>
          </a:xfrm>
          <a:solidFill>
            <a:srgbClr val="00B050"/>
          </a:solidFill>
        </p:spPr>
        <p:txBody>
          <a:bodyPr>
            <a:noAutofit/>
          </a:bodyPr>
          <a:lstStyle/>
          <a:p>
            <a:pPr algn="ctr"/>
            <a:r>
              <a:rPr lang="en-US" sz="4000" dirty="0" smtClean="0"/>
              <a:t>Space-filling model of Antibody</a:t>
            </a:r>
            <a:endParaRPr lang="en-US" sz="4000" dirty="0"/>
          </a:p>
        </p:txBody>
      </p:sp>
      <p:pic>
        <p:nvPicPr>
          <p:cNvPr id="1026" name="Picture 2" descr="C:\Users\acer\Desktop\Antibody.jpg"/>
          <p:cNvPicPr>
            <a:picLocks noGrp="1" noChangeAspect="1" noChangeArrowheads="1"/>
          </p:cNvPicPr>
          <p:nvPr>
            <p:ph sz="half" idx="2"/>
          </p:nvPr>
        </p:nvPicPr>
        <p:blipFill>
          <a:blip r:embed="rId2"/>
          <a:srcRect/>
          <a:stretch>
            <a:fillRect/>
          </a:stretch>
        </p:blipFill>
        <p:spPr bwMode="auto">
          <a:xfrm>
            <a:off x="0" y="1143000"/>
            <a:ext cx="4497388" cy="5715000"/>
          </a:xfrm>
          <a:prstGeom prst="rect">
            <a:avLst/>
          </a:prstGeom>
          <a:noFill/>
        </p:spPr>
      </p:pic>
      <p:pic>
        <p:nvPicPr>
          <p:cNvPr id="1027" name="Picture 3" descr="C:\Users\acer\Desktop\F1.large.jpg"/>
          <p:cNvPicPr>
            <a:picLocks noGrp="1" noChangeAspect="1" noChangeArrowheads="1"/>
          </p:cNvPicPr>
          <p:nvPr>
            <p:ph sz="quarter" idx="4"/>
          </p:nvPr>
        </p:nvPicPr>
        <p:blipFill>
          <a:blip r:embed="rId3"/>
          <a:srcRect/>
          <a:stretch>
            <a:fillRect/>
          </a:stretch>
        </p:blipFill>
        <p:spPr bwMode="auto">
          <a:xfrm>
            <a:off x="4495800" y="1143000"/>
            <a:ext cx="4648200" cy="5714999"/>
          </a:xfrm>
          <a:prstGeom prst="rect">
            <a:avLst/>
          </a:prstGeom>
          <a:noFill/>
        </p:spPr>
      </p:pic>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fontScale="92500" lnSpcReduction="10000"/>
          </a:bodyPr>
          <a:lstStyle/>
          <a:p>
            <a:r>
              <a:rPr lang="en-US" dirty="0" smtClean="0"/>
              <a:t> </a:t>
            </a:r>
            <a:r>
              <a:rPr lang="en-US" dirty="0" smtClean="0">
                <a:solidFill>
                  <a:srgbClr val="FF0000"/>
                </a:solidFill>
              </a:rPr>
              <a:t>When treated </a:t>
            </a:r>
            <a:r>
              <a:rPr lang="en-US" dirty="0" err="1" smtClean="0">
                <a:solidFill>
                  <a:srgbClr val="FF0000"/>
                </a:solidFill>
              </a:rPr>
              <a:t>enzymatically</a:t>
            </a:r>
            <a:r>
              <a:rPr lang="en-US" dirty="0" smtClean="0">
                <a:solidFill>
                  <a:srgbClr val="FF0000"/>
                </a:solidFill>
              </a:rPr>
              <a:t> with </a:t>
            </a:r>
            <a:r>
              <a:rPr lang="en-US" dirty="0" err="1" smtClean="0">
                <a:solidFill>
                  <a:srgbClr val="FF0000"/>
                </a:solidFill>
              </a:rPr>
              <a:t>papin</a:t>
            </a:r>
            <a:r>
              <a:rPr lang="en-US" dirty="0" smtClean="0">
                <a:solidFill>
                  <a:srgbClr val="FF0000"/>
                </a:solidFill>
              </a:rPr>
              <a:t>, three fragment of molecular weight of about 50,000 each are formed.</a:t>
            </a:r>
          </a:p>
          <a:p>
            <a:r>
              <a:rPr lang="en-US" dirty="0" smtClean="0"/>
              <a:t> </a:t>
            </a:r>
            <a:r>
              <a:rPr lang="en-US" dirty="0" smtClean="0"/>
              <a:t>Two are identical and retained ability to bind antigen. Hence are referred to as fragment of antigen binding (</a:t>
            </a:r>
            <a:r>
              <a:rPr lang="en-US" dirty="0" err="1" smtClean="0"/>
              <a:t>Fab</a:t>
            </a:r>
            <a:r>
              <a:rPr lang="en-US" dirty="0" smtClean="0"/>
              <a:t>).</a:t>
            </a:r>
          </a:p>
          <a:p>
            <a:r>
              <a:rPr lang="en-US" dirty="0" smtClean="0"/>
              <a:t> </a:t>
            </a:r>
            <a:r>
              <a:rPr lang="en-US" dirty="0" smtClean="0"/>
              <a:t>The third fragment does not bind antigen itself but can be </a:t>
            </a:r>
            <a:r>
              <a:rPr lang="en-US" dirty="0" err="1" smtClean="0"/>
              <a:t>crystallised</a:t>
            </a:r>
            <a:r>
              <a:rPr lang="en-US" dirty="0" smtClean="0"/>
              <a:t> from  solution, hence it is called fragment of crystallization (</a:t>
            </a:r>
            <a:r>
              <a:rPr lang="en-US" dirty="0" err="1" smtClean="0"/>
              <a:t>Fc</a:t>
            </a:r>
            <a:r>
              <a:rPr lang="en-US" dirty="0" smtClean="0"/>
              <a:t>).</a:t>
            </a:r>
          </a:p>
          <a:p>
            <a:r>
              <a:rPr lang="en-US" dirty="0" smtClean="0">
                <a:solidFill>
                  <a:srgbClr val="FFFF00"/>
                </a:solidFill>
              </a:rPr>
              <a:t> </a:t>
            </a:r>
            <a:r>
              <a:rPr lang="en-US" dirty="0" smtClean="0">
                <a:solidFill>
                  <a:srgbClr val="FFFF00"/>
                </a:solidFill>
              </a:rPr>
              <a:t>The </a:t>
            </a:r>
            <a:r>
              <a:rPr lang="en-US" dirty="0" err="1" smtClean="0">
                <a:solidFill>
                  <a:srgbClr val="FFFF00"/>
                </a:solidFill>
              </a:rPr>
              <a:t>Fc</a:t>
            </a:r>
            <a:r>
              <a:rPr lang="en-US" baseline="-25000" dirty="0" smtClean="0">
                <a:solidFill>
                  <a:srgbClr val="FFFF00"/>
                </a:solidFill>
              </a:rPr>
              <a:t> </a:t>
            </a:r>
            <a:r>
              <a:rPr lang="en-US" dirty="0" smtClean="0">
                <a:solidFill>
                  <a:srgbClr val="FFFF00"/>
                </a:solidFill>
              </a:rPr>
              <a:t> fragment is fairly consistent composition and the </a:t>
            </a:r>
            <a:r>
              <a:rPr lang="en-US" dirty="0" err="1" smtClean="0">
                <a:solidFill>
                  <a:srgbClr val="FFFF00"/>
                </a:solidFill>
              </a:rPr>
              <a:t>Fab</a:t>
            </a:r>
            <a:r>
              <a:rPr lang="en-US" baseline="-25000" dirty="0" smtClean="0">
                <a:solidFill>
                  <a:srgbClr val="FFFF00"/>
                </a:solidFill>
              </a:rPr>
              <a:t> </a:t>
            </a:r>
            <a:r>
              <a:rPr lang="en-US" dirty="0" smtClean="0">
                <a:solidFill>
                  <a:srgbClr val="FFFF00"/>
                </a:solidFill>
              </a:rPr>
              <a:t> fragments have portions of variable compositions and will specifically bind to given antibody. The key domain lie at the terminal end of the </a:t>
            </a:r>
            <a:r>
              <a:rPr lang="en-US" dirty="0" err="1" smtClean="0">
                <a:solidFill>
                  <a:srgbClr val="FFFF00"/>
                </a:solidFill>
              </a:rPr>
              <a:t>Fab</a:t>
            </a:r>
            <a:r>
              <a:rPr lang="en-US" dirty="0" smtClean="0">
                <a:solidFill>
                  <a:srgbClr val="FFFF00"/>
                </a:solidFill>
              </a:rPr>
              <a:t> regions that is shaded regions in the figure</a:t>
            </a:r>
            <a:r>
              <a:rPr lang="en-US" dirty="0" smtClean="0"/>
              <a:t>.</a:t>
            </a:r>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lstStyle/>
          <a:p>
            <a:pPr algn="just"/>
            <a:r>
              <a:rPr lang="en-US" dirty="0" smtClean="0"/>
              <a:t> Which form the binding site for the antigen</a:t>
            </a:r>
          </a:p>
          <a:p>
            <a:pPr algn="just"/>
            <a:r>
              <a:rPr lang="en-US" dirty="0" smtClean="0"/>
              <a:t> </a:t>
            </a:r>
            <a:r>
              <a:rPr lang="en-US" dirty="0" smtClean="0"/>
              <a:t>All the antibodies are similar in structure except for variable antigen binding portions of the </a:t>
            </a:r>
            <a:r>
              <a:rPr lang="en-US" dirty="0" err="1" smtClean="0"/>
              <a:t>F</a:t>
            </a:r>
            <a:r>
              <a:rPr lang="en-US" baseline="-25000" dirty="0" err="1" smtClean="0"/>
              <a:t>ab</a:t>
            </a:r>
            <a:r>
              <a:rPr lang="en-US" dirty="0" smtClean="0"/>
              <a:t>. </a:t>
            </a:r>
          </a:p>
          <a:p>
            <a:pPr algn="just"/>
            <a:r>
              <a:rPr lang="en-US" dirty="0" smtClean="0"/>
              <a:t> </a:t>
            </a:r>
            <a:r>
              <a:rPr lang="en-US" dirty="0" smtClean="0">
                <a:solidFill>
                  <a:srgbClr val="FF0000"/>
                </a:solidFill>
              </a:rPr>
              <a:t>The antibody will specifically react with antigen to form antigen-antibody complex</a:t>
            </a:r>
            <a:r>
              <a:rPr lang="en-US" dirty="0" smtClean="0"/>
              <a:t>.</a:t>
            </a:r>
          </a:p>
          <a:p>
            <a:pPr algn="just"/>
            <a:r>
              <a:rPr lang="en-US" dirty="0" smtClean="0"/>
              <a:t>It is produced in organisms where it will remain present to some time. </a:t>
            </a:r>
          </a:p>
          <a:p>
            <a:pPr algn="just"/>
            <a:r>
              <a:rPr lang="en-US" dirty="0" smtClean="0"/>
              <a:t> </a:t>
            </a:r>
            <a:r>
              <a:rPr lang="en-US" dirty="0" smtClean="0">
                <a:solidFill>
                  <a:srgbClr val="FFFF00"/>
                </a:solidFill>
              </a:rPr>
              <a:t>An antibody is produced for use in immunoassay by injecting the antigen into an animal species to which it is foreign and recovering the serum that contain the resulting antibody that is antiserum</a:t>
            </a:r>
            <a:r>
              <a:rPr lang="en-US" dirty="0" smtClean="0"/>
              <a:t>.</a:t>
            </a:r>
          </a:p>
        </p:txBody>
      </p:sp>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Strength of antigen-antibody complex</a:t>
            </a:r>
            <a:endParaRPr lang="en-US" b="1"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algn="just">
              <a:buNone/>
            </a:pPr>
            <a:r>
              <a:rPr lang="en-US" sz="4100" dirty="0" smtClean="0"/>
              <a:t>The strength of antigen-antibody complex is called affinity or avidity.</a:t>
            </a:r>
          </a:p>
          <a:p>
            <a:pPr algn="just">
              <a:buNone/>
            </a:pPr>
            <a:r>
              <a:rPr lang="en-US" sz="4100" dirty="0" smtClean="0"/>
              <a:t>Affinity referred to intrinsic association constant between an antibody and a univalent antigen.</a:t>
            </a:r>
          </a:p>
          <a:p>
            <a:pPr algn="just">
              <a:buNone/>
            </a:pPr>
            <a:r>
              <a:rPr lang="en-US" sz="4100" dirty="0" smtClean="0"/>
              <a:t>While avidity refer to overall binding energy between antibody and multivalent antigen.</a:t>
            </a:r>
          </a:p>
          <a:p>
            <a:pPr algn="just">
              <a:buNone/>
            </a:pPr>
            <a:r>
              <a:rPr lang="en-US" sz="4100" dirty="0" smtClean="0"/>
              <a:t>We can write the overall binding reaction as </a:t>
            </a:r>
          </a:p>
          <a:p>
            <a:pPr algn="just">
              <a:buNone/>
            </a:pPr>
            <a:r>
              <a:rPr lang="en-US" sz="4100" b="1" dirty="0" smtClean="0">
                <a:solidFill>
                  <a:srgbClr val="FF0000"/>
                </a:solidFill>
              </a:rPr>
              <a:t>                      </a:t>
            </a:r>
            <a:r>
              <a:rPr lang="en-US" sz="4100" b="1" dirty="0" err="1" smtClean="0">
                <a:solidFill>
                  <a:srgbClr val="FF0000"/>
                </a:solidFill>
              </a:rPr>
              <a:t>Ab</a:t>
            </a:r>
            <a:r>
              <a:rPr lang="en-US" sz="4100" b="1" dirty="0" smtClean="0">
                <a:solidFill>
                  <a:srgbClr val="FF0000"/>
                </a:solidFill>
              </a:rPr>
              <a:t> + Ag            </a:t>
            </a:r>
            <a:r>
              <a:rPr lang="en-US" sz="4100" b="1" dirty="0" err="1" smtClean="0">
                <a:solidFill>
                  <a:srgbClr val="FF0000"/>
                </a:solidFill>
              </a:rPr>
              <a:t>AbAg</a:t>
            </a:r>
            <a:endParaRPr lang="en-US" sz="4100" b="1" dirty="0" smtClean="0">
              <a:solidFill>
                <a:srgbClr val="FF0000"/>
              </a:solidFill>
            </a:endParaRPr>
          </a:p>
          <a:p>
            <a:pPr algn="just">
              <a:buNone/>
            </a:pPr>
            <a:r>
              <a:rPr lang="en-US" sz="4100" dirty="0" smtClean="0"/>
              <a:t>The formation constant is-</a:t>
            </a:r>
          </a:p>
          <a:p>
            <a:pPr algn="just">
              <a:buNone/>
            </a:pPr>
            <a:endParaRPr lang="en-US" b="1" dirty="0" smtClean="0">
              <a:solidFill>
                <a:srgbClr val="FF0000"/>
              </a:solidFill>
            </a:endParaRPr>
          </a:p>
          <a:p>
            <a:pPr algn="just">
              <a:buNone/>
            </a:pPr>
            <a:r>
              <a:rPr lang="en-US" b="1" dirty="0" smtClean="0">
                <a:solidFill>
                  <a:srgbClr val="FF0000"/>
                </a:solidFill>
              </a:rPr>
              <a:t> </a:t>
            </a:r>
            <a:endParaRPr lang="en-US" b="1" dirty="0">
              <a:solidFill>
                <a:srgbClr val="FF0000"/>
              </a:solidFill>
            </a:endParaRPr>
          </a:p>
        </p:txBody>
      </p:sp>
      <p:graphicFrame>
        <p:nvGraphicFramePr>
          <p:cNvPr id="2050" name="Object 2"/>
          <p:cNvGraphicFramePr>
            <a:graphicFrameLocks noChangeAspect="1"/>
          </p:cNvGraphicFramePr>
          <p:nvPr/>
        </p:nvGraphicFramePr>
        <p:xfrm>
          <a:off x="4038600" y="4724400"/>
          <a:ext cx="762000" cy="457200"/>
        </p:xfrm>
        <a:graphic>
          <a:graphicData uri="http://schemas.openxmlformats.org/presentationml/2006/ole">
            <p:oleObj spid="_x0000_s2050" name="CS ChemDraw Drawing" r:id="rId3" imgW="493920" imgH="89640" progId="ChemDraw.Document.6.0">
              <p:embed/>
            </p:oleObj>
          </a:graphicData>
        </a:graphic>
      </p:graphicFrame>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05200" y="5715000"/>
            <a:ext cx="2209801" cy="914400"/>
          </a:xfrm>
          <a:prstGeom prst="rect">
            <a:avLst/>
          </a:prstGeom>
          <a:solidFill>
            <a:schemeClr val="tx1"/>
          </a:solidFill>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fontScale="92500" lnSpcReduction="10000"/>
          </a:bodyPr>
          <a:lstStyle/>
          <a:p>
            <a:pPr algn="just">
              <a:buFont typeface="Wingdings" pitchFamily="2" charset="2"/>
              <a:buChar char="Ø"/>
            </a:pPr>
            <a:r>
              <a:rPr lang="en-US" dirty="0" smtClean="0"/>
              <a:t>The formation constant are quite large, typically in the range of 10</a:t>
            </a:r>
            <a:r>
              <a:rPr lang="en-US" baseline="30000" dirty="0" smtClean="0"/>
              <a:t>8</a:t>
            </a:r>
            <a:r>
              <a:rPr lang="en-US" dirty="0" smtClean="0"/>
              <a:t>-10</a:t>
            </a:r>
            <a:r>
              <a:rPr lang="en-US" baseline="30000" dirty="0" smtClean="0"/>
              <a:t>10</a:t>
            </a:r>
            <a:r>
              <a:rPr lang="en-US" dirty="0" smtClean="0"/>
              <a:t>.</a:t>
            </a:r>
          </a:p>
          <a:p>
            <a:pPr algn="just">
              <a:buFont typeface="Wingdings" pitchFamily="2" charset="2"/>
              <a:buChar char="Ø"/>
            </a:pPr>
            <a:r>
              <a:rPr lang="en-US" dirty="0" smtClean="0"/>
              <a:t>The binding force are quite weak i.e. </a:t>
            </a:r>
          </a:p>
          <a:p>
            <a:pPr algn="just"/>
            <a:r>
              <a:rPr lang="en-US" dirty="0" smtClean="0">
                <a:solidFill>
                  <a:srgbClr val="FFFF00"/>
                </a:solidFill>
              </a:rPr>
              <a:t> </a:t>
            </a:r>
            <a:r>
              <a:rPr lang="en-US" dirty="0" smtClean="0">
                <a:solidFill>
                  <a:srgbClr val="FFFF00"/>
                </a:solidFill>
              </a:rPr>
              <a:t>Van </a:t>
            </a:r>
            <a:r>
              <a:rPr lang="en-US" dirty="0" err="1" smtClean="0">
                <a:solidFill>
                  <a:srgbClr val="FFFF00"/>
                </a:solidFill>
              </a:rPr>
              <a:t>der</a:t>
            </a:r>
            <a:r>
              <a:rPr lang="en-US" dirty="0" smtClean="0">
                <a:solidFill>
                  <a:srgbClr val="FFFF00"/>
                </a:solidFill>
              </a:rPr>
              <a:t> </a:t>
            </a:r>
            <a:r>
              <a:rPr lang="en-US" dirty="0" err="1" smtClean="0">
                <a:solidFill>
                  <a:srgbClr val="FFFF00"/>
                </a:solidFill>
              </a:rPr>
              <a:t>waal</a:t>
            </a:r>
            <a:endParaRPr lang="en-US" dirty="0" smtClean="0">
              <a:solidFill>
                <a:srgbClr val="FFFF00"/>
              </a:solidFill>
            </a:endParaRPr>
          </a:p>
          <a:p>
            <a:pPr algn="just"/>
            <a:r>
              <a:rPr lang="en-US" dirty="0" smtClean="0">
                <a:solidFill>
                  <a:srgbClr val="FFFF00"/>
                </a:solidFill>
              </a:rPr>
              <a:t> </a:t>
            </a:r>
            <a:r>
              <a:rPr lang="en-US" dirty="0" smtClean="0">
                <a:solidFill>
                  <a:srgbClr val="FFFF00"/>
                </a:solidFill>
              </a:rPr>
              <a:t>Electrostatic</a:t>
            </a:r>
          </a:p>
          <a:p>
            <a:pPr algn="just"/>
            <a:r>
              <a:rPr lang="en-US" dirty="0" smtClean="0">
                <a:solidFill>
                  <a:srgbClr val="FFFF00"/>
                </a:solidFill>
              </a:rPr>
              <a:t> </a:t>
            </a:r>
            <a:r>
              <a:rPr lang="en-US" dirty="0" smtClean="0">
                <a:solidFill>
                  <a:srgbClr val="FFFF00"/>
                </a:solidFill>
              </a:rPr>
              <a:t>Hydrophobic</a:t>
            </a:r>
          </a:p>
          <a:p>
            <a:pPr algn="just">
              <a:buFont typeface="Wingdings" pitchFamily="2" charset="2"/>
              <a:buChar char="Ø"/>
            </a:pPr>
            <a:r>
              <a:rPr lang="en-US" dirty="0" smtClean="0"/>
              <a:t> </a:t>
            </a:r>
            <a:r>
              <a:rPr lang="en-US" dirty="0" smtClean="0"/>
              <a:t>But there are many binding groups. The bonds are broken that is complex dissociated by addition of:</a:t>
            </a:r>
          </a:p>
          <a:p>
            <a:pPr algn="just"/>
            <a:r>
              <a:rPr lang="en-US" dirty="0" smtClean="0">
                <a:solidFill>
                  <a:srgbClr val="FF0000"/>
                </a:solidFill>
              </a:rPr>
              <a:t>salts</a:t>
            </a:r>
          </a:p>
          <a:p>
            <a:pPr algn="just"/>
            <a:r>
              <a:rPr lang="en-US" dirty="0" smtClean="0">
                <a:solidFill>
                  <a:srgbClr val="FF0000"/>
                </a:solidFill>
              </a:rPr>
              <a:t>increasing pH</a:t>
            </a:r>
          </a:p>
          <a:p>
            <a:pPr algn="just"/>
            <a:r>
              <a:rPr lang="en-US" dirty="0" smtClean="0">
                <a:solidFill>
                  <a:srgbClr val="FF0000"/>
                </a:solidFill>
              </a:rPr>
              <a:t>Temperature</a:t>
            </a:r>
          </a:p>
          <a:p>
            <a:pPr algn="just"/>
            <a:r>
              <a:rPr lang="en-US" dirty="0" smtClean="0">
                <a:solidFill>
                  <a:srgbClr val="FF0000"/>
                </a:solidFill>
              </a:rPr>
              <a:t> </a:t>
            </a:r>
            <a:r>
              <a:rPr lang="en-US" dirty="0" smtClean="0">
                <a:solidFill>
                  <a:srgbClr val="FF0000"/>
                </a:solidFill>
              </a:rPr>
              <a:t>solvent polarity</a:t>
            </a:r>
          </a:p>
          <a:p>
            <a:pPr algn="just">
              <a:buFont typeface="Wingdings" pitchFamily="2" charset="2"/>
              <a:buChar char="Ø"/>
            </a:pPr>
            <a:r>
              <a:rPr lang="en-US" dirty="0" smtClean="0"/>
              <a:t>These factors affect the immune system of body.</a:t>
            </a:r>
          </a:p>
        </p:txBody>
      </p:sp>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lnSpcReduction="10000"/>
          </a:bodyPr>
          <a:lstStyle/>
          <a:p>
            <a:pPr algn="just"/>
            <a:r>
              <a:rPr lang="en-US" dirty="0" smtClean="0"/>
              <a:t> </a:t>
            </a:r>
            <a:r>
              <a:rPr lang="en-US" dirty="0" smtClean="0">
                <a:solidFill>
                  <a:srgbClr val="FFFF00"/>
                </a:solidFill>
              </a:rPr>
              <a:t>All immunoassay procedures are based on original discovery by </a:t>
            </a:r>
            <a:r>
              <a:rPr lang="en-US" dirty="0" err="1" smtClean="0">
                <a:solidFill>
                  <a:srgbClr val="FFFF00"/>
                </a:solidFill>
              </a:rPr>
              <a:t>Berson</a:t>
            </a:r>
            <a:r>
              <a:rPr lang="en-US" dirty="0" smtClean="0">
                <a:solidFill>
                  <a:srgbClr val="FFFF00"/>
                </a:solidFill>
              </a:rPr>
              <a:t> and Yalow that low concentration of antibodies to the antigens, </a:t>
            </a:r>
            <a:r>
              <a:rPr lang="en-US" dirty="0" err="1" smtClean="0">
                <a:solidFill>
                  <a:srgbClr val="FFFF00"/>
                </a:solidFill>
              </a:rPr>
              <a:t>harmones</a:t>
            </a:r>
            <a:r>
              <a:rPr lang="en-US" dirty="0" smtClean="0">
                <a:solidFill>
                  <a:srgbClr val="FFFF00"/>
                </a:solidFill>
              </a:rPr>
              <a:t>, insulin or </a:t>
            </a:r>
            <a:r>
              <a:rPr lang="en-US" dirty="0" err="1" smtClean="0">
                <a:solidFill>
                  <a:srgbClr val="FFFF00"/>
                </a:solidFill>
              </a:rPr>
              <a:t>thyroxines</a:t>
            </a:r>
            <a:r>
              <a:rPr lang="en-US" dirty="0" smtClean="0">
                <a:solidFill>
                  <a:srgbClr val="FFFF00"/>
                </a:solidFill>
              </a:rPr>
              <a:t> could be detected </a:t>
            </a:r>
            <a:r>
              <a:rPr lang="en-US" dirty="0" err="1" smtClean="0">
                <a:solidFill>
                  <a:srgbClr val="FFFF00"/>
                </a:solidFill>
              </a:rPr>
              <a:t>radiochemically</a:t>
            </a:r>
            <a:r>
              <a:rPr lang="en-US" dirty="0" smtClean="0">
                <a:solidFill>
                  <a:srgbClr val="FFFF00"/>
                </a:solidFill>
              </a:rPr>
              <a:t> by their ability to bind </a:t>
            </a:r>
            <a:r>
              <a:rPr lang="en-US" dirty="0" err="1" smtClean="0">
                <a:solidFill>
                  <a:srgbClr val="FFFF00"/>
                </a:solidFill>
              </a:rPr>
              <a:t>radiolabelled</a:t>
            </a:r>
            <a:r>
              <a:rPr lang="en-US" dirty="0" smtClean="0">
                <a:solidFill>
                  <a:srgbClr val="FFFF00"/>
                </a:solidFill>
              </a:rPr>
              <a:t> I</a:t>
            </a:r>
            <a:r>
              <a:rPr lang="en-US" baseline="30000" dirty="0" smtClean="0">
                <a:solidFill>
                  <a:srgbClr val="FFFF00"/>
                </a:solidFill>
              </a:rPr>
              <a:t>131</a:t>
            </a:r>
            <a:r>
              <a:rPr lang="en-US" dirty="0" smtClean="0">
                <a:solidFill>
                  <a:srgbClr val="FFFF00"/>
                </a:solidFill>
              </a:rPr>
              <a:t>.</a:t>
            </a:r>
          </a:p>
          <a:p>
            <a:pPr algn="just"/>
            <a:r>
              <a:rPr lang="en-US" dirty="0" smtClean="0"/>
              <a:t> </a:t>
            </a:r>
            <a:r>
              <a:rPr lang="en-US" dirty="0" smtClean="0"/>
              <a:t>The determination of unknown concentration of antigen then is based on the fact that </a:t>
            </a:r>
            <a:r>
              <a:rPr lang="en-US" dirty="0" err="1" smtClean="0"/>
              <a:t>radiolabelled</a:t>
            </a:r>
            <a:r>
              <a:rPr lang="en-US" dirty="0" smtClean="0"/>
              <a:t> antigen and unlabelled antigen from sample or a standard.</a:t>
            </a:r>
          </a:p>
          <a:p>
            <a:pPr algn="just"/>
            <a:r>
              <a:rPr lang="en-US" dirty="0" smtClean="0"/>
              <a:t> </a:t>
            </a:r>
            <a:r>
              <a:rPr lang="en-US" dirty="0" smtClean="0">
                <a:solidFill>
                  <a:srgbClr val="FF0000"/>
                </a:solidFill>
              </a:rPr>
              <a:t>In figure, the initial reaction vessel contains antibodies solution and </a:t>
            </a:r>
            <a:r>
              <a:rPr lang="en-US" dirty="0" err="1" smtClean="0">
                <a:solidFill>
                  <a:srgbClr val="FF0000"/>
                </a:solidFill>
              </a:rPr>
              <a:t>labelled</a:t>
            </a:r>
            <a:r>
              <a:rPr lang="en-US" dirty="0" smtClean="0">
                <a:solidFill>
                  <a:srgbClr val="FF0000"/>
                </a:solidFill>
              </a:rPr>
              <a:t> antigen and the serum sample that may contain unlabelled natural antigen.</a:t>
            </a:r>
            <a:endParaRPr lang="en-US" dirty="0">
              <a:solidFill>
                <a:srgbClr val="FF0000"/>
              </a:solidFill>
            </a:endParaRPr>
          </a:p>
        </p:txBody>
      </p: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cer\Desktop\ria-radio-immunoassay.jpg"/>
          <p:cNvPicPr>
            <a:picLocks noGrp="1" noChangeAspect="1" noChangeArrowheads="1"/>
          </p:cNvPicPr>
          <p:nvPr>
            <p:ph idx="1"/>
          </p:nvPr>
        </p:nvPicPr>
        <p:blipFill>
          <a:blip r:embed="rId2"/>
          <a:srcRect/>
          <a:stretch>
            <a:fillRect/>
          </a:stretch>
        </p:blipFill>
        <p:spPr bwMode="auto">
          <a:xfrm>
            <a:off x="228600" y="152400"/>
            <a:ext cx="8763000" cy="5334000"/>
          </a:xfrm>
          <a:prstGeom prst="rect">
            <a:avLst/>
          </a:prstGeom>
          <a:noFill/>
        </p:spPr>
      </p:pic>
      <p:sp>
        <p:nvSpPr>
          <p:cNvPr id="5" name="TextBox 4"/>
          <p:cNvSpPr txBox="1"/>
          <p:nvPr/>
        </p:nvSpPr>
        <p:spPr>
          <a:xfrm>
            <a:off x="228600" y="5486400"/>
            <a:ext cx="8534400" cy="1077218"/>
          </a:xfrm>
          <a:prstGeom prst="rect">
            <a:avLst/>
          </a:prstGeom>
          <a:noFill/>
        </p:spPr>
        <p:txBody>
          <a:bodyPr wrap="square" rtlCol="0">
            <a:spAutoFit/>
          </a:bodyPr>
          <a:lstStyle/>
          <a:p>
            <a:pPr algn="just">
              <a:buFont typeface="Arial" pitchFamily="34" charset="0"/>
              <a:buChar char="•"/>
            </a:pPr>
            <a:r>
              <a:rPr lang="en-US" sz="3200" dirty="0" smtClean="0"/>
              <a:t>Upon incubation, the antibody (</a:t>
            </a:r>
            <a:r>
              <a:rPr lang="en-US" sz="3200" dirty="0" err="1" smtClean="0"/>
              <a:t>Ab</a:t>
            </a:r>
            <a:r>
              <a:rPr lang="en-US" sz="3200" dirty="0" smtClean="0"/>
              <a:t>) will form an antigen-antibody </a:t>
            </a:r>
            <a:r>
              <a:rPr lang="en-US" sz="3200" dirty="0" err="1" smtClean="0"/>
              <a:t>immunocomplex</a:t>
            </a:r>
            <a:r>
              <a:rPr lang="en-US" sz="3200" dirty="0" smtClean="0"/>
              <a:t> (Ag-</a:t>
            </a:r>
            <a:r>
              <a:rPr lang="en-US" sz="3200" dirty="0" err="1" smtClean="0"/>
              <a:t>Ab</a:t>
            </a:r>
            <a:r>
              <a:rPr lang="en-US" sz="3200" dirty="0" smtClean="0"/>
              <a:t>)</a:t>
            </a:r>
          </a:p>
        </p:txBody>
      </p:sp>
    </p:spTree>
  </p:cSld>
  <p:clrMapOvr>
    <a:masterClrMapping/>
  </p:clrMapOvr>
  <p:transition advTm="5000">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lnSpcReduction="20000"/>
          </a:bodyPr>
          <a:lstStyle/>
          <a:p>
            <a:r>
              <a:rPr lang="en-US" sz="3500" dirty="0" smtClean="0"/>
              <a:t>In the absence of unlabelled antigen, a certain fraction of </a:t>
            </a:r>
            <a:r>
              <a:rPr lang="en-US" sz="3500" dirty="0" err="1" smtClean="0"/>
              <a:t>labelled</a:t>
            </a:r>
            <a:r>
              <a:rPr lang="en-US" sz="3500" dirty="0" smtClean="0"/>
              <a:t> antigen (Ag</a:t>
            </a:r>
            <a:r>
              <a:rPr lang="en-US" sz="3500" baseline="30000" dirty="0" smtClean="0"/>
              <a:t>*</a:t>
            </a:r>
            <a:r>
              <a:rPr lang="en-US" sz="3500" dirty="0" smtClean="0"/>
              <a:t>) is bound as Ag</a:t>
            </a:r>
            <a:r>
              <a:rPr lang="en-US" sz="3500" baseline="30000" dirty="0" smtClean="0"/>
              <a:t>*</a:t>
            </a:r>
            <a:r>
              <a:rPr lang="en-US" sz="3500" dirty="0" smtClean="0"/>
              <a:t>-Ab</a:t>
            </a:r>
            <a:r>
              <a:rPr lang="en-US" sz="3500" dirty="0" smtClean="0"/>
              <a:t>.</a:t>
            </a:r>
          </a:p>
          <a:p>
            <a:r>
              <a:rPr lang="en-US" sz="3500" dirty="0" smtClean="0"/>
              <a:t> </a:t>
            </a:r>
            <a:r>
              <a:rPr lang="en-US" sz="3500" dirty="0" smtClean="0">
                <a:solidFill>
                  <a:srgbClr val="FFFF00"/>
                </a:solidFill>
              </a:rPr>
              <a:t>But when increasing amount of unlabelled antigen (Ag) are added, the limited binding sites of antibody are progressively saturated and the antibody can bind less of the </a:t>
            </a:r>
            <a:r>
              <a:rPr lang="en-US" sz="3500" dirty="0" err="1" smtClean="0">
                <a:solidFill>
                  <a:srgbClr val="FFFF00"/>
                </a:solidFill>
              </a:rPr>
              <a:t>radiolabelled</a:t>
            </a:r>
            <a:r>
              <a:rPr lang="en-US" sz="3500" dirty="0" smtClean="0">
                <a:solidFill>
                  <a:srgbClr val="FFFF00"/>
                </a:solidFill>
              </a:rPr>
              <a:t> antigen.</a:t>
            </a:r>
          </a:p>
          <a:p>
            <a:r>
              <a:rPr lang="en-US" sz="3500" dirty="0" smtClean="0"/>
              <a:t> </a:t>
            </a:r>
            <a:r>
              <a:rPr lang="en-US" sz="3500" dirty="0" smtClean="0"/>
              <a:t>From incubation bound antigen are separated from unbound that is free antigen and </a:t>
            </a:r>
            <a:r>
              <a:rPr lang="en-US" sz="3500" dirty="0" err="1" smtClean="0"/>
              <a:t>labelled</a:t>
            </a:r>
            <a:r>
              <a:rPr lang="en-US" sz="3500" dirty="0" smtClean="0"/>
              <a:t> portion.</a:t>
            </a:r>
          </a:p>
          <a:p>
            <a:r>
              <a:rPr lang="en-US" sz="3500" dirty="0" smtClean="0"/>
              <a:t> </a:t>
            </a:r>
            <a:r>
              <a:rPr lang="en-US" sz="3500" dirty="0" smtClean="0">
                <a:solidFill>
                  <a:srgbClr val="FF0000"/>
                </a:solidFill>
              </a:rPr>
              <a:t>Radioactivity, </a:t>
            </a:r>
            <a:r>
              <a:rPr lang="en-US" sz="3500" dirty="0" err="1" smtClean="0">
                <a:solidFill>
                  <a:srgbClr val="FF0000"/>
                </a:solidFill>
              </a:rPr>
              <a:t>fluoroscence</a:t>
            </a:r>
            <a:r>
              <a:rPr lang="en-US" sz="3500" dirty="0" smtClean="0">
                <a:solidFill>
                  <a:srgbClr val="FF0000"/>
                </a:solidFill>
              </a:rPr>
              <a:t>, etc of either or both phase is measured to determine the percent bind of </a:t>
            </a:r>
            <a:r>
              <a:rPr lang="en-US" sz="3500" dirty="0" err="1" smtClean="0">
                <a:solidFill>
                  <a:srgbClr val="FF0000"/>
                </a:solidFill>
              </a:rPr>
              <a:t>labelled</a:t>
            </a:r>
            <a:r>
              <a:rPr lang="en-US" sz="3500" dirty="0" smtClean="0">
                <a:solidFill>
                  <a:srgbClr val="FF0000"/>
                </a:solidFill>
              </a:rPr>
              <a:t> antigen.</a:t>
            </a:r>
          </a:p>
          <a:p>
            <a:endParaRPr lang="en-US" sz="3500" dirty="0" smtClean="0"/>
          </a:p>
          <a:p>
            <a:endParaRPr lang="en-US" dirty="0"/>
          </a:p>
        </p:txBody>
      </p:sp>
    </p:spTree>
  </p:cSld>
  <p:clrMapOvr>
    <a:masterClrMapping/>
  </p:clrMapOvr>
  <p:transition advTm="5000">
    <p:comb/>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8800" b="1" dirty="0" smtClean="0"/>
              <a:t>          </a:t>
            </a:r>
          </a:p>
          <a:p>
            <a:pPr algn="ctr">
              <a:buNone/>
            </a:pPr>
            <a:r>
              <a:rPr lang="en-US" sz="8800" b="1" smtClean="0">
                <a:solidFill>
                  <a:srgbClr val="FF0000"/>
                </a:solidFill>
              </a:rPr>
              <a:t>THANKS</a:t>
            </a:r>
            <a:endParaRPr lang="en-US" sz="88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a:buNone/>
            </a:pPr>
            <a:r>
              <a:rPr lang="en-US" sz="4400" b="1" dirty="0" smtClean="0">
                <a:solidFill>
                  <a:srgbClr val="FF0000"/>
                </a:solidFill>
              </a:rPr>
              <a:t>                  IMMUNOASSAY</a:t>
            </a:r>
          </a:p>
          <a:p>
            <a:pPr>
              <a:buNone/>
            </a:pPr>
            <a:r>
              <a:rPr lang="en-US" dirty="0" smtClean="0"/>
              <a:t>The immunoassay technique are important for the analysis of:</a:t>
            </a:r>
          </a:p>
          <a:p>
            <a:r>
              <a:rPr lang="en-US" dirty="0" smtClean="0"/>
              <a:t> </a:t>
            </a:r>
            <a:r>
              <a:rPr lang="en-US" dirty="0" err="1" smtClean="0"/>
              <a:t>Harmones</a:t>
            </a:r>
            <a:endParaRPr lang="en-US" dirty="0" smtClean="0"/>
          </a:p>
          <a:p>
            <a:r>
              <a:rPr lang="en-US" dirty="0" smtClean="0"/>
              <a:t> </a:t>
            </a:r>
            <a:r>
              <a:rPr lang="en-US" dirty="0" smtClean="0"/>
              <a:t>Drugs</a:t>
            </a:r>
          </a:p>
          <a:p>
            <a:r>
              <a:rPr lang="en-US" dirty="0" smtClean="0"/>
              <a:t> </a:t>
            </a:r>
            <a:r>
              <a:rPr lang="en-US" dirty="0" smtClean="0"/>
              <a:t>Vitamins and other components</a:t>
            </a:r>
          </a:p>
          <a:p>
            <a:pPr>
              <a:buNone/>
            </a:pPr>
            <a:r>
              <a:rPr lang="en-US" dirty="0" smtClean="0"/>
              <a:t>At </a:t>
            </a:r>
            <a:r>
              <a:rPr lang="en-US" dirty="0" err="1" smtClean="0"/>
              <a:t>nanogram</a:t>
            </a:r>
            <a:r>
              <a:rPr lang="en-US" dirty="0" smtClean="0"/>
              <a:t> or smaller level.</a:t>
            </a:r>
          </a:p>
          <a:p>
            <a:pPr algn="just">
              <a:buFont typeface="Wingdings" pitchFamily="2" charset="2"/>
              <a:buChar char="Ø"/>
            </a:pPr>
            <a:r>
              <a:rPr lang="en-US" dirty="0" smtClean="0"/>
              <a:t>In this technique, an antigen and specific antibody reacts to form complex or precipitate. </a:t>
            </a:r>
          </a:p>
          <a:p>
            <a:pPr algn="just">
              <a:buFont typeface="Wingdings" pitchFamily="2" charset="2"/>
              <a:buChar char="Ø"/>
            </a:pPr>
            <a:r>
              <a:rPr lang="en-US" dirty="0" smtClean="0"/>
              <a:t> </a:t>
            </a:r>
            <a:r>
              <a:rPr lang="en-US" dirty="0" smtClean="0"/>
              <a:t>The first analytical application was detected in the form of Radio-</a:t>
            </a:r>
            <a:r>
              <a:rPr lang="en-US" dirty="0" err="1" smtClean="0"/>
              <a:t>immuno</a:t>
            </a:r>
            <a:r>
              <a:rPr lang="en-US" dirty="0" smtClean="0"/>
              <a:t> Assay (RIA).</a:t>
            </a: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00800"/>
          </a:xfrm>
        </p:spPr>
        <p:txBody>
          <a:bodyPr>
            <a:normAutofit lnSpcReduction="10000"/>
          </a:bodyPr>
          <a:lstStyle/>
          <a:p>
            <a:pPr algn="just">
              <a:buFont typeface="Wingdings" pitchFamily="2" charset="2"/>
              <a:buChar char="Ø"/>
            </a:pPr>
            <a:r>
              <a:rPr lang="en-US" dirty="0" err="1" smtClean="0">
                <a:solidFill>
                  <a:srgbClr val="FFFF00"/>
                </a:solidFill>
              </a:rPr>
              <a:t>Berson</a:t>
            </a:r>
            <a:r>
              <a:rPr lang="en-US" dirty="0" smtClean="0">
                <a:solidFill>
                  <a:srgbClr val="FFFF00"/>
                </a:solidFill>
              </a:rPr>
              <a:t> and </a:t>
            </a:r>
            <a:r>
              <a:rPr lang="en-US" dirty="0" smtClean="0">
                <a:solidFill>
                  <a:srgbClr val="FFFF00"/>
                </a:solidFill>
              </a:rPr>
              <a:t>Y</a:t>
            </a:r>
            <a:r>
              <a:rPr lang="en-US" dirty="0" smtClean="0">
                <a:solidFill>
                  <a:srgbClr val="FFFF00"/>
                </a:solidFill>
              </a:rPr>
              <a:t>alow </a:t>
            </a:r>
            <a:r>
              <a:rPr lang="en-US" dirty="0" smtClean="0"/>
              <a:t>demonstrated the ability to selectively measure small quantity of insulin.</a:t>
            </a:r>
          </a:p>
          <a:p>
            <a:pPr algn="just">
              <a:buFont typeface="Wingdings" pitchFamily="2" charset="2"/>
              <a:buChar char="Ø"/>
            </a:pPr>
            <a:r>
              <a:rPr lang="en-US" dirty="0" smtClean="0">
                <a:solidFill>
                  <a:srgbClr val="FF0000"/>
                </a:solidFill>
              </a:rPr>
              <a:t> </a:t>
            </a:r>
            <a:r>
              <a:rPr lang="en-US" dirty="0" smtClean="0">
                <a:solidFill>
                  <a:srgbClr val="FF0000"/>
                </a:solidFill>
              </a:rPr>
              <a:t>In 1960s and early 1970s, the RIA technique become widely applicable for routine analysis.</a:t>
            </a:r>
          </a:p>
          <a:p>
            <a:pPr algn="just">
              <a:buFont typeface="Wingdings" pitchFamily="2" charset="2"/>
              <a:buChar char="Ø"/>
            </a:pPr>
            <a:r>
              <a:rPr lang="en-US" dirty="0" smtClean="0"/>
              <a:t> </a:t>
            </a:r>
            <a:r>
              <a:rPr lang="en-US" dirty="0" smtClean="0">
                <a:solidFill>
                  <a:srgbClr val="92D050"/>
                </a:solidFill>
              </a:rPr>
              <a:t>At this time the method moves from the research laboratory to clinical laboratory in record time.</a:t>
            </a:r>
          </a:p>
          <a:p>
            <a:pPr algn="just">
              <a:buFont typeface="Wingdings" pitchFamily="2" charset="2"/>
              <a:buChar char="Ø"/>
            </a:pPr>
            <a:r>
              <a:rPr lang="en-US" dirty="0" smtClean="0"/>
              <a:t> </a:t>
            </a:r>
            <a:r>
              <a:rPr lang="en-US" dirty="0" smtClean="0"/>
              <a:t>Immunoassay and related competitive binding assay are now widely used in the clinical chemistry laboratory.</a:t>
            </a:r>
          </a:p>
          <a:p>
            <a:pPr algn="just">
              <a:buFont typeface="Wingdings" pitchFamily="2" charset="2"/>
              <a:buChar char="Ø"/>
            </a:pPr>
            <a:r>
              <a:rPr lang="en-US" dirty="0" smtClean="0"/>
              <a:t> </a:t>
            </a:r>
            <a:r>
              <a:rPr lang="en-US" dirty="0" smtClean="0">
                <a:solidFill>
                  <a:srgbClr val="FFC000"/>
                </a:solidFill>
              </a:rPr>
              <a:t>The importance attached to this technique is further evidenced by fact that Roselyn </a:t>
            </a:r>
            <a:r>
              <a:rPr lang="en-US" dirty="0" smtClean="0">
                <a:solidFill>
                  <a:srgbClr val="FFC000"/>
                </a:solidFill>
              </a:rPr>
              <a:t>Y</a:t>
            </a:r>
            <a:r>
              <a:rPr lang="en-US" dirty="0" smtClean="0">
                <a:solidFill>
                  <a:srgbClr val="FFC000"/>
                </a:solidFill>
              </a:rPr>
              <a:t>alow was awarded </a:t>
            </a:r>
            <a:r>
              <a:rPr lang="en-US" dirty="0" smtClean="0">
                <a:solidFill>
                  <a:srgbClr val="FF0000"/>
                </a:solidFill>
              </a:rPr>
              <a:t>Noble prize </a:t>
            </a:r>
            <a:r>
              <a:rPr lang="en-US" dirty="0" smtClean="0">
                <a:solidFill>
                  <a:srgbClr val="FFC000"/>
                </a:solidFill>
              </a:rPr>
              <a:t>in physiology in 1977.</a:t>
            </a:r>
            <a:endParaRPr lang="en-US" dirty="0">
              <a:solidFill>
                <a:srgbClr val="FFC000"/>
              </a:solidFill>
            </a:endParaRPr>
          </a:p>
        </p:txBody>
      </p:sp>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lstStyle/>
          <a:p>
            <a:pPr algn="just">
              <a:buFont typeface="Wingdings" pitchFamily="2" charset="2"/>
              <a:buChar char="Ø"/>
            </a:pPr>
            <a:r>
              <a:rPr lang="en-US" dirty="0" smtClean="0"/>
              <a:t>Immunoassay technique generally involve a competitive reaction between an </a:t>
            </a:r>
            <a:r>
              <a:rPr lang="en-US" dirty="0" err="1" smtClean="0"/>
              <a:t>anlyte</a:t>
            </a:r>
            <a:r>
              <a:rPr lang="en-US" dirty="0" smtClean="0"/>
              <a:t>-antigen and a standard antigen that has tagged for limited binding sites on the antibody to that antigen.</a:t>
            </a:r>
          </a:p>
          <a:p>
            <a:pPr algn="just">
              <a:buFont typeface="Wingdings" pitchFamily="2" charset="2"/>
              <a:buChar char="Ø"/>
            </a:pPr>
            <a:r>
              <a:rPr lang="en-US" dirty="0" smtClean="0"/>
              <a:t> The tag may be radioactive tracer and enzyme or a </a:t>
            </a:r>
            <a:r>
              <a:rPr lang="en-US" dirty="0" err="1" smtClean="0"/>
              <a:t>flourophase</a:t>
            </a:r>
            <a:r>
              <a:rPr lang="en-US" dirty="0" smtClean="0"/>
              <a:t>.</a:t>
            </a:r>
            <a:endParaRPr lang="en-US" dirty="0"/>
          </a:p>
        </p:txBody>
      </p:sp>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458200" cy="6400800"/>
          </a:xfrm>
        </p:spPr>
        <p:txBody>
          <a:bodyPr>
            <a:normAutofit lnSpcReduction="10000"/>
          </a:bodyPr>
          <a:lstStyle/>
          <a:p>
            <a:pPr>
              <a:spcBef>
                <a:spcPts val="0"/>
              </a:spcBef>
              <a:buNone/>
            </a:pPr>
            <a:r>
              <a:rPr lang="en-US" sz="4800" b="1" dirty="0" smtClean="0"/>
              <a:t>               Immunoassay</a:t>
            </a:r>
            <a:endParaRPr lang="en-US" sz="4800" b="1" dirty="0" smtClean="0"/>
          </a:p>
          <a:p>
            <a:pPr>
              <a:spcBef>
                <a:spcPts val="0"/>
              </a:spcBef>
            </a:pPr>
            <a:endParaRPr lang="en-US" sz="4800" b="1" dirty="0" smtClean="0"/>
          </a:p>
          <a:p>
            <a:pPr algn="just">
              <a:spcBef>
                <a:spcPts val="0"/>
              </a:spcBef>
              <a:buFont typeface="Wingdings" pitchFamily="2" charset="2"/>
              <a:buChar char="Ø"/>
            </a:pPr>
            <a:r>
              <a:rPr lang="en-US" dirty="0" smtClean="0">
                <a:solidFill>
                  <a:srgbClr val="FFFF00"/>
                </a:solidFill>
              </a:rPr>
              <a:t>Such Analytical methods that are based on the specific </a:t>
            </a:r>
            <a:r>
              <a:rPr lang="en-US" dirty="0" err="1" smtClean="0">
                <a:solidFill>
                  <a:srgbClr val="FFFF00"/>
                </a:solidFill>
              </a:rPr>
              <a:t>immuno</a:t>
            </a:r>
            <a:r>
              <a:rPr lang="en-US" dirty="0" smtClean="0">
                <a:solidFill>
                  <a:srgbClr val="FFFF00"/>
                </a:solidFill>
              </a:rPr>
              <a:t>-reaction between antibody (</a:t>
            </a:r>
            <a:r>
              <a:rPr lang="en-US" dirty="0" err="1" smtClean="0">
                <a:solidFill>
                  <a:srgbClr val="FFFF00"/>
                </a:solidFill>
              </a:rPr>
              <a:t>Ab</a:t>
            </a:r>
            <a:r>
              <a:rPr lang="en-US" dirty="0" smtClean="0">
                <a:solidFill>
                  <a:srgbClr val="FFFF00"/>
                </a:solidFill>
              </a:rPr>
              <a:t>) and antigen (Ag) for the determination of amount of either reactant in the solution. An antigen antibody complex is known as </a:t>
            </a:r>
            <a:r>
              <a:rPr lang="en-US" dirty="0" err="1" smtClean="0">
                <a:solidFill>
                  <a:srgbClr val="FFFF00"/>
                </a:solidFill>
              </a:rPr>
              <a:t>immuno</a:t>
            </a:r>
            <a:r>
              <a:rPr lang="en-US" dirty="0" smtClean="0">
                <a:solidFill>
                  <a:srgbClr val="FFFF00"/>
                </a:solidFill>
              </a:rPr>
              <a:t>-complex.</a:t>
            </a:r>
            <a:br>
              <a:rPr lang="en-US" dirty="0" smtClean="0">
                <a:solidFill>
                  <a:srgbClr val="FFFF00"/>
                </a:solidFill>
              </a:rPr>
            </a:br>
            <a:endParaRPr lang="en-US" dirty="0" smtClean="0">
              <a:solidFill>
                <a:srgbClr val="FFFF00"/>
              </a:solidFill>
            </a:endParaRPr>
          </a:p>
          <a:p>
            <a:pPr algn="just">
              <a:buFont typeface="Wingdings" pitchFamily="2" charset="2"/>
              <a:buChar char="Ø"/>
            </a:pPr>
            <a:r>
              <a:rPr lang="en-US" dirty="0" smtClean="0"/>
              <a:t>An immunoassay is a test that uses antibody and antigen complexes as a mean of generating a measurable result.</a:t>
            </a:r>
          </a:p>
          <a:p>
            <a:endParaRPr lang="en-US" dirty="0"/>
          </a:p>
        </p:txBody>
      </p:sp>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0"/>
            <a:ext cx="8229600" cy="2057400"/>
          </a:xfrm>
          <a:solidFill>
            <a:schemeClr val="accent6"/>
          </a:solidFill>
        </p:spPr>
        <p:txBody>
          <a:bodyPr>
            <a:noAutofit/>
          </a:bodyPr>
          <a:lstStyle/>
          <a:p>
            <a:pPr algn="just">
              <a:buFont typeface="Wingdings" pitchFamily="2" charset="2"/>
              <a:buChar char="v"/>
            </a:pPr>
            <a:r>
              <a:rPr lang="en-US" sz="3200" dirty="0" smtClean="0">
                <a:solidFill>
                  <a:schemeClr val="bg2">
                    <a:lumMod val="50000"/>
                  </a:schemeClr>
                </a:solidFill>
              </a:rPr>
              <a:t>Thus immunoassay is a test that utilizes immuno-complexing when antibodies and antigens are brought together. </a:t>
            </a:r>
            <a:endParaRPr lang="en-US" sz="3200" dirty="0">
              <a:solidFill>
                <a:schemeClr val="bg2">
                  <a:lumMod val="50000"/>
                </a:schemeClr>
              </a:solidFill>
            </a:endParaRPr>
          </a:p>
        </p:txBody>
      </p:sp>
      <p:sp>
        <p:nvSpPr>
          <p:cNvPr id="3" name="Text Placeholder 2"/>
          <p:cNvSpPr>
            <a:spLocks noGrp="1"/>
          </p:cNvSpPr>
          <p:nvPr>
            <p:ph type="body" idx="1"/>
          </p:nvPr>
        </p:nvSpPr>
        <p:spPr>
          <a:solidFill>
            <a:schemeClr val="accent1"/>
          </a:solidFill>
        </p:spPr>
        <p:txBody>
          <a:bodyPr>
            <a:noAutofit/>
          </a:bodyPr>
          <a:lstStyle/>
          <a:p>
            <a:r>
              <a:rPr lang="en-US" sz="4000" dirty="0" smtClean="0">
                <a:solidFill>
                  <a:schemeClr val="bg1"/>
                </a:solidFill>
              </a:rPr>
              <a:t>        Immune</a:t>
            </a:r>
            <a:endParaRPr lang="en-US" sz="4000" dirty="0">
              <a:solidFill>
                <a:schemeClr val="bg1"/>
              </a:solidFill>
            </a:endParaRPr>
          </a:p>
        </p:txBody>
      </p:sp>
      <p:sp>
        <p:nvSpPr>
          <p:cNvPr id="4" name="Content Placeholder 3"/>
          <p:cNvSpPr>
            <a:spLocks noGrp="1"/>
          </p:cNvSpPr>
          <p:nvPr>
            <p:ph sz="half" idx="2"/>
          </p:nvPr>
        </p:nvSpPr>
        <p:spPr>
          <a:xfrm>
            <a:off x="457200" y="2174875"/>
            <a:ext cx="4040188" cy="1635125"/>
          </a:xfrm>
          <a:solidFill>
            <a:srgbClr val="FFC000"/>
          </a:solidFill>
        </p:spPr>
        <p:txBody>
          <a:bodyPr/>
          <a:lstStyle/>
          <a:p>
            <a:pPr algn="just"/>
            <a:r>
              <a:rPr lang="en-US" b="1" dirty="0" smtClean="0">
                <a:solidFill>
                  <a:srgbClr val="C00000"/>
                </a:solidFill>
              </a:rPr>
              <a:t>Immune refers to  an immune response that causes the body to generate antibodies</a:t>
            </a:r>
            <a:endParaRPr lang="en-US" b="1" dirty="0">
              <a:solidFill>
                <a:srgbClr val="C00000"/>
              </a:solidFill>
            </a:endParaRPr>
          </a:p>
        </p:txBody>
      </p:sp>
      <p:sp>
        <p:nvSpPr>
          <p:cNvPr id="5" name="Text Placeholder 4"/>
          <p:cNvSpPr>
            <a:spLocks noGrp="1"/>
          </p:cNvSpPr>
          <p:nvPr>
            <p:ph type="body" sz="quarter" idx="3"/>
          </p:nvPr>
        </p:nvSpPr>
        <p:spPr>
          <a:xfrm>
            <a:off x="5410200" y="1535113"/>
            <a:ext cx="3276600" cy="639762"/>
          </a:xfrm>
          <a:solidFill>
            <a:schemeClr val="accent1"/>
          </a:solidFill>
        </p:spPr>
        <p:txBody>
          <a:bodyPr>
            <a:noAutofit/>
          </a:bodyPr>
          <a:lstStyle/>
          <a:p>
            <a:r>
              <a:rPr lang="en-US" sz="4000" dirty="0" smtClean="0">
                <a:solidFill>
                  <a:schemeClr val="bg1"/>
                </a:solidFill>
              </a:rPr>
              <a:t>           Assay</a:t>
            </a:r>
            <a:endParaRPr lang="en-US" sz="4000" dirty="0">
              <a:solidFill>
                <a:schemeClr val="bg1"/>
              </a:solidFill>
            </a:endParaRPr>
          </a:p>
        </p:txBody>
      </p:sp>
      <p:sp>
        <p:nvSpPr>
          <p:cNvPr id="6" name="Content Placeholder 5"/>
          <p:cNvSpPr>
            <a:spLocks noGrp="1"/>
          </p:cNvSpPr>
          <p:nvPr>
            <p:ph sz="quarter" idx="4"/>
          </p:nvPr>
        </p:nvSpPr>
        <p:spPr>
          <a:xfrm>
            <a:off x="5410200" y="2174875"/>
            <a:ext cx="3276600" cy="1330325"/>
          </a:xfrm>
          <a:solidFill>
            <a:srgbClr val="FFC000"/>
          </a:solidFill>
        </p:spPr>
        <p:txBody>
          <a:bodyPr/>
          <a:lstStyle/>
          <a:p>
            <a:pPr>
              <a:buFont typeface="Wingdings" pitchFamily="2" charset="2"/>
              <a:buChar char="§"/>
            </a:pPr>
            <a:r>
              <a:rPr lang="en-US" b="1" dirty="0" smtClean="0">
                <a:solidFill>
                  <a:srgbClr val="C00000"/>
                </a:solidFill>
              </a:rPr>
              <a:t>Assay refers to a test</a:t>
            </a:r>
            <a:endParaRPr lang="en-US" b="1" dirty="0">
              <a:solidFill>
                <a:srgbClr val="C00000"/>
              </a:solidFill>
            </a:endParaRPr>
          </a:p>
        </p:txBody>
      </p:sp>
      <p:sp>
        <p:nvSpPr>
          <p:cNvPr id="7" name="Rectangle 6"/>
          <p:cNvSpPr/>
          <p:nvPr/>
        </p:nvSpPr>
        <p:spPr>
          <a:xfrm>
            <a:off x="0" y="0"/>
            <a:ext cx="9144000" cy="1676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Immunoassay = Immune + Assay</a:t>
            </a:r>
            <a:endParaRPr lang="en-US" sz="4800" dirty="0"/>
          </a:p>
        </p:txBody>
      </p:sp>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normAutofit fontScale="90000"/>
          </a:bodyPr>
          <a:lstStyle/>
          <a:p>
            <a:r>
              <a:rPr lang="en-US" b="1" dirty="0" smtClean="0">
                <a:solidFill>
                  <a:srgbClr val="FF0000"/>
                </a:solidFill>
              </a:rPr>
              <a:t>Principle of Radio-</a:t>
            </a:r>
            <a:r>
              <a:rPr lang="en-US" b="1" dirty="0" err="1" smtClean="0">
                <a:solidFill>
                  <a:srgbClr val="FF0000"/>
                </a:solidFill>
              </a:rPr>
              <a:t>Immuno</a:t>
            </a:r>
            <a:r>
              <a:rPr lang="en-US" b="1" dirty="0" smtClean="0">
                <a:solidFill>
                  <a:srgbClr val="FF0000"/>
                </a:solidFill>
              </a:rPr>
              <a:t> Assay (RIA)</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609600" y="12192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6172200"/>
            <a:ext cx="7283597" cy="584775"/>
          </a:xfrm>
          <a:prstGeom prst="rect">
            <a:avLst/>
          </a:prstGeom>
          <a:noFill/>
        </p:spPr>
        <p:txBody>
          <a:bodyPr wrap="none" rtlCol="0">
            <a:spAutoFit/>
          </a:bodyPr>
          <a:lstStyle/>
          <a:p>
            <a:r>
              <a:rPr lang="en-US" sz="3200" dirty="0" smtClean="0"/>
              <a:t>          </a:t>
            </a:r>
            <a:r>
              <a:rPr lang="en-US" sz="3200" dirty="0" smtClean="0">
                <a:solidFill>
                  <a:srgbClr val="FFC000"/>
                </a:solidFill>
              </a:rPr>
              <a:t>Principle of Immunological reactions</a:t>
            </a:r>
            <a:endParaRPr lang="en-US" sz="3200" dirty="0">
              <a:solidFill>
                <a:srgbClr val="FFC000"/>
              </a:solidFill>
            </a:endParaRPr>
          </a:p>
        </p:txBody>
      </p:sp>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rmAutofit lnSpcReduction="10000"/>
          </a:bodyPr>
          <a:lstStyle/>
          <a:p>
            <a:pPr>
              <a:buFont typeface="Wingdings" pitchFamily="2" charset="2"/>
              <a:buChar char="Ø"/>
            </a:pPr>
            <a:r>
              <a:rPr lang="en-US" sz="3400" dirty="0" smtClean="0"/>
              <a:t> Immunoassay combines the sensitivity of radiochemistry.</a:t>
            </a:r>
          </a:p>
          <a:p>
            <a:pPr algn="just">
              <a:buFont typeface="Wingdings" pitchFamily="2" charset="2"/>
              <a:buChar char="Ø"/>
            </a:pPr>
            <a:r>
              <a:rPr lang="en-US" sz="3400" dirty="0" smtClean="0"/>
              <a:t> </a:t>
            </a:r>
            <a:r>
              <a:rPr lang="en-US" sz="3400" dirty="0" smtClean="0"/>
              <a:t>Fluorescence or enzymatic tags with the specificity of immunology.</a:t>
            </a:r>
          </a:p>
          <a:p>
            <a:pPr algn="just">
              <a:buNone/>
            </a:pPr>
            <a:r>
              <a:rPr lang="en-US" sz="3400" dirty="0" smtClean="0"/>
              <a:t> </a:t>
            </a:r>
            <a:r>
              <a:rPr lang="en-US" sz="3400" dirty="0" smtClean="0"/>
              <a:t>   </a:t>
            </a:r>
            <a:r>
              <a:rPr lang="en-US" sz="3400" dirty="0" smtClean="0">
                <a:solidFill>
                  <a:srgbClr val="FF0000"/>
                </a:solidFill>
              </a:rPr>
              <a:t>Immunology is the study of antigens and their reactions with antibody.</a:t>
            </a:r>
          </a:p>
          <a:p>
            <a:pPr algn="just">
              <a:buNone/>
            </a:pPr>
            <a:r>
              <a:rPr lang="en-US" sz="3400" dirty="0" smtClean="0">
                <a:solidFill>
                  <a:srgbClr val="FFFF00"/>
                </a:solidFill>
              </a:rPr>
              <a:t>    That is an organism’s defense mechanism to foreign body to antibodies.</a:t>
            </a:r>
          </a:p>
          <a:p>
            <a:pPr algn="just">
              <a:buFont typeface="Wingdings" pitchFamily="2" charset="2"/>
              <a:buChar char="Ø"/>
            </a:pPr>
            <a:r>
              <a:rPr lang="en-US" sz="3400" dirty="0" smtClean="0">
                <a:solidFill>
                  <a:srgbClr val="FFFF00"/>
                </a:solidFill>
              </a:rPr>
              <a:t> </a:t>
            </a:r>
            <a:r>
              <a:rPr lang="en-US" sz="3400" dirty="0" smtClean="0">
                <a:solidFill>
                  <a:srgbClr val="FFFF00"/>
                </a:solidFill>
              </a:rPr>
              <a:t>An analysis of foreign substances capable of producing antibody formation in the body and is able to react with bind to that antibody.</a:t>
            </a:r>
          </a:p>
          <a:p>
            <a:pPr algn="just">
              <a:buNone/>
            </a:pPr>
            <a:r>
              <a:rPr lang="en-US" sz="3400" dirty="0" smtClean="0">
                <a:solidFill>
                  <a:srgbClr val="FFFF00"/>
                </a:solidFill>
              </a:rPr>
              <a:t> </a:t>
            </a:r>
            <a:r>
              <a:rPr lang="en-US" sz="3400" dirty="0" smtClean="0">
                <a:solidFill>
                  <a:srgbClr val="FFFF00"/>
                </a:solidFill>
              </a:rPr>
              <a:t>  </a:t>
            </a:r>
            <a:endParaRPr lang="en-US" sz="3400" dirty="0">
              <a:solidFill>
                <a:srgbClr val="FFFF00"/>
              </a:solidFill>
            </a:endParaRPr>
          </a:p>
        </p:txBody>
      </p:sp>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lstStyle/>
          <a:p>
            <a:pPr algn="just">
              <a:buNone/>
            </a:pPr>
            <a:r>
              <a:rPr lang="en-US" sz="4800" b="1" dirty="0" smtClean="0">
                <a:solidFill>
                  <a:srgbClr val="FF0000"/>
                </a:solidFill>
              </a:rPr>
              <a:t>Antigen:</a:t>
            </a:r>
          </a:p>
          <a:p>
            <a:pPr algn="just">
              <a:buNone/>
            </a:pPr>
            <a:r>
              <a:rPr lang="en-US" sz="3600" dirty="0" smtClean="0">
                <a:solidFill>
                  <a:srgbClr val="FFFF00"/>
                </a:solidFill>
              </a:rPr>
              <a:t>   An </a:t>
            </a:r>
            <a:r>
              <a:rPr lang="en-US" sz="3600" dirty="0" smtClean="0">
                <a:solidFill>
                  <a:srgbClr val="FFFF00"/>
                </a:solidFill>
              </a:rPr>
              <a:t>antigen is always large molecule such as </a:t>
            </a:r>
            <a:r>
              <a:rPr lang="en-US" sz="3600" dirty="0" smtClean="0">
                <a:solidFill>
                  <a:srgbClr val="FFFF00"/>
                </a:solidFill>
              </a:rPr>
              <a:t>protein.</a:t>
            </a:r>
          </a:p>
          <a:p>
            <a:pPr algn="just">
              <a:buNone/>
            </a:pPr>
            <a:r>
              <a:rPr lang="en-US" sz="4400" b="1" dirty="0" smtClean="0">
                <a:solidFill>
                  <a:srgbClr val="FF0000"/>
                </a:solidFill>
              </a:rPr>
              <a:t>Antibody:</a:t>
            </a:r>
          </a:p>
          <a:p>
            <a:pPr algn="just">
              <a:buNone/>
            </a:pPr>
            <a:r>
              <a:rPr lang="en-US" sz="3600" dirty="0" smtClean="0">
                <a:solidFill>
                  <a:srgbClr val="FFFF00"/>
                </a:solidFill>
              </a:rPr>
              <a:t> </a:t>
            </a:r>
            <a:r>
              <a:rPr lang="en-US" sz="3600" dirty="0" smtClean="0">
                <a:solidFill>
                  <a:srgbClr val="FFFF00"/>
                </a:solidFill>
              </a:rPr>
              <a:t>  </a:t>
            </a:r>
            <a:r>
              <a:rPr lang="en-US" sz="3600" dirty="0" smtClean="0">
                <a:solidFill>
                  <a:srgbClr val="92D050"/>
                </a:solidFill>
              </a:rPr>
              <a:t>An </a:t>
            </a:r>
            <a:r>
              <a:rPr lang="en-US" sz="3600" dirty="0" smtClean="0">
                <a:solidFill>
                  <a:srgbClr val="92D050"/>
                </a:solidFill>
              </a:rPr>
              <a:t>antibody is protein endowed with capacity to </a:t>
            </a:r>
            <a:r>
              <a:rPr lang="en-US" sz="3600" dirty="0" err="1" smtClean="0">
                <a:solidFill>
                  <a:srgbClr val="92D050"/>
                </a:solidFill>
              </a:rPr>
              <a:t>recognise</a:t>
            </a:r>
            <a:r>
              <a:rPr lang="en-US" sz="3600" dirty="0" smtClean="0">
                <a:solidFill>
                  <a:srgbClr val="92D050"/>
                </a:solidFill>
              </a:rPr>
              <a:t> by </a:t>
            </a:r>
            <a:r>
              <a:rPr lang="en-US" sz="3600" dirty="0" err="1" smtClean="0">
                <a:solidFill>
                  <a:srgbClr val="92D050"/>
                </a:solidFill>
              </a:rPr>
              <a:t>stereospecific</a:t>
            </a:r>
            <a:r>
              <a:rPr lang="en-US" sz="3600" dirty="0" smtClean="0">
                <a:solidFill>
                  <a:srgbClr val="92D050"/>
                </a:solidFill>
              </a:rPr>
              <a:t> </a:t>
            </a:r>
            <a:r>
              <a:rPr lang="en-US" sz="3600" dirty="0" smtClean="0">
                <a:solidFill>
                  <a:srgbClr val="92D050"/>
                </a:solidFill>
              </a:rPr>
              <a:t>association.</a:t>
            </a:r>
          </a:p>
          <a:p>
            <a:pPr algn="just">
              <a:buNone/>
            </a:pPr>
            <a:r>
              <a:rPr lang="en-US" sz="3600" dirty="0" smtClean="0">
                <a:solidFill>
                  <a:srgbClr val="92D050"/>
                </a:solidFill>
              </a:rPr>
              <a:t> </a:t>
            </a:r>
            <a:r>
              <a:rPr lang="en-US" sz="3600" dirty="0" smtClean="0">
                <a:solidFill>
                  <a:srgbClr val="92D050"/>
                </a:solidFill>
              </a:rPr>
              <a:t>  A </a:t>
            </a:r>
            <a:r>
              <a:rPr lang="en-US" sz="3600" dirty="0" smtClean="0">
                <a:solidFill>
                  <a:srgbClr val="92D050"/>
                </a:solidFill>
              </a:rPr>
              <a:t>substance foreign to the organism, it has invaded for example- bacteria and virus.</a:t>
            </a:r>
          </a:p>
          <a:p>
            <a:endParaRPr lang="en-US" dirty="0"/>
          </a:p>
        </p:txBody>
      </p:sp>
    </p:spTree>
  </p:cSld>
  <p:clrMapOvr>
    <a:masterClrMapping/>
  </p:clrMapOvr>
  <p:transition>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1071</Words>
  <Application>Microsoft Office PowerPoint</Application>
  <PresentationFormat>On-screen Show (4:3)</PresentationFormat>
  <Paragraphs>94</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CS ChemDraw Drawing</vt:lpstr>
      <vt:lpstr>Slide 1</vt:lpstr>
      <vt:lpstr>Slide 2</vt:lpstr>
      <vt:lpstr>Slide 3</vt:lpstr>
      <vt:lpstr>Slide 4</vt:lpstr>
      <vt:lpstr>Slide 5</vt:lpstr>
      <vt:lpstr>Thus immunoassay is a test that utilizes immuno-complexing when antibodies and antigens are brought together. </vt:lpstr>
      <vt:lpstr>Principle of Radio-Immuno Assay (RIA)</vt:lpstr>
      <vt:lpstr>Slide 8</vt:lpstr>
      <vt:lpstr>Slide 9</vt:lpstr>
      <vt:lpstr>Slide 10</vt:lpstr>
      <vt:lpstr>Slide 11</vt:lpstr>
      <vt:lpstr>Slide 12</vt:lpstr>
      <vt:lpstr>Slide 13</vt:lpstr>
      <vt:lpstr>Strength of antigen-antibody complex</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29</cp:revision>
  <dcterms:created xsi:type="dcterms:W3CDTF">2020-04-10T17:46:45Z</dcterms:created>
  <dcterms:modified xsi:type="dcterms:W3CDTF">2020-04-19T08:14:37Z</dcterms:modified>
</cp:coreProperties>
</file>