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574" autoAdjust="0"/>
  </p:normalViewPr>
  <p:slideViewPr>
    <p:cSldViewPr>
      <p:cViewPr varScale="1">
        <p:scale>
          <a:sx n="52" d="100"/>
          <a:sy n="52" d="100"/>
        </p:scale>
        <p:origin x="-2274" y="-9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316523" y="1828800"/>
            <a:ext cx="6172200" cy="24384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028700" y="4442264"/>
            <a:ext cx="4800600" cy="23368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00150" y="812800"/>
            <a:ext cx="5314950" cy="24384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00150" y="3343715"/>
            <a:ext cx="5314950" cy="2012949"/>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943600" y="8555568"/>
            <a:ext cx="571500" cy="486833"/>
          </a:xfr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342900" y="2133601"/>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3486150" y="2133601"/>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6172200" cy="1524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0" y="2046817"/>
            <a:ext cx="3030141" cy="1001183"/>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3769" y="2046817"/>
            <a:ext cx="3031331" cy="1001183"/>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42900" y="3149601"/>
            <a:ext cx="3030141" cy="5018617"/>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3483769" y="3149601"/>
            <a:ext cx="3031331" cy="5018617"/>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42900" y="2032001"/>
            <a:ext cx="2256235" cy="6136217"/>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681287" y="364067"/>
            <a:ext cx="3833813" cy="7804151"/>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812800"/>
            <a:ext cx="4114800" cy="696384"/>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371600" y="2442633"/>
            <a:ext cx="4114800" cy="52832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371600" y="1555716"/>
            <a:ext cx="4114800" cy="707136"/>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42900" y="2133600"/>
            <a:ext cx="6172200" cy="62788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342900" y="8555568"/>
            <a:ext cx="1600200" cy="486833"/>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31/08/2020</a:t>
            </a:fld>
            <a:endParaRPr lang="en-US"/>
          </a:p>
        </p:txBody>
      </p:sp>
      <p:sp>
        <p:nvSpPr>
          <p:cNvPr id="3" name="Footer Placeholder 2"/>
          <p:cNvSpPr>
            <a:spLocks noGrp="1"/>
          </p:cNvSpPr>
          <p:nvPr>
            <p:ph type="ftr" sz="quarter" idx="3"/>
          </p:nvPr>
        </p:nvSpPr>
        <p:spPr>
          <a:xfrm>
            <a:off x="2343150" y="8555568"/>
            <a:ext cx="2171700" cy="486833"/>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5943600" y="8555568"/>
            <a:ext cx="571500" cy="486833"/>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508000"/>
            <a:ext cx="6172200" cy="8128000"/>
          </a:xfrm>
        </p:spPr>
        <p:txBody>
          <a:bodyPr>
            <a:normAutofit/>
          </a:bodyPr>
          <a:lstStyle/>
          <a:p>
            <a:pPr algn="ctr"/>
            <a:r>
              <a:rPr lang="en-US" dirty="0" smtClean="0"/>
              <a:t>Income under the head of salary</a:t>
            </a:r>
            <a:endParaRPr lang="en-US" dirty="0"/>
          </a:p>
        </p:txBody>
      </p:sp>
    </p:spTree>
  </p:cSld>
  <p:clrMapOvr>
    <a:masterClrMapping/>
  </p:clrMapOvr>
  <p:transition spd="slow">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2478616"/>
          </a:xfrm>
        </p:spPr>
        <p:txBody>
          <a:bodyPr>
            <a:normAutofit fontScale="90000"/>
          </a:bodyPr>
          <a:lstStyle/>
          <a:p>
            <a:r>
              <a:rPr lang="en-US" b="1" dirty="0" smtClean="0"/>
              <a:t>Prescribed Special Allowances which are exempt to a certain extent - Section 10(14)</a:t>
            </a:r>
            <a:endParaRPr lang="en-US" dirty="0"/>
          </a:p>
        </p:txBody>
      </p:sp>
      <p:sp>
        <p:nvSpPr>
          <p:cNvPr id="3" name="Content Placeholder 2"/>
          <p:cNvSpPr>
            <a:spLocks noGrp="1"/>
          </p:cNvSpPr>
          <p:nvPr>
            <p:ph idx="1"/>
          </p:nvPr>
        </p:nvSpPr>
        <p:spPr>
          <a:xfrm>
            <a:off x="342900" y="3454401"/>
            <a:ext cx="6172200" cy="4713817"/>
          </a:xfrm>
        </p:spPr>
        <p:txBody>
          <a:bodyPr>
            <a:normAutofit/>
          </a:bodyPr>
          <a:lstStyle/>
          <a:p>
            <a:pPr lvl="0"/>
            <a:r>
              <a:rPr lang="en-US" sz="2400" dirty="0" smtClean="0"/>
              <a:t>The above allowances shall be exempt either in full or </a:t>
            </a:r>
            <a:r>
              <a:rPr lang="en-US" sz="2400" dirty="0" err="1" smtClean="0"/>
              <a:t>upto</a:t>
            </a:r>
            <a:r>
              <a:rPr lang="en-US" sz="2400" dirty="0" smtClean="0"/>
              <a:t> a certain limit and the balance, if any, shall be taxable and thus included in gross salary. There are two types of it;</a:t>
            </a:r>
          </a:p>
          <a:p>
            <a:pPr lvl="0">
              <a:buNone/>
            </a:pPr>
            <a:endParaRPr lang="en-US" sz="2400" dirty="0" smtClean="0"/>
          </a:p>
          <a:p>
            <a:pPr>
              <a:buNone/>
            </a:pPr>
            <a:r>
              <a:rPr lang="en-US" sz="2400" dirty="0" smtClean="0"/>
              <a:t>(</a:t>
            </a:r>
            <a:r>
              <a:rPr lang="en-US" sz="2400" dirty="0" err="1" smtClean="0"/>
              <a:t>i</a:t>
            </a:r>
            <a:r>
              <a:rPr lang="en-US" sz="2400" dirty="0" smtClean="0"/>
              <a:t>)- Special Allowances for performance of official duties</a:t>
            </a:r>
          </a:p>
          <a:p>
            <a:pPr>
              <a:buNone/>
            </a:pPr>
            <a:endParaRPr lang="en-US" sz="2400" dirty="0" smtClean="0"/>
          </a:p>
          <a:p>
            <a:pPr>
              <a:buNone/>
            </a:pPr>
            <a:r>
              <a:rPr lang="en-US" sz="2400" dirty="0" smtClean="0"/>
              <a:t>(ii) Allowances to meet Personal Expenses</a:t>
            </a:r>
          </a:p>
          <a:p>
            <a:pPr>
              <a:buNone/>
            </a:pPr>
            <a:endParaRPr lang="en-US" dirty="0" smtClean="0"/>
          </a:p>
          <a:p>
            <a:pPr>
              <a:buNone/>
            </a:pPr>
            <a:endParaRPr lang="en-US"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869016"/>
          </a:xfrm>
        </p:spPr>
        <p:txBody>
          <a:bodyPr>
            <a:normAutofit fontScale="90000"/>
          </a:bodyPr>
          <a:lstStyle/>
          <a:p>
            <a:r>
              <a:rPr lang="en-US" b="1" dirty="0" smtClean="0"/>
              <a:t>Special Allowances for performance of official duties</a:t>
            </a:r>
            <a:endParaRPr lang="en-US" dirty="0"/>
          </a:p>
        </p:txBody>
      </p:sp>
      <p:sp>
        <p:nvSpPr>
          <p:cNvPr id="3" name="Content Placeholder 2"/>
          <p:cNvSpPr>
            <a:spLocks noGrp="1"/>
          </p:cNvSpPr>
          <p:nvPr>
            <p:ph idx="1"/>
          </p:nvPr>
        </p:nvSpPr>
        <p:spPr>
          <a:xfrm>
            <a:off x="342900" y="2133600"/>
            <a:ext cx="6172200" cy="6502400"/>
          </a:xfrm>
        </p:spPr>
        <p:txBody>
          <a:bodyPr>
            <a:noAutofit/>
          </a:bodyPr>
          <a:lstStyle/>
          <a:p>
            <a:r>
              <a:rPr lang="en-US" sz="1800" dirty="0" smtClean="0">
                <a:latin typeface="Calibri" pitchFamily="34" charset="0"/>
              </a:rPr>
              <a:t>These allowances are not in the nature of a perquisite within the meaning of section 17(2) and are specifically granted to meet expenses wholly, necessarily and exclusively incurred in the performance of duties of an office or employment of profit. These allowances will be exempt the extent such expenses is actually incurred for that purpose. [Section 10(14)(</a:t>
            </a:r>
            <a:r>
              <a:rPr lang="en-US" sz="1800" dirty="0" err="1" smtClean="0">
                <a:latin typeface="Calibri" pitchFamily="34" charset="0"/>
              </a:rPr>
              <a:t>i</a:t>
            </a:r>
            <a:r>
              <a:rPr lang="en-US" sz="1800" dirty="0" smtClean="0">
                <a:latin typeface="Calibri" pitchFamily="34" charset="0"/>
              </a:rPr>
              <a:t>)].</a:t>
            </a:r>
          </a:p>
          <a:p>
            <a:pPr>
              <a:buNone/>
            </a:pPr>
            <a:r>
              <a:rPr lang="en-US" sz="1800" dirty="0" smtClean="0">
                <a:latin typeface="Calibri" pitchFamily="34" charset="0"/>
              </a:rPr>
              <a:t>These allowances are:</a:t>
            </a:r>
          </a:p>
          <a:p>
            <a:pPr lvl="0"/>
            <a:r>
              <a:rPr lang="en-US" sz="1800" dirty="0" smtClean="0">
                <a:latin typeface="Calibri" pitchFamily="34" charset="0"/>
              </a:rPr>
              <a:t>Travelling allowance:</a:t>
            </a:r>
          </a:p>
          <a:p>
            <a:pPr lvl="0"/>
            <a:r>
              <a:rPr lang="en-US" sz="1800" dirty="0" smtClean="0">
                <a:latin typeface="Calibri" pitchFamily="34" charset="0"/>
              </a:rPr>
              <a:t>Daily allowance:</a:t>
            </a:r>
          </a:p>
          <a:p>
            <a:pPr lvl="0"/>
            <a:r>
              <a:rPr lang="en-US" sz="1800" dirty="0" smtClean="0">
                <a:latin typeface="Calibri" pitchFamily="34" charset="0"/>
              </a:rPr>
              <a:t>Conveyance allowance:</a:t>
            </a:r>
          </a:p>
          <a:p>
            <a:pPr lvl="0"/>
            <a:r>
              <a:rPr lang="en-US" sz="1800" dirty="0" smtClean="0">
                <a:latin typeface="Calibri" pitchFamily="34" charset="0"/>
              </a:rPr>
              <a:t>Helper allowance:</a:t>
            </a:r>
          </a:p>
          <a:p>
            <a:pPr lvl="0"/>
            <a:r>
              <a:rPr lang="en-US" sz="1800" dirty="0" smtClean="0">
                <a:latin typeface="Calibri" pitchFamily="34" charset="0"/>
              </a:rPr>
              <a:t>Academic allowance:</a:t>
            </a:r>
          </a:p>
          <a:p>
            <a:pPr lvl="0"/>
            <a:r>
              <a:rPr lang="en-US" sz="1800" dirty="0" smtClean="0">
                <a:latin typeface="Calibri" pitchFamily="34" charset="0"/>
              </a:rPr>
              <a:t>Uniform allowance:</a:t>
            </a:r>
          </a:p>
          <a:p>
            <a:r>
              <a:rPr lang="en-US" sz="1800" dirty="0" smtClean="0">
                <a:latin typeface="Calibri" pitchFamily="34" charset="0"/>
              </a:rPr>
              <a:t>The above allowances shall be exempt to the extent of </a:t>
            </a:r>
            <a:r>
              <a:rPr lang="en-US" sz="1800" b="1" dirty="0" smtClean="0">
                <a:latin typeface="Calibri" pitchFamily="34" charset="0"/>
              </a:rPr>
              <a:t>minimum</a:t>
            </a:r>
            <a:r>
              <a:rPr lang="en-US" sz="1800" dirty="0" smtClean="0">
                <a:latin typeface="Calibri" pitchFamily="34" charset="0"/>
              </a:rPr>
              <a:t> of the following:</a:t>
            </a:r>
          </a:p>
          <a:p>
            <a:pPr lvl="0"/>
            <a:r>
              <a:rPr lang="en-US" sz="1800" dirty="0" smtClean="0">
                <a:latin typeface="Calibri" pitchFamily="34" charset="0"/>
              </a:rPr>
              <a:t>Actual allowance received.</a:t>
            </a:r>
          </a:p>
          <a:p>
            <a:pPr lvl="0"/>
            <a:r>
              <a:rPr lang="en-US" sz="1800" dirty="0" smtClean="0">
                <a:latin typeface="Calibri" pitchFamily="34" charset="0"/>
              </a:rPr>
              <a:t>Actual amount spent for the purposes of duties of office or employment.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938784"/>
            <a:ext cx="6172200" cy="1347216"/>
          </a:xfrm>
        </p:spPr>
        <p:txBody>
          <a:bodyPr>
            <a:normAutofit/>
          </a:bodyPr>
          <a:lstStyle/>
          <a:p>
            <a:r>
              <a:rPr lang="en-US" b="1" dirty="0" smtClean="0"/>
              <a:t>Allowances to meet Personal Expenses</a:t>
            </a:r>
            <a:endParaRPr lang="en-US" dirty="0"/>
          </a:p>
        </p:txBody>
      </p:sp>
      <p:sp>
        <p:nvSpPr>
          <p:cNvPr id="3" name="Content Placeholder 2"/>
          <p:cNvSpPr>
            <a:spLocks noGrp="1"/>
          </p:cNvSpPr>
          <p:nvPr>
            <p:ph idx="1"/>
          </p:nvPr>
        </p:nvSpPr>
        <p:spPr>
          <a:xfrm>
            <a:off x="342900" y="2590800"/>
            <a:ext cx="6172200" cy="5740400"/>
          </a:xfrm>
        </p:spPr>
        <p:txBody>
          <a:bodyPr>
            <a:noAutofit/>
          </a:bodyPr>
          <a:lstStyle/>
          <a:p>
            <a:r>
              <a:rPr lang="en-US" sz="1600" dirty="0" smtClean="0">
                <a:latin typeface="Calibri" pitchFamily="34" charset="0"/>
              </a:rPr>
              <a:t>These allowances are exempt to the extent of amount received or the limit specified, whatever less is:</a:t>
            </a:r>
          </a:p>
          <a:p>
            <a:pPr lvl="0"/>
            <a:r>
              <a:rPr lang="en-US" sz="1600" dirty="0" smtClean="0">
                <a:latin typeface="Calibri" pitchFamily="34" charset="0"/>
              </a:rPr>
              <a:t>Children education allowance:</a:t>
            </a:r>
          </a:p>
          <a:p>
            <a:pPr lvl="0"/>
            <a:r>
              <a:rPr lang="en-US" sz="1600" dirty="0" smtClean="0">
                <a:latin typeface="Calibri" pitchFamily="34" charset="0"/>
              </a:rPr>
              <a:t>Hostel expenditure allowance:</a:t>
            </a:r>
          </a:p>
          <a:p>
            <a:pPr lvl="0"/>
            <a:r>
              <a:rPr lang="en-US" sz="1600" dirty="0" smtClean="0">
                <a:latin typeface="Calibri" pitchFamily="34" charset="0"/>
              </a:rPr>
              <a:t>Tribal area, Scheduled Area/Agency area allowance:</a:t>
            </a:r>
          </a:p>
          <a:p>
            <a:pPr lvl="0"/>
            <a:r>
              <a:rPr lang="en-US" sz="1600" dirty="0" smtClean="0">
                <a:latin typeface="Calibri" pitchFamily="34" charset="0"/>
              </a:rPr>
              <a:t>Special compensatory hilly area allowance or high altitude allowance etc.:</a:t>
            </a:r>
          </a:p>
          <a:p>
            <a:pPr lvl="0"/>
            <a:r>
              <a:rPr lang="en-US" sz="1600" dirty="0" smtClean="0">
                <a:latin typeface="Calibri" pitchFamily="34" charset="0"/>
              </a:rPr>
              <a:t>Border area, remote area allowance, disturbed area allowance, etc.: (as per given later):</a:t>
            </a:r>
          </a:p>
          <a:p>
            <a:pPr lvl="0"/>
            <a:r>
              <a:rPr lang="en-US" sz="1600" dirty="0" smtClean="0">
                <a:latin typeface="Calibri" pitchFamily="34" charset="0"/>
              </a:rPr>
              <a:t>Compensatory field area allowance:</a:t>
            </a:r>
          </a:p>
          <a:p>
            <a:pPr lvl="0"/>
            <a:r>
              <a:rPr lang="en-US" sz="1600" dirty="0" smtClean="0">
                <a:latin typeface="Calibri" pitchFamily="34" charset="0"/>
              </a:rPr>
              <a:t>Compensatory, modified field area allowance:</a:t>
            </a:r>
          </a:p>
          <a:p>
            <a:pPr lvl="0"/>
            <a:r>
              <a:rPr lang="en-US" sz="1600" dirty="0" smtClean="0">
                <a:latin typeface="Calibri" pitchFamily="34" charset="0"/>
              </a:rPr>
              <a:t>Counter insurgency allowance granted to members of armed forces:</a:t>
            </a:r>
          </a:p>
          <a:p>
            <a:pPr lvl="0"/>
            <a:r>
              <a:rPr lang="en-US" sz="1600" dirty="0" smtClean="0">
                <a:latin typeface="Calibri" pitchFamily="34" charset="0"/>
              </a:rPr>
              <a:t>Transport allowance:</a:t>
            </a:r>
          </a:p>
          <a:p>
            <a:pPr lvl="0"/>
            <a:r>
              <a:rPr lang="en-US" sz="1600" dirty="0" smtClean="0">
                <a:latin typeface="Calibri" pitchFamily="34" charset="0"/>
              </a:rPr>
              <a:t>Underground allowance:</a:t>
            </a:r>
          </a:p>
          <a:p>
            <a:pPr lvl="0"/>
            <a:r>
              <a:rPr lang="en-US" sz="1600" dirty="0" smtClean="0">
                <a:latin typeface="Calibri" pitchFamily="34" charset="0"/>
              </a:rPr>
              <a:t>High altitude (uncongenial climate) allowance:</a:t>
            </a:r>
          </a:p>
          <a:p>
            <a:pPr lvl="0"/>
            <a:r>
              <a:rPr lang="en-US" sz="1600" dirty="0" smtClean="0">
                <a:latin typeface="Calibri" pitchFamily="34" charset="0"/>
              </a:rPr>
              <a:t>Special compensatory highly active field area allowance granted to members of armed forces:</a:t>
            </a:r>
          </a:p>
          <a:p>
            <a:pPr lvl="0"/>
            <a:r>
              <a:rPr lang="en-US" sz="1600" dirty="0" smtClean="0">
                <a:latin typeface="Calibri" pitchFamily="34" charset="0"/>
              </a:rPr>
              <a:t>Island (duty) allowance: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Entertainment Allowance-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latin typeface="Calibri" pitchFamily="34" charset="0"/>
              </a:rPr>
              <a:t>This deduction is allowed only to a Government employee. Non-Government employees shall not be eligible for any deduction on account of any entertainment allowance received by them.</a:t>
            </a:r>
            <a:r>
              <a:rPr lang="en-US" b="1" dirty="0" smtClean="0">
                <a:latin typeface="Calibri" pitchFamily="34" charset="0"/>
              </a:rPr>
              <a:t> </a:t>
            </a:r>
            <a:r>
              <a:rPr lang="en-US" dirty="0" smtClean="0">
                <a:latin typeface="Calibri" pitchFamily="34" charset="0"/>
              </a:rPr>
              <a:t>In case of entertainment allowance, the </a:t>
            </a:r>
            <a:r>
              <a:rPr lang="en-US" dirty="0" err="1" smtClean="0">
                <a:latin typeface="Calibri" pitchFamily="34" charset="0"/>
              </a:rPr>
              <a:t>assessee</a:t>
            </a:r>
            <a:r>
              <a:rPr lang="en-US" dirty="0" smtClean="0">
                <a:latin typeface="Calibri" pitchFamily="34" charset="0"/>
              </a:rPr>
              <a:t> is not entitled to any exemption but he is entitled to a deduction under section 16(ii) from gross salary. Therefore, the entire entertainment allowance received by any employee is added in computation of the gross salary. The Government employee is, then, entitled to deduction from gross salary under section 16(ii) on account of such entertainment allowance to the extent of minimum of the following 3 limits.</a:t>
            </a:r>
          </a:p>
          <a:p>
            <a:pPr lvl="0"/>
            <a:r>
              <a:rPr lang="en-US" dirty="0" smtClean="0">
                <a:latin typeface="Calibri" pitchFamily="34" charset="0"/>
              </a:rPr>
              <a:t>Actual entertainment allowance received during the previous year.</a:t>
            </a:r>
          </a:p>
          <a:p>
            <a:pPr lvl="0"/>
            <a:r>
              <a:rPr lang="en-US" dirty="0" smtClean="0">
                <a:latin typeface="Calibri" pitchFamily="34" charset="0"/>
              </a:rPr>
              <a:t>20% of his salary exclusive of any allowance, benefit or other perquisite.</a:t>
            </a:r>
          </a:p>
          <a:p>
            <a:pPr lvl="0"/>
            <a:r>
              <a:rPr lang="en-US" dirty="0" smtClean="0">
                <a:latin typeface="Calibri" pitchFamily="34" charset="0"/>
              </a:rPr>
              <a:t>₹5,000</a:t>
            </a:r>
          </a:p>
          <a:p>
            <a:r>
              <a:rPr lang="en-US" dirty="0" smtClean="0">
                <a:latin typeface="Calibri" pitchFamily="34" charset="0"/>
              </a:rPr>
              <a:t>The deduction shall be minimum of the above 3 limits.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Allowances which are Exempt in case of certain Persons</a:t>
            </a:r>
            <a:endParaRPr lang="en-US" dirty="0"/>
          </a:p>
        </p:txBody>
      </p:sp>
      <p:sp>
        <p:nvSpPr>
          <p:cNvPr id="3" name="Content Placeholder 2"/>
          <p:cNvSpPr>
            <a:spLocks noGrp="1"/>
          </p:cNvSpPr>
          <p:nvPr>
            <p:ph idx="1"/>
          </p:nvPr>
        </p:nvSpPr>
        <p:spPr/>
        <p:txBody>
          <a:bodyPr>
            <a:normAutofit/>
          </a:bodyPr>
          <a:lstStyle/>
          <a:p>
            <a:pPr lvl="0"/>
            <a:r>
              <a:rPr lang="en-US" sz="2400" dirty="0" smtClean="0">
                <a:latin typeface="Calibri" pitchFamily="34" charset="0"/>
              </a:rPr>
              <a:t>In this respect these are:</a:t>
            </a:r>
          </a:p>
          <a:p>
            <a:pPr lvl="0">
              <a:buNone/>
            </a:pPr>
            <a:r>
              <a:rPr lang="en-US" sz="2400" dirty="0" smtClean="0">
                <a:latin typeface="Calibri" pitchFamily="34" charset="0"/>
              </a:rPr>
              <a:t>1- Allowances to a citizen of India, who is a Government employee, rendering services outside India. [Section 10(7)]</a:t>
            </a:r>
          </a:p>
          <a:p>
            <a:pPr lvl="0">
              <a:buNone/>
            </a:pPr>
            <a:r>
              <a:rPr lang="en-US" sz="2400" dirty="0" smtClean="0">
                <a:latin typeface="Calibri" pitchFamily="34" charset="0"/>
              </a:rPr>
              <a:t>2- Allowances to High Court judges under section 22A (2) of the High Court Judges (Conditions of Service) Act, 1954.</a:t>
            </a:r>
          </a:p>
          <a:p>
            <a:pPr lvl="0">
              <a:buNone/>
            </a:pPr>
            <a:r>
              <a:rPr lang="en-US" sz="2400" dirty="0" smtClean="0">
                <a:latin typeface="Calibri" pitchFamily="34" charset="0"/>
              </a:rPr>
              <a:t>3- Sumptuary allowance given to High Court and the Supreme Court judges. Sumptuary allowances are in the nature of entertainment allowance.</a:t>
            </a:r>
          </a:p>
          <a:p>
            <a:pPr lvl="0">
              <a:buNone/>
            </a:pPr>
            <a:r>
              <a:rPr lang="en-US" sz="2400" dirty="0" smtClean="0">
                <a:latin typeface="Calibri" pitchFamily="34" charset="0"/>
              </a:rPr>
              <a:t>4- Allowance received by an employee of United Nations </a:t>
            </a:r>
            <a:r>
              <a:rPr lang="en-US" sz="2400" dirty="0" err="1" smtClean="0">
                <a:latin typeface="Calibri" pitchFamily="34" charset="0"/>
              </a:rPr>
              <a:t>Organisation</a:t>
            </a:r>
            <a:r>
              <a:rPr lang="en-US" sz="2400" dirty="0" smtClean="0">
                <a:latin typeface="Calibri" pitchFamily="34" charset="0"/>
              </a:rPr>
              <a:t> (UNO) from his employer.</a:t>
            </a:r>
          </a:p>
          <a:p>
            <a:endParaRPr lang="en-US" sz="2400" dirty="0">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Allowances which are Fully Taxable</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latin typeface="Calibri" pitchFamily="34" charset="0"/>
              </a:rPr>
              <a:t>All other allowances excepting those discussed in above, are fully taxable. Some of such allowances are enumerated as under:</a:t>
            </a:r>
          </a:p>
          <a:p>
            <a:pPr lvl="0"/>
            <a:r>
              <a:rPr lang="en-US" dirty="0" smtClean="0">
                <a:latin typeface="Calibri" pitchFamily="34" charset="0"/>
              </a:rPr>
              <a:t>Dearness Allowance (DA)</a:t>
            </a:r>
          </a:p>
          <a:p>
            <a:pPr lvl="0"/>
            <a:r>
              <a:rPr lang="en-US" dirty="0" smtClean="0">
                <a:latin typeface="Calibri" pitchFamily="34" charset="0"/>
              </a:rPr>
              <a:t>City Compensatory Allowance (CCA)</a:t>
            </a:r>
          </a:p>
          <a:p>
            <a:pPr lvl="0"/>
            <a:r>
              <a:rPr lang="en-US" dirty="0" smtClean="0">
                <a:latin typeface="Calibri" pitchFamily="34" charset="0"/>
              </a:rPr>
              <a:t>Medical Allowance: Fully taxable, irrespective of whether any amount has been spent on medical treatment or not.</a:t>
            </a:r>
          </a:p>
          <a:p>
            <a:pPr lvl="0"/>
            <a:r>
              <a:rPr lang="en-US" dirty="0" smtClean="0">
                <a:latin typeface="Calibri" pitchFamily="34" charset="0"/>
              </a:rPr>
              <a:t>Lunch Allowance/</a:t>
            </a:r>
            <a:r>
              <a:rPr lang="en-US" dirty="0" err="1" smtClean="0">
                <a:latin typeface="Calibri" pitchFamily="34" charset="0"/>
              </a:rPr>
              <a:t>tiffin</a:t>
            </a:r>
            <a:r>
              <a:rPr lang="en-US" dirty="0" smtClean="0">
                <a:latin typeface="Calibri" pitchFamily="34" charset="0"/>
              </a:rPr>
              <a:t> allowance</a:t>
            </a:r>
          </a:p>
          <a:p>
            <a:pPr lvl="0"/>
            <a:r>
              <a:rPr lang="en-US" dirty="0" smtClean="0">
                <a:latin typeface="Calibri" pitchFamily="34" charset="0"/>
              </a:rPr>
              <a:t>Overtime Allowance</a:t>
            </a:r>
          </a:p>
          <a:p>
            <a:pPr lvl="0"/>
            <a:r>
              <a:rPr lang="en-US" dirty="0" smtClean="0">
                <a:latin typeface="Calibri" pitchFamily="34" charset="0"/>
              </a:rPr>
              <a:t>Servant Allowance</a:t>
            </a:r>
          </a:p>
          <a:p>
            <a:pPr lvl="0"/>
            <a:r>
              <a:rPr lang="en-US" dirty="0" smtClean="0">
                <a:latin typeface="Calibri" pitchFamily="34" charset="0"/>
              </a:rPr>
              <a:t>Warden Allowance</a:t>
            </a:r>
          </a:p>
          <a:p>
            <a:pPr lvl="0"/>
            <a:r>
              <a:rPr lang="en-US" dirty="0" smtClean="0">
                <a:latin typeface="Calibri" pitchFamily="34" charset="0"/>
              </a:rPr>
              <a:t>Non-practicing Allowance</a:t>
            </a:r>
          </a:p>
          <a:p>
            <a:pPr lvl="0"/>
            <a:r>
              <a:rPr lang="en-US" dirty="0" smtClean="0">
                <a:latin typeface="Calibri" pitchFamily="34" charset="0"/>
              </a:rPr>
              <a:t>Family Allowance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latin typeface="Calibri" pitchFamily="34" charset="0"/>
              </a:rPr>
              <a:t>This is the first head of ‘income’. Computation of income from the head of salary described under sec. 15, 16 and 17.  Before understanding the computation of income from salary, some important concept must be understood. What is salary, Employer and employee relationship, Deduction under this head, and Allowances?</a:t>
            </a: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157816"/>
          </a:xfrm>
        </p:spPr>
        <p:txBody>
          <a:bodyPr>
            <a:normAutofit/>
          </a:bodyPr>
          <a:lstStyle/>
          <a:p>
            <a:r>
              <a:rPr lang="en-US" b="1" dirty="0" smtClean="0"/>
              <a:t>What is salary?</a:t>
            </a:r>
            <a:endParaRPr lang="en-US" dirty="0"/>
          </a:p>
        </p:txBody>
      </p:sp>
      <p:sp>
        <p:nvSpPr>
          <p:cNvPr id="3" name="Content Placeholder 2"/>
          <p:cNvSpPr>
            <a:spLocks noGrp="1"/>
          </p:cNvSpPr>
          <p:nvPr>
            <p:ph idx="1"/>
          </p:nvPr>
        </p:nvSpPr>
        <p:spPr>
          <a:xfrm>
            <a:off x="342900" y="1727200"/>
            <a:ext cx="6172200" cy="7010400"/>
          </a:xfrm>
        </p:spPr>
        <p:txBody>
          <a:bodyPr>
            <a:noAutofit/>
          </a:bodyPr>
          <a:lstStyle/>
          <a:p>
            <a:r>
              <a:rPr lang="en-US" sz="1600" dirty="0" smtClean="0">
                <a:latin typeface="Calibri" pitchFamily="34" charset="0"/>
              </a:rPr>
              <a:t>Generally salary means Basic + D.A. but for the taxation it has a wider meaning, for this purpose Salary is define under sec. 17[1], there is given an inclusive definition of salary.</a:t>
            </a:r>
          </a:p>
          <a:p>
            <a:r>
              <a:rPr lang="en-US" sz="1600" dirty="0" smtClean="0">
                <a:latin typeface="Calibri" pitchFamily="34" charset="0"/>
              </a:rPr>
              <a:t>Salary includes-</a:t>
            </a:r>
          </a:p>
          <a:p>
            <a:pPr lvl="0"/>
            <a:r>
              <a:rPr lang="en-US" sz="1600" dirty="0" smtClean="0">
                <a:latin typeface="Calibri" pitchFamily="34" charset="0"/>
              </a:rPr>
              <a:t>Wages</a:t>
            </a:r>
          </a:p>
          <a:p>
            <a:pPr lvl="0"/>
            <a:r>
              <a:rPr lang="en-US" sz="1600" dirty="0" smtClean="0">
                <a:latin typeface="Calibri" pitchFamily="34" charset="0"/>
              </a:rPr>
              <a:t>Any annuity or pension</a:t>
            </a:r>
          </a:p>
          <a:p>
            <a:pPr lvl="0"/>
            <a:r>
              <a:rPr lang="en-US" sz="1600" dirty="0" smtClean="0">
                <a:latin typeface="Calibri" pitchFamily="34" charset="0"/>
              </a:rPr>
              <a:t>Any gratuity</a:t>
            </a:r>
          </a:p>
          <a:p>
            <a:pPr lvl="0"/>
            <a:r>
              <a:rPr lang="en-US" sz="1600" dirty="0" smtClean="0">
                <a:latin typeface="Calibri" pitchFamily="34" charset="0"/>
              </a:rPr>
              <a:t>Any fee, commission, perquisites or profits in lieu of or in addition to any salary or wages.</a:t>
            </a:r>
          </a:p>
          <a:p>
            <a:pPr lvl="0"/>
            <a:r>
              <a:rPr lang="en-US" sz="1600" dirty="0" smtClean="0">
                <a:latin typeface="Calibri" pitchFamily="34" charset="0"/>
              </a:rPr>
              <a:t>Any advance of salary</a:t>
            </a:r>
          </a:p>
          <a:p>
            <a:pPr lvl="0"/>
            <a:r>
              <a:rPr lang="en-US" sz="1600" dirty="0" smtClean="0">
                <a:latin typeface="Calibri" pitchFamily="34" charset="0"/>
              </a:rPr>
              <a:t>Any payment received by an employer in respect of any period of leave not availed by him</a:t>
            </a:r>
          </a:p>
          <a:p>
            <a:pPr lvl="0"/>
            <a:r>
              <a:rPr lang="en-US" sz="1600" dirty="0" smtClean="0">
                <a:latin typeface="Calibri" pitchFamily="34" charset="0"/>
              </a:rPr>
              <a:t>The annual accretion to the balance at the credit of an employee participating in a recognized provident fund, to the extent to which it is chargeable to tax</a:t>
            </a:r>
          </a:p>
          <a:p>
            <a:pPr lvl="0"/>
            <a:r>
              <a:rPr lang="en-US" sz="1600" dirty="0" smtClean="0">
                <a:latin typeface="Calibri" pitchFamily="34" charset="0"/>
              </a:rPr>
              <a:t>The aggregate of all sums that are comprise in the transferred balance of an employee participating in a recognized provided fund to the extent to which it is chargeable to tax</a:t>
            </a:r>
          </a:p>
          <a:p>
            <a:pPr lvl="0"/>
            <a:r>
              <a:rPr lang="en-US" sz="1600" dirty="0" smtClean="0">
                <a:latin typeface="Calibri" pitchFamily="34" charset="0"/>
              </a:rPr>
              <a:t>The contribution made by the central government in the previous year, to the account of an employee under a pension schemes referred to in sec. 80CCD.</a:t>
            </a:r>
          </a:p>
          <a:p>
            <a:r>
              <a:rPr lang="en-US" sz="1600" b="1" dirty="0" smtClean="0">
                <a:latin typeface="Calibri" pitchFamily="34" charset="0"/>
              </a:rPr>
              <a:t>Note-</a:t>
            </a:r>
            <a:r>
              <a:rPr lang="en-US" sz="1600" dirty="0" smtClean="0">
                <a:latin typeface="Calibri" pitchFamily="34" charset="0"/>
              </a:rPr>
              <a:t>Above said incomes are included in salary, but there are certain incomes, mentioned above, which are either fully exempted or exempt up to a certain limit.  Hence aggregate of above incomes, after the exemptions available in this act, if any, is knows as gross salary.</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Allowed deduction from the </a:t>
            </a:r>
            <a:br>
              <a:rPr lang="en-US" b="1" dirty="0" smtClean="0"/>
            </a:br>
            <a:r>
              <a:rPr lang="en-US" b="1" dirty="0" smtClean="0"/>
              <a:t>gross salary</a:t>
            </a:r>
            <a:endParaRPr lang="en-US" dirty="0"/>
          </a:p>
        </p:txBody>
      </p:sp>
      <p:sp>
        <p:nvSpPr>
          <p:cNvPr id="3" name="Content Placeholder 2"/>
          <p:cNvSpPr>
            <a:spLocks noGrp="1"/>
          </p:cNvSpPr>
          <p:nvPr>
            <p:ph idx="1"/>
          </p:nvPr>
        </p:nvSpPr>
        <p:spPr>
          <a:xfrm>
            <a:off x="342900" y="2641601"/>
            <a:ext cx="6172200" cy="5080000"/>
          </a:xfrm>
        </p:spPr>
        <p:txBody>
          <a:bodyPr>
            <a:normAutofit/>
          </a:bodyPr>
          <a:lstStyle/>
          <a:p>
            <a:r>
              <a:rPr lang="en-US" sz="2600" dirty="0" smtClean="0">
                <a:latin typeface="Calibri" pitchFamily="34" charset="0"/>
              </a:rPr>
              <a:t>the following three deduction, allowed under sec 16</a:t>
            </a:r>
          </a:p>
          <a:p>
            <a:pPr lvl="0">
              <a:buNone/>
            </a:pPr>
            <a:r>
              <a:rPr lang="en-US" sz="2600" dirty="0" smtClean="0">
                <a:latin typeface="Calibri" pitchFamily="34" charset="0"/>
              </a:rPr>
              <a:t>1- standard deduction [sec. 16(1)</a:t>
            </a:r>
          </a:p>
          <a:p>
            <a:pPr lvl="0">
              <a:buNone/>
            </a:pPr>
            <a:r>
              <a:rPr lang="en-US" sz="2600" dirty="0" smtClean="0">
                <a:latin typeface="Calibri" pitchFamily="34" charset="0"/>
              </a:rPr>
              <a:t>2- deduction for entertainment allowance [ sec. 16 (2)</a:t>
            </a:r>
          </a:p>
          <a:p>
            <a:pPr lvl="0">
              <a:buNone/>
            </a:pPr>
            <a:r>
              <a:rPr lang="en-US" sz="2600" dirty="0" smtClean="0">
                <a:latin typeface="Calibri" pitchFamily="34" charset="0"/>
              </a:rPr>
              <a:t>3- deduction on account of any sum paid towards tax on employment [sec. 16(3)</a:t>
            </a:r>
          </a:p>
          <a:p>
            <a:pPr>
              <a:buNone/>
            </a:pPr>
            <a:r>
              <a:rPr lang="en-US" sz="2600" b="1" dirty="0" smtClean="0">
                <a:latin typeface="Calibri" pitchFamily="34" charset="0"/>
              </a:rPr>
              <a:t>Note-</a:t>
            </a:r>
            <a:r>
              <a:rPr lang="en-US" sz="2600" dirty="0" smtClean="0">
                <a:latin typeface="Calibri" pitchFamily="34" charset="0"/>
              </a:rPr>
              <a:t> The amount received at, after allowing the above deduction, is the income under the head of salary. </a:t>
            </a:r>
          </a:p>
          <a:p>
            <a:endParaRPr lang="en-US" dirty="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Employer and Employee relationship</a:t>
            </a:r>
            <a:endParaRPr lang="en-US" dirty="0"/>
          </a:p>
        </p:txBody>
      </p:sp>
      <p:sp>
        <p:nvSpPr>
          <p:cNvPr id="3" name="Content Placeholder 2"/>
          <p:cNvSpPr>
            <a:spLocks noGrp="1"/>
          </p:cNvSpPr>
          <p:nvPr>
            <p:ph idx="1"/>
          </p:nvPr>
        </p:nvSpPr>
        <p:spPr/>
        <p:txBody>
          <a:bodyPr>
            <a:noAutofit/>
          </a:bodyPr>
          <a:lstStyle/>
          <a:p>
            <a:r>
              <a:rPr lang="en-US" sz="1800" dirty="0" smtClean="0">
                <a:latin typeface="Calibri" pitchFamily="34" charset="0"/>
              </a:rPr>
              <a:t>An income can be taxed under the head of salary, only if there is a relationship of an employer and employee between the payer and payee. If this relationship does not exist, then the income would not be deemed to be income from salary. The relation of employer and employee should be of master and servant.  A master is one who not only directs what and when a thing is to be done but how it is to be done, and the servant is one who is bound to carry out the instruction given to him by such masters.  </a:t>
            </a:r>
          </a:p>
          <a:p>
            <a:pPr>
              <a:buNone/>
            </a:pPr>
            <a:endParaRPr lang="en-US" sz="1800" dirty="0" smtClean="0">
              <a:latin typeface="Calibri" pitchFamily="34" charset="0"/>
            </a:endParaRPr>
          </a:p>
          <a:p>
            <a:r>
              <a:rPr lang="en-US" sz="1800" b="1" dirty="0" smtClean="0">
                <a:latin typeface="Calibri" pitchFamily="34" charset="0"/>
              </a:rPr>
              <a:t>For Instance- </a:t>
            </a:r>
            <a:r>
              <a:rPr lang="en-US" sz="1800" dirty="0" smtClean="0">
                <a:latin typeface="Calibri" pitchFamily="34" charset="0"/>
              </a:rPr>
              <a:t>In case of a lecturer of a college who is also appointed vice principal of the college and receives vice principle allowance, the allowance would be taxed under the head of salary, because it is being received from the employer by the employee although for non academic work. However, if  this lecturer sets the question paper of a university, the remuneration which he receives for setting the paper will not taxable under the head of salary, because the university is not the employer of the  lecturer. Such remuneration would be, however, being taxable under the head of ‘income from other sources”.</a:t>
            </a:r>
          </a:p>
          <a:p>
            <a:endParaRPr lang="en-US" sz="1800"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 </a:t>
            </a:r>
            <a:endParaRPr lang="en-US" dirty="0"/>
          </a:p>
        </p:txBody>
      </p:sp>
      <p:sp>
        <p:nvSpPr>
          <p:cNvPr id="3" name="Content Placeholder 2"/>
          <p:cNvSpPr>
            <a:spLocks noGrp="1"/>
          </p:cNvSpPr>
          <p:nvPr>
            <p:ph idx="1"/>
          </p:nvPr>
        </p:nvSpPr>
        <p:spPr/>
        <p:txBody>
          <a:bodyPr>
            <a:normAutofit/>
          </a:bodyPr>
          <a:lstStyle/>
          <a:p>
            <a:r>
              <a:rPr lang="en-US" sz="2400" dirty="0" smtClean="0">
                <a:latin typeface="Calibri" pitchFamily="34" charset="0"/>
              </a:rPr>
              <a:t>A Member of Parliament or state legislature is not a Government employee and therefore, remuneration received by him is not taxable as salary, but as income from other sources. However, salary received by the minister in the government is taxable under the head of salary. </a:t>
            </a:r>
          </a:p>
          <a:p>
            <a:r>
              <a:rPr lang="en-US" sz="2400" dirty="0" smtClean="0">
                <a:latin typeface="Calibri" pitchFamily="34" charset="0"/>
              </a:rPr>
              <a:t>Any salary, bonus, commission or remuneration due to or received by an </a:t>
            </a:r>
            <a:r>
              <a:rPr lang="en-US" sz="2400" dirty="0" err="1" smtClean="0">
                <a:latin typeface="Calibri" pitchFamily="34" charset="0"/>
              </a:rPr>
              <a:t>assessee</a:t>
            </a:r>
            <a:r>
              <a:rPr lang="en-US" sz="2400" dirty="0" smtClean="0">
                <a:latin typeface="Calibri" pitchFamily="34" charset="0"/>
              </a:rPr>
              <a:t> from a firm, in which he is a partner, shall not be taxable under the head salary , because there is no relationship of an employer and employee.  It will however, be taxable under the head of ‘profits and gains of business and profession’.</a:t>
            </a:r>
            <a:endParaRPr lang="en-US" sz="2400" dirty="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361016"/>
          </a:xfrm>
        </p:spPr>
        <p:txBody>
          <a:bodyPr>
            <a:normAutofit fontScale="90000"/>
          </a:bodyPr>
          <a:lstStyle/>
          <a:p>
            <a:r>
              <a:rPr lang="en-US" dirty="0" smtClean="0"/>
              <a:t>Computation of income under the head of salary </a:t>
            </a:r>
            <a:endParaRPr lang="en-US" dirty="0"/>
          </a:p>
        </p:txBody>
      </p:sp>
      <p:sp>
        <p:nvSpPr>
          <p:cNvPr id="3" name="Content Placeholder 2"/>
          <p:cNvSpPr>
            <a:spLocks noGrp="1"/>
          </p:cNvSpPr>
          <p:nvPr>
            <p:ph idx="1"/>
          </p:nvPr>
        </p:nvSpPr>
        <p:spPr>
          <a:xfrm>
            <a:off x="342900" y="1828800"/>
            <a:ext cx="6172200" cy="6908800"/>
          </a:xfrm>
        </p:spPr>
        <p:txBody>
          <a:bodyPr>
            <a:noAutofit/>
          </a:bodyPr>
          <a:lstStyle/>
          <a:p>
            <a:r>
              <a:rPr lang="en-US" sz="1600" b="1" dirty="0" smtClean="0">
                <a:latin typeface="Calibri" pitchFamily="34" charset="0"/>
              </a:rPr>
              <a:t>Basis of charge- </a:t>
            </a:r>
            <a:r>
              <a:rPr lang="en-US" sz="1600" dirty="0" smtClean="0">
                <a:latin typeface="Calibri" pitchFamily="34" charset="0"/>
              </a:rPr>
              <a:t>According to sec. 15- income shall be chargeable to income tax under the head of salary as following: </a:t>
            </a:r>
          </a:p>
          <a:p>
            <a:pPr lvl="0">
              <a:buNone/>
            </a:pPr>
            <a:r>
              <a:rPr lang="en-US" sz="1600" dirty="0" smtClean="0">
                <a:latin typeface="Calibri" pitchFamily="34" charset="0"/>
              </a:rPr>
              <a:t>A- any salary due from an employer or former employer to an </a:t>
            </a:r>
            <a:r>
              <a:rPr lang="en-US" sz="1600" dirty="0" err="1" smtClean="0">
                <a:latin typeface="Calibri" pitchFamily="34" charset="0"/>
              </a:rPr>
              <a:t>assessee</a:t>
            </a:r>
            <a:r>
              <a:rPr lang="en-US" sz="1600" dirty="0" smtClean="0">
                <a:latin typeface="Calibri" pitchFamily="34" charset="0"/>
              </a:rPr>
              <a:t> in the previous year, whether paid in that previous year or not </a:t>
            </a:r>
          </a:p>
          <a:p>
            <a:pPr lvl="0">
              <a:buNone/>
            </a:pPr>
            <a:r>
              <a:rPr lang="en-US" sz="1600" dirty="0" smtClean="0">
                <a:latin typeface="Calibri" pitchFamily="34" charset="0"/>
              </a:rPr>
              <a:t>B- Any salary paid or allowed to him in the previous year by or on behalf of an employer or a former employer though not due in that previous year or before it became due to him.  </a:t>
            </a:r>
          </a:p>
          <a:p>
            <a:pPr lvl="0">
              <a:buNone/>
            </a:pPr>
            <a:r>
              <a:rPr lang="en-US" sz="1600" dirty="0" smtClean="0">
                <a:latin typeface="Calibri" pitchFamily="34" charset="0"/>
              </a:rPr>
              <a:t>C- Any arrears of salary paid or allowed to him in the previous year by or on behalf of an employer or a former employer, if not charged to income tax in any earlier previous year. </a:t>
            </a:r>
          </a:p>
          <a:p>
            <a:pPr>
              <a:buNone/>
            </a:pPr>
            <a:r>
              <a:rPr lang="en-US" sz="1600" dirty="0" smtClean="0">
                <a:latin typeface="Calibri" pitchFamily="34" charset="0"/>
              </a:rPr>
              <a:t>C(a)  - </a:t>
            </a:r>
            <a:r>
              <a:rPr lang="en-US" sz="1600" b="1" dirty="0" smtClean="0">
                <a:latin typeface="Calibri" pitchFamily="34" charset="0"/>
              </a:rPr>
              <a:t>Arrears of the salary</a:t>
            </a:r>
            <a:r>
              <a:rPr lang="en-US" sz="1600" dirty="0" smtClean="0">
                <a:latin typeface="Calibri" pitchFamily="34" charset="0"/>
              </a:rPr>
              <a:t> – although salary is taxable on due or receipt basis whichever is earlier, but if there are any arrears of salary which have not been taxed in the past, such arrears will be taxed  in  that year in which these are paid or allowed to the employee. </a:t>
            </a:r>
          </a:p>
          <a:p>
            <a:r>
              <a:rPr lang="en-US" sz="1600" b="1" dirty="0" smtClean="0">
                <a:latin typeface="Calibri" pitchFamily="34" charset="0"/>
              </a:rPr>
              <a:t>Note- </a:t>
            </a:r>
            <a:r>
              <a:rPr lang="en-US" sz="1600" dirty="0" smtClean="0">
                <a:latin typeface="Calibri" pitchFamily="34" charset="0"/>
              </a:rPr>
              <a:t>if the salary is payable on monthly basis, it normally becomes due at the end of month although it is paid in the next month. In this case, it will be taxable on ‘due’ basis because due is earlier than receipt. Therefore salary monthly is normally taxable from April to March because the salary on March becomes due at the end of the month. However, It is notable that, in some cases the salary becomes due on the 1</a:t>
            </a:r>
            <a:r>
              <a:rPr lang="en-US" sz="1600" baseline="30000" dirty="0" smtClean="0">
                <a:latin typeface="Calibri" pitchFamily="34" charset="0"/>
              </a:rPr>
              <a:t>st</a:t>
            </a:r>
            <a:r>
              <a:rPr lang="en-US" sz="1600" dirty="0" smtClean="0">
                <a:latin typeface="Calibri" pitchFamily="34" charset="0"/>
              </a:rPr>
              <a:t> day of the next month, in that case we shall tax the salary from March to February, because salary of the month of march current year will be due only in the next financial year and the salary of the month of march of last previous year became due only on 1</a:t>
            </a:r>
            <a:r>
              <a:rPr lang="en-US" sz="1600" baseline="30000" dirty="0" smtClean="0">
                <a:latin typeface="Calibri" pitchFamily="34" charset="0"/>
              </a:rPr>
              <a:t>st</a:t>
            </a:r>
            <a:r>
              <a:rPr lang="en-US" sz="1600" dirty="0" smtClean="0">
                <a:latin typeface="Calibri" pitchFamily="34" charset="0"/>
              </a:rPr>
              <a:t> April of the current year.</a:t>
            </a:r>
            <a:r>
              <a:rPr lang="en-US" sz="1600" b="1" dirty="0" smtClean="0">
                <a:latin typeface="Calibri" pitchFamily="34" charset="0"/>
              </a:rPr>
              <a:t> </a:t>
            </a:r>
            <a:endParaRPr lang="en-US" sz="1600" dirty="0" smtClean="0">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Meaning of the Allowances: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latin typeface="Calibri" pitchFamily="34" charset="0"/>
              </a:rPr>
              <a:t>An allowance is a fixed minatory paid by the employer to the employee for meeting some particular expenses, whether personal or for the performance of his duties. These allowances are generally taxable and are to be including in the gross salary unless a specific exemption has been provided in the respect of any such allowances.</a:t>
            </a:r>
          </a:p>
          <a:p>
            <a:r>
              <a:rPr lang="en-US" dirty="0" smtClean="0">
                <a:latin typeface="Calibri" pitchFamily="34" charset="0"/>
              </a:rPr>
              <a:t> </a:t>
            </a:r>
            <a:r>
              <a:rPr lang="en-US" b="1" dirty="0" smtClean="0">
                <a:latin typeface="Calibri" pitchFamily="34" charset="0"/>
              </a:rPr>
              <a:t>Types and Treatment of the Allowances:  </a:t>
            </a:r>
            <a:r>
              <a:rPr lang="en-US" dirty="0" smtClean="0">
                <a:latin typeface="Calibri" pitchFamily="34" charset="0"/>
              </a:rPr>
              <a:t>For the better understanding it can be divided into following categories;</a:t>
            </a:r>
          </a:p>
          <a:p>
            <a:pPr lvl="0">
              <a:buNone/>
            </a:pPr>
            <a:r>
              <a:rPr lang="en-US" dirty="0" smtClean="0">
                <a:latin typeface="Calibri" pitchFamily="34" charset="0"/>
              </a:rPr>
              <a:t>1- House Rent Allowance-HRA [Section 10(13A) and Rule 2A]</a:t>
            </a:r>
          </a:p>
          <a:p>
            <a:pPr lvl="0">
              <a:buNone/>
            </a:pPr>
            <a:r>
              <a:rPr lang="en-US" dirty="0" smtClean="0">
                <a:latin typeface="Calibri" pitchFamily="34" charset="0"/>
              </a:rPr>
              <a:t>2- Prescribed Special Allowances which are Exempt to a certain extent - Section 10(14)</a:t>
            </a:r>
          </a:p>
          <a:p>
            <a:pPr lvl="0">
              <a:buNone/>
            </a:pPr>
            <a:r>
              <a:rPr lang="en-US" dirty="0" smtClean="0">
                <a:latin typeface="Calibri" pitchFamily="34" charset="0"/>
              </a:rPr>
              <a:t>3- Treatment of Entertainment Allowance</a:t>
            </a:r>
          </a:p>
          <a:p>
            <a:pPr lvl="0">
              <a:buNone/>
            </a:pPr>
            <a:r>
              <a:rPr lang="en-US" dirty="0" smtClean="0">
                <a:latin typeface="Calibri" pitchFamily="34" charset="0"/>
              </a:rPr>
              <a:t>4- Allowances which are Exempt in case of certain Persons</a:t>
            </a:r>
          </a:p>
          <a:p>
            <a:pPr lvl="0">
              <a:buNone/>
            </a:pPr>
            <a:r>
              <a:rPr lang="en-US" dirty="0" smtClean="0">
                <a:latin typeface="Calibri" pitchFamily="34" charset="0"/>
              </a:rPr>
              <a:t>5- Allowances which are Fully Taxable</a:t>
            </a:r>
          </a:p>
          <a:p>
            <a:endParaRPr lang="en-US" dirty="0">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House Rent Allowance-HRA [Section 10(13A) and Rule 2A]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latin typeface="Calibri" pitchFamily="34" charset="0"/>
              </a:rPr>
              <a:t>Quantum of Exemption: </a:t>
            </a:r>
            <a:r>
              <a:rPr lang="en-US" u="sng" dirty="0" smtClean="0">
                <a:latin typeface="Calibri" pitchFamily="34" charset="0"/>
              </a:rPr>
              <a:t>Minimum</a:t>
            </a:r>
            <a:r>
              <a:rPr lang="en-US" dirty="0" smtClean="0">
                <a:latin typeface="Calibri" pitchFamily="34" charset="0"/>
              </a:rPr>
              <a:t> of following three limits:</a:t>
            </a:r>
            <a:endParaRPr lang="en-US" sz="2800" dirty="0" smtClean="0">
              <a:latin typeface="Calibri" pitchFamily="34" charset="0"/>
            </a:endParaRPr>
          </a:p>
          <a:p>
            <a:pPr lvl="0"/>
            <a:r>
              <a:rPr lang="en-US" dirty="0" smtClean="0">
                <a:latin typeface="Calibri" pitchFamily="34" charset="0"/>
              </a:rPr>
              <a:t>Allowances actual received </a:t>
            </a:r>
            <a:endParaRPr lang="en-US" sz="2800" dirty="0" smtClean="0">
              <a:latin typeface="Calibri" pitchFamily="34" charset="0"/>
            </a:endParaRPr>
          </a:p>
          <a:p>
            <a:pPr lvl="0"/>
            <a:r>
              <a:rPr lang="en-US" dirty="0" smtClean="0">
                <a:latin typeface="Calibri" pitchFamily="34" charset="0"/>
              </a:rPr>
              <a:t>Rent paid in excess of 10%of salary</a:t>
            </a:r>
            <a:endParaRPr lang="en-US" sz="2800" dirty="0" smtClean="0">
              <a:latin typeface="Calibri" pitchFamily="34" charset="0"/>
            </a:endParaRPr>
          </a:p>
          <a:p>
            <a:pPr lvl="0"/>
            <a:r>
              <a:rPr lang="en-US" dirty="0" smtClean="0">
                <a:latin typeface="Calibri" pitchFamily="34" charset="0"/>
              </a:rPr>
              <a:t>40% of salary (residence area in metropolitan it will be 50% of salary )</a:t>
            </a:r>
            <a:endParaRPr lang="en-US" sz="2800" dirty="0" smtClean="0">
              <a:latin typeface="Calibri" pitchFamily="34" charset="0"/>
            </a:endParaRPr>
          </a:p>
          <a:p>
            <a:r>
              <a:rPr lang="en-US" b="1" dirty="0" smtClean="0">
                <a:latin typeface="Calibri" pitchFamily="34" charset="0"/>
              </a:rPr>
              <a:t>Note- :</a:t>
            </a:r>
            <a:r>
              <a:rPr lang="en-US" dirty="0" smtClean="0">
                <a:latin typeface="Calibri" pitchFamily="34" charset="0"/>
              </a:rPr>
              <a:t> The exemption in respect of HRA is based upon the following factors:</a:t>
            </a:r>
            <a:endParaRPr lang="en-US" sz="2800" dirty="0" smtClean="0">
              <a:latin typeface="Calibri" pitchFamily="34" charset="0"/>
            </a:endParaRPr>
          </a:p>
          <a:p>
            <a:pPr lvl="1"/>
            <a:r>
              <a:rPr lang="en-US" dirty="0" smtClean="0">
                <a:latin typeface="Calibri" pitchFamily="34" charset="0"/>
              </a:rPr>
              <a:t>Salary</a:t>
            </a:r>
            <a:endParaRPr lang="en-US" sz="2400" dirty="0" smtClean="0">
              <a:latin typeface="Calibri" pitchFamily="34" charset="0"/>
            </a:endParaRPr>
          </a:p>
          <a:p>
            <a:pPr lvl="1"/>
            <a:r>
              <a:rPr lang="en-US" dirty="0" smtClean="0">
                <a:latin typeface="Calibri" pitchFamily="34" charset="0"/>
              </a:rPr>
              <a:t>Place of residence  </a:t>
            </a:r>
            <a:endParaRPr lang="en-US" sz="2400" dirty="0" smtClean="0">
              <a:latin typeface="Calibri" pitchFamily="34" charset="0"/>
            </a:endParaRPr>
          </a:p>
          <a:p>
            <a:pPr lvl="1"/>
            <a:r>
              <a:rPr lang="en-US" dirty="0" smtClean="0">
                <a:latin typeface="Calibri" pitchFamily="34" charset="0"/>
              </a:rPr>
              <a:t>Rent paid</a:t>
            </a:r>
            <a:endParaRPr lang="en-US" sz="2400" dirty="0" smtClean="0">
              <a:latin typeface="Calibri" pitchFamily="34" charset="0"/>
            </a:endParaRPr>
          </a:p>
          <a:p>
            <a:pPr lvl="1"/>
            <a:r>
              <a:rPr lang="en-US" dirty="0" smtClean="0">
                <a:latin typeface="Calibri" pitchFamily="34" charset="0"/>
              </a:rPr>
              <a:t>HRA received</a:t>
            </a:r>
            <a:endParaRPr lang="en-US" sz="2400" dirty="0" smtClean="0">
              <a:latin typeface="Calibri" pitchFamily="34" charset="0"/>
            </a:endParaRPr>
          </a:p>
          <a:p>
            <a:r>
              <a:rPr lang="en-US" dirty="0" smtClean="0">
                <a:latin typeface="Calibri" pitchFamily="34" charset="0"/>
              </a:rPr>
              <a:t>Since there is a possibility of change in any of the above factors during the previous year, exemption for HRA should not always be calculated on annual basis. As long as there is no change in any of the above factors it can be calculated together for that period. Whenever there is a change in any of the above factors, it should be separately calculated till the next change</a:t>
            </a:r>
            <a:endParaRPr lang="en-US" sz="2800" dirty="0" smtClean="0">
              <a:latin typeface="Calibri" pitchFamily="34" charset="0"/>
            </a:endParaRPr>
          </a:p>
          <a:p>
            <a:endParaRPr lang="en-US" dirty="0">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TotalTime>
  <Words>1909</Words>
  <Application>Microsoft Office PowerPoint</Application>
  <PresentationFormat>On-screen Show (4:3)</PresentationFormat>
  <Paragraphs>112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Income under the head of salary</vt:lpstr>
      <vt:lpstr>Introduction </vt:lpstr>
      <vt:lpstr>What is salary?</vt:lpstr>
      <vt:lpstr>Allowed deduction from the  gross salary</vt:lpstr>
      <vt:lpstr>Employer and Employee relationship</vt:lpstr>
      <vt:lpstr>To be continue… </vt:lpstr>
      <vt:lpstr>Computation of income under the head of salary </vt:lpstr>
      <vt:lpstr>Meaning of the Allowances:</vt:lpstr>
      <vt:lpstr>House Rent Allowance-HRA [Section 10(13A) and Rule 2A]</vt:lpstr>
      <vt:lpstr>Prescribed Special Allowances which are exempt to a certain extent - Section 10(14)</vt:lpstr>
      <vt:lpstr>Special Allowances for performance of official duties</vt:lpstr>
      <vt:lpstr>Allowances to meet Personal Expenses</vt:lpstr>
      <vt:lpstr>Entertainment Allowance- </vt:lpstr>
      <vt:lpstr>Allowances which are Exempt in case of certain Persons</vt:lpstr>
      <vt:lpstr>Allowances which are Fully Taxable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ramesh1</dc:creator>
  <cp:lastModifiedBy>abc</cp:lastModifiedBy>
  <cp:revision>10</cp:revision>
  <dcterms:created xsi:type="dcterms:W3CDTF">2006-08-16T00:00:00Z</dcterms:created>
  <dcterms:modified xsi:type="dcterms:W3CDTF">2020-08-31T06:17:08Z</dcterms:modified>
</cp:coreProperties>
</file>