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4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76" r:id="rId2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4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zh-CN" alt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Title 1"/>
          <p:cNvSpPr>
            <a:spLocks noGrp="1"/>
          </p:cNvSpPr>
          <p:nvPr>
            <p:ph type="ctrTitle"/>
          </p:nvPr>
        </p:nvSpPr>
        <p:spPr>
          <a:xfrm>
            <a:off x="468630" y="3717925"/>
            <a:ext cx="6108065" cy="2614930"/>
          </a:xfrm>
        </p:spPr>
        <p:txBody>
          <a:bodyPr anchor="ctr" anchorCtr="0"/>
          <a:p>
            <a:pPr>
              <a:buClrTx/>
              <a:buSzTx/>
              <a:buFontTx/>
            </a:pPr>
            <a:r>
              <a:rPr lang="en-US" altLang="zh-CN" sz="2400" b="1" i="1" kern="1200">
                <a:highlight>
                  <a:srgbClr val="00FF00"/>
                </a:highlight>
                <a:latin typeface="+mj-lt"/>
                <a:ea typeface="+mj-ea"/>
                <a:cs typeface="+mj-cs"/>
              </a:rPr>
              <a:t>Professor (Dr.) Vandana pandey</a:t>
            </a:r>
            <a:br>
              <a:rPr lang="en-US" altLang="zh-CN" sz="2400" b="1" i="1" kern="1200">
                <a:highlight>
                  <a:srgbClr val="00FF00"/>
                </a:highlight>
                <a:latin typeface="+mj-lt"/>
                <a:ea typeface="+mj-ea"/>
                <a:cs typeface="+mj-cs"/>
              </a:rPr>
            </a:br>
            <a:r>
              <a:rPr lang="en-US" altLang="zh-CN" sz="2400" b="1" i="1" kern="1200">
                <a:highlight>
                  <a:srgbClr val="00FF00"/>
                </a:highlight>
                <a:latin typeface="+mj-lt"/>
                <a:ea typeface="+mj-ea"/>
                <a:cs typeface="+mj-cs"/>
              </a:rPr>
              <a:t>Department of commerce</a:t>
            </a:r>
            <a:br>
              <a:rPr lang="en-US" altLang="zh-CN" sz="2400" b="1" i="1" kern="1200">
                <a:highlight>
                  <a:srgbClr val="00FF00"/>
                </a:highlight>
                <a:latin typeface="+mj-lt"/>
                <a:ea typeface="+mj-ea"/>
                <a:cs typeface="+mj-cs"/>
              </a:rPr>
            </a:br>
            <a:r>
              <a:rPr lang="en-US" altLang="zh-CN" sz="2400" b="1" i="1" kern="1200">
                <a:highlight>
                  <a:srgbClr val="00FF00"/>
                </a:highlight>
                <a:latin typeface="+mj-lt"/>
                <a:ea typeface="+mj-ea"/>
                <a:cs typeface="+mj-cs"/>
              </a:rPr>
              <a:t>Harishchandra PG college, varanasi.</a:t>
            </a:r>
            <a:r>
              <a:rPr lang="en-US" altLang="zh-CN" kern="1200">
                <a:highlight>
                  <a:srgbClr val="00FF00"/>
                </a:highlight>
                <a:latin typeface="+mj-lt"/>
                <a:ea typeface="+mj-ea"/>
                <a:cs typeface="+mj-cs"/>
              </a:rPr>
              <a:t> </a:t>
            </a:r>
            <a:endParaRPr lang="en-US" altLang="zh-CN" kern="1200">
              <a:highlight>
                <a:srgbClr val="00FF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260" y="1052830"/>
            <a:ext cx="7508240" cy="3060700"/>
          </a:xfrm>
          <a:solidFill>
            <a:schemeClr val="accent2"/>
          </a:solidFill>
        </p:spPr>
        <p:txBody>
          <a:bodyPr anchor="ctr"/>
          <a:p>
            <a:pPr fontAlgn="base"/>
            <a:r>
              <a:rPr lang="en-US" strike="noStrike" noProof="1">
                <a:highlight>
                  <a:srgbClr val="00FFFF"/>
                </a:highlight>
              </a:rPr>
              <a:t>Human Resource Managment</a:t>
            </a:r>
            <a:endParaRPr lang="en-US" strike="noStrike" noProof="1">
              <a:highlight>
                <a:srgbClr val="00FFFF"/>
              </a:highlight>
            </a:endParaRPr>
          </a:p>
          <a:p>
            <a:pPr fontAlgn="base"/>
            <a:r>
              <a:rPr lang="en-US" altLang="zh-CN">
                <a:highlight>
                  <a:srgbClr val="00FFFF"/>
                </a:highlight>
                <a:latin typeface="+mj-lt"/>
                <a:ea typeface="+mj-ea"/>
                <a:cs typeface="+mj-cs"/>
                <a:sym typeface="+mn-ea"/>
              </a:rPr>
              <a:t>B.Com VI th semester</a:t>
            </a:r>
            <a:endParaRPr lang="en-US" strike="noStrike" noProof="1">
              <a:highlight>
                <a:srgbClr val="00FFFF"/>
              </a:highligh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sz="3200">
                <a:sym typeface="+mn-ea"/>
              </a:rPr>
              <a:t>Evolution of Human Resource Management</a:t>
            </a:r>
            <a:br>
              <a:rPr lang="en-US" altLang="en-US" sz="3200"/>
            </a:br>
            <a:endParaRPr lang="en-US" alt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10835" cy="4526280"/>
          </a:xfrm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endParaRPr lang="en-US" altLang="en-US" sz="2800"/>
          </a:p>
          <a:p>
            <a:r>
              <a:rPr lang="en-US" altLang="en-US" sz="1600"/>
              <a:t>Welfare Approach</a:t>
            </a:r>
            <a:endParaRPr lang="en-US" altLang="en-US" sz="1600"/>
          </a:p>
          <a:p>
            <a:endParaRPr lang="en-US" altLang="en-US" sz="1600"/>
          </a:p>
          <a:p>
            <a:endParaRPr lang="en-US" altLang="en-US" sz="1600"/>
          </a:p>
          <a:p>
            <a:r>
              <a:rPr lang="en-US" altLang="en-US" sz="1600"/>
              <a:t>Personnel Management Approach</a:t>
            </a:r>
            <a:endParaRPr lang="en-US" altLang="en-US" sz="1600"/>
          </a:p>
          <a:p>
            <a:endParaRPr lang="en-US" altLang="en-US" sz="1600"/>
          </a:p>
          <a:p>
            <a:endParaRPr lang="en-US" altLang="en-US" sz="1600"/>
          </a:p>
          <a:p>
            <a:r>
              <a:rPr lang="en-US" altLang="en-US" sz="1600"/>
              <a:t>Human Relations Approach</a:t>
            </a:r>
            <a:endParaRPr lang="en-US" altLang="en-US" sz="1600"/>
          </a:p>
          <a:p>
            <a:endParaRPr lang="en-US" altLang="en-US" sz="1600"/>
          </a:p>
          <a:p>
            <a:endParaRPr lang="en-US" altLang="en-US" sz="1600"/>
          </a:p>
          <a:p>
            <a:r>
              <a:rPr lang="en-US" altLang="en-US" sz="1600"/>
              <a:t>Human Resource Management Approach</a:t>
            </a:r>
            <a:endParaRPr lang="en-US" altLang="en-US" sz="1600"/>
          </a:p>
          <a:p>
            <a:endParaRPr lang="en-US" altLang="en-US" sz="1600"/>
          </a:p>
          <a:p>
            <a:endParaRPr lang="en-US" altLang="en-US" sz="1600"/>
          </a:p>
          <a:p>
            <a:r>
              <a:rPr lang="en-US" altLang="en-US" sz="1600"/>
              <a:t>Strategic Human Resource Management</a:t>
            </a:r>
            <a:endParaRPr lang="en-US" altLang="en-US" sz="1600"/>
          </a:p>
          <a:p>
            <a:endParaRPr lang="en-US" altLang="en-US" sz="1800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sz="3200">
                <a:sym typeface="+mn-ea"/>
              </a:rPr>
              <a:t>Emerging Challenges of HRM</a:t>
            </a:r>
            <a:br>
              <a:rPr lang="en-US" alt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85005" cy="4526280"/>
          </a:xfr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dk1"/>
          </a:fontRef>
        </p:style>
        <p:txBody>
          <a:bodyPr/>
          <a:p>
            <a:r>
              <a:rPr lang="en-US" altLang="en-US" sz="2000"/>
              <a:t>Globalization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Technological changes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Workforce diversity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Employee retention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Skill development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Work pressure and stress</a:t>
            </a:r>
            <a:endParaRPr lang="en-US" altLang="en-US"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Workforce Diversity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endParaRPr lang="en-US" altLang="en-US"/>
          </a:p>
          <a:p>
            <a:r>
              <a:rPr lang="en-US" altLang="en-US" sz="2400"/>
              <a:t>Workforce includes people from different backgrounds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Diversity may be based on age, gender, culture, education, and religion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HRM must manage diversity effectively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Promotes creativity and innovation</a:t>
            </a:r>
            <a:endParaRPr lang="en-US" alt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Employee Empowerment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612255" cy="4526280"/>
          </a:xfr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dk1"/>
          </a:fontRef>
        </p:style>
        <p:txBody>
          <a:bodyPr/>
          <a:p>
            <a:endParaRPr lang="en-US" altLang="en-US"/>
          </a:p>
          <a:p>
            <a:r>
              <a:rPr lang="en-US" altLang="en-US" sz="2400"/>
              <a:t>Giving employees authority and responsibility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Encourages decision-making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Improves job satisfaction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Enhances organizational performance</a:t>
            </a:r>
            <a:endParaRPr lang="en-US" altLang="en-US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sz="3600">
                <a:sym typeface="+mn-ea"/>
              </a:rPr>
              <a:t>Voluntary Retirement Scheme (VRS)</a:t>
            </a:r>
            <a:endParaRPr lang="en-US" altLang="en-US" sz="360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188835" cy="4526280"/>
          </a:xfrm>
        </p:spPr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endParaRPr lang="en-US" altLang="en-US"/>
          </a:p>
          <a:p>
            <a:r>
              <a:rPr lang="en-US" altLang="en-US" sz="2400"/>
              <a:t>VRS is a method to reduce surplus employees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Employees retire voluntarily with financial benefits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Helps in cost reduction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Used mainly in public sector and large organizations</a:t>
            </a:r>
            <a:endParaRPr lang="en-US" alt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Work Life Balance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endParaRPr lang="en-US" altLang="en-US"/>
          </a:p>
          <a:p>
            <a:r>
              <a:rPr lang="en-US" altLang="en-US" sz="2400"/>
              <a:t>Balance between work and personal life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Reduces stress and burnout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Improves employee productivity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HR policies support flexible working hours and leave facilities</a:t>
            </a:r>
            <a:endParaRPr lang="en-US" altLang="en-US"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Downsizing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148830" cy="4526280"/>
          </a:xfr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dk1"/>
          </a:fontRef>
        </p:style>
        <p:txBody>
          <a:bodyPr/>
          <a:p>
            <a:endParaRPr lang="en-US" altLang="en-US"/>
          </a:p>
          <a:p>
            <a:r>
              <a:rPr lang="en-US" altLang="en-US" sz="2800"/>
              <a:t>Planned reduction of workforce</a:t>
            </a:r>
            <a:endParaRPr lang="en-US" altLang="en-US" sz="2800"/>
          </a:p>
          <a:p>
            <a:endParaRPr lang="en-US" altLang="en-US" sz="2800"/>
          </a:p>
          <a:p>
            <a:r>
              <a:rPr lang="en-US" altLang="en-US" sz="2800"/>
              <a:t>Done to improve efficiency</a:t>
            </a:r>
            <a:endParaRPr lang="en-US" altLang="en-US" sz="2800"/>
          </a:p>
          <a:p>
            <a:endParaRPr lang="en-US" altLang="en-US" sz="2800"/>
          </a:p>
          <a:p>
            <a:r>
              <a:rPr lang="en-US" altLang="en-US" sz="2800"/>
              <a:t>May involve layoffs or voluntary retirement</a:t>
            </a:r>
            <a:endParaRPr lang="en-US" altLang="en-US" sz="2800"/>
          </a:p>
          <a:p>
            <a:endParaRPr lang="en-US" altLang="en-US" sz="2800"/>
          </a:p>
          <a:p>
            <a:r>
              <a:rPr lang="en-US" altLang="en-US" sz="2800"/>
              <a:t>Requires careful HR planning</a:t>
            </a:r>
            <a:endParaRPr lang="en-US" alt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Summary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endParaRPr lang="en-US" altLang="en-US"/>
          </a:p>
          <a:p>
            <a:r>
              <a:rPr lang="en-US" altLang="en-US" sz="2000"/>
              <a:t>HRM focuses on effective management of people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HR manager plays a crucial role in organizational success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HRM has evolved over time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Modern HRM faces several challenges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Concepts like diversity, empowerment, VRS, and work-life balance are important</a:t>
            </a:r>
            <a:endParaRPr lang="en-US" altLang="en-US"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39685" cy="3623310"/>
          </a:xfrm>
        </p:spPr>
        <p:style>
          <a:lnRef idx="2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p>
            <a:endParaRPr lang="en-US" b="1"/>
          </a:p>
          <a:p>
            <a:endParaRPr lang="en-US" b="1"/>
          </a:p>
          <a:p>
            <a:endParaRPr lang="en-US" b="1"/>
          </a:p>
          <a:p>
            <a:r>
              <a:rPr lang="en-US" b="1"/>
              <a:t>                    </a:t>
            </a:r>
            <a:r>
              <a:rPr lang="en-US" sz="4000" b="1"/>
              <a:t>Thank You</a:t>
            </a:r>
            <a:endParaRPr lang="en-US" sz="40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syllabus</a:t>
            </a:r>
            <a:endParaRPr lang="en-US"/>
          </a:p>
        </p:txBody>
      </p:sp>
      <p:pic>
        <p:nvPicPr>
          <p:cNvPr id="4" name="Content Placeholder 3" descr="B.COM SYLLABUS"/>
          <p:cNvPicPr>
            <a:picLocks noChangeAspect="1"/>
          </p:cNvPicPr>
          <p:nvPr>
            <p:ph idx="1"/>
          </p:nvPr>
        </p:nvPicPr>
        <p:blipFill>
          <a:blip r:embed="rId1"/>
          <a:srcRect t="17227"/>
          <a:stretch>
            <a:fillRect/>
          </a:stretch>
        </p:blipFill>
        <p:spPr>
          <a:xfrm>
            <a:off x="962025" y="1628775"/>
            <a:ext cx="6797675" cy="52724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r>
              <a:rPr lang="en-US" altLang="en-US" sz="3200">
                <a:sym typeface="+mn-ea"/>
              </a:rPr>
              <a:t>Introduction to Human Resource Management</a:t>
            </a:r>
            <a:endParaRPr lang="en-US" altLang="en-US" sz="320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88130"/>
          </a:xfrm>
        </p:spPr>
        <p:style>
          <a:lnRef idx="0">
            <a:srgbClr val="FFFFFF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p>
            <a:pPr marL="0" indent="0">
              <a:buNone/>
            </a:pPr>
            <a:endParaRPr lang="en-US" altLang="en-US"/>
          </a:p>
          <a:p>
            <a:r>
              <a:rPr lang="en-US" altLang="en-US" sz="2000"/>
              <a:t>Human Resource Management (HRM) deals with managing people at work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It focuses on acquiring, developing, motivating, and maintaining employees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HRM helps in achieving organizational goals effectively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Employees are considered the most valuable asset of an organization</a:t>
            </a:r>
            <a:endParaRPr lang="en-US" alt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r>
              <a:rPr lang="en-US" altLang="en-US" sz="3200">
                <a:sym typeface="+mn-ea"/>
              </a:rPr>
              <a:t>Concept of Human Resource Management</a:t>
            </a:r>
            <a:endParaRPr lang="en-US" altLang="en-US" sz="320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0560" cy="4165600"/>
          </a:xfrm>
        </p:spPr>
        <p:style>
          <a:lnRef idx="0">
            <a:srgbClr val="FFFFFF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p>
            <a:endParaRPr lang="en-US" altLang="en-US"/>
          </a:p>
          <a:p>
            <a:endParaRPr lang="en-US" altLang="en-US"/>
          </a:p>
          <a:p>
            <a:r>
              <a:rPr lang="en-US" altLang="en-US" sz="2000"/>
              <a:t>Human resources are treated as assets, not costs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Emphasis on employee development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Focus on long-term human resource planning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Integration of employee goals with organizational goals</a:t>
            </a:r>
            <a:endParaRPr lang="en-US" alt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sz="3600">
                <a:solidFill>
                  <a:schemeClr val="tx1"/>
                </a:solidFill>
                <a:sym typeface="+mn-ea"/>
              </a:rPr>
              <a:t>Meaning of Human Resource Management</a:t>
            </a:r>
            <a:endParaRPr lang="en-US" altLang="en-US" sz="3600">
              <a:solidFill>
                <a:schemeClr val="tx1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08315" cy="4145280"/>
          </a:xfrm>
        </p:spPr>
        <p:style>
          <a:lnRef idx="2">
            <a:schemeClr val="accent2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/>
          <a:p>
            <a:endParaRPr lang="en-US" altLang="en-US"/>
          </a:p>
          <a:p>
            <a:r>
              <a:rPr lang="en-US" altLang="en-US" sz="1800"/>
              <a:t>HRM is the process of managing human resources efficiently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It includes recruitment, training, compensation, performance appraisal, and employee relations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HRM aims at optimum utilization of human talent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Definition:</a:t>
            </a:r>
            <a:endParaRPr lang="en-US" altLang="en-US" sz="1800"/>
          </a:p>
          <a:p>
            <a:r>
              <a:rPr lang="en-US" altLang="en-US" sz="1800"/>
              <a:t>HRM is the planning, organizing, directing, and controlling of human resources to achieve organizational objectives.</a:t>
            </a:r>
            <a:endParaRPr lang="en-US" altLang="en-US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rgbClr val="FFFFFF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p>
            <a:r>
              <a:rPr lang="en-US" altLang="en-US" sz="3200">
                <a:sym typeface="+mn-ea"/>
              </a:rPr>
              <a:t>Functions of Human Resource Management</a:t>
            </a:r>
            <a:endParaRPr lang="en-US" altLang="en-US" sz="3200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5355"/>
          </a:xfrm>
        </p:spPr>
        <p:style>
          <a:lnRef idx="0">
            <a:srgbClr val="FFFFFF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endParaRPr lang="en-US" altLang="en-US" sz="1800"/>
          </a:p>
          <a:p>
            <a:r>
              <a:rPr lang="en-US" altLang="en-US" sz="1800"/>
              <a:t>Major Functions: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Recruitment and Selection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Training and Development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Performance Appraisal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Compensation and Welfare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Employee Relations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Discipline and Grievance Handling</a:t>
            </a:r>
            <a:endParaRPr lang="en-US" altLang="en-US"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Role of HR Manager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2">
            <a:schemeClr val="accent1"/>
          </a:fillRef>
          <a:effectRef idx="0">
            <a:srgbClr val="FFFFFF"/>
          </a:effectRef>
          <a:fontRef idx="minor">
            <a:schemeClr val="dk1"/>
          </a:fontRef>
        </p:style>
        <p:txBody>
          <a:bodyPr/>
          <a:p>
            <a:endParaRPr lang="en-US" altLang="en-US" sz="2000"/>
          </a:p>
          <a:p>
            <a:r>
              <a:rPr lang="en-US" altLang="en-US" sz="2000"/>
              <a:t>Planning manpower requirements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Recruiting suitable employees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Training and developing staff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Maintaining employee motivation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Handling grievances and disputes</a:t>
            </a:r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Ensuring employee satisfaction</a:t>
            </a:r>
            <a:endParaRPr lang="en-US" altLang="en-US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Competencies of HR Manager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99455" cy="4192905"/>
          </a:xfrm>
        </p:spPr>
        <p:style>
          <a:lnRef idx="2">
            <a:schemeClr val="accent1"/>
          </a:lnRef>
          <a:fillRef idx="2">
            <a:schemeClr val="accent1"/>
          </a:fillRef>
          <a:effectRef idx="0">
            <a:srgbClr val="FFFFFF"/>
          </a:effectRef>
          <a:fontRef idx="minor">
            <a:schemeClr val="dk1"/>
          </a:fontRef>
        </p:style>
        <p:txBody>
          <a:bodyPr/>
          <a:p>
            <a:endParaRPr lang="en-US" altLang="en-US"/>
          </a:p>
          <a:p>
            <a:r>
              <a:rPr lang="en-US" altLang="en-US" sz="1800"/>
              <a:t>Communication skills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Leadership ability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Decision-making skills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Knowledge of labor laws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Problem-solving ability</a:t>
            </a:r>
            <a:endParaRPr lang="en-US" altLang="en-US" sz="1800"/>
          </a:p>
          <a:p>
            <a:endParaRPr lang="en-US" altLang="en-US" sz="1800"/>
          </a:p>
          <a:p>
            <a:r>
              <a:rPr lang="en-US" altLang="en-US" sz="1800"/>
              <a:t>Interpersonal skills</a:t>
            </a:r>
            <a:endParaRPr lang="en-US" altLang="en-US"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HR Policies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p>
            <a:endParaRPr lang="en-US" altLang="en-US"/>
          </a:p>
          <a:p>
            <a:r>
              <a:rPr lang="en-US" altLang="en-US" sz="2400"/>
              <a:t>HR policies provide guidelines for managing employees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They ensure consistency and fairness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Help in decision-making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Promote employee confidence</a:t>
            </a:r>
            <a:endParaRPr lang="en-US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3206</Words>
  <Application>WPS Presentation</Application>
  <PresentationFormat/>
  <Paragraphs>202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Arial</vt:lpstr>
      <vt:lpstr>SimSun</vt:lpstr>
      <vt:lpstr>Wingdings</vt:lpstr>
      <vt:lpstr>Microsoft YaHei</vt:lpstr>
      <vt:lpstr>Arial Unicode MS</vt:lpstr>
      <vt:lpstr>Calibri</vt:lpstr>
      <vt:lpstr>Business Cooperate</vt:lpstr>
      <vt:lpstr>Professor (Dr.) Vandana pandey Department of commerce Harishchandra PG college, varanasi. </vt:lpstr>
      <vt:lpstr>syllabus</vt:lpstr>
      <vt:lpstr>Introduction to Human Resource Management</vt:lpstr>
      <vt:lpstr>Concept of Human Resource Management</vt:lpstr>
      <vt:lpstr>Meaning of Human Resource Management</vt:lpstr>
      <vt:lpstr>Functions of Human Resource Management</vt:lpstr>
      <vt:lpstr>Role of HR Manager</vt:lpstr>
      <vt:lpstr>Competencies of HR Manager</vt:lpstr>
      <vt:lpstr>HR Policies</vt:lpstr>
      <vt:lpstr>Evolution of Human Resource Management </vt:lpstr>
      <vt:lpstr>Emerging Challenges of HRM </vt:lpstr>
      <vt:lpstr>Workforce Diversity</vt:lpstr>
      <vt:lpstr>Employee Empowerment</vt:lpstr>
      <vt:lpstr>Voluntary Retirement Scheme (VRS)</vt:lpstr>
      <vt:lpstr>Work Life Balance</vt:lpstr>
      <vt:lpstr>Downsizing</vt:lpstr>
      <vt:lpstr>Summary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Dr.Vandana Pandey</cp:lastModifiedBy>
  <cp:revision>3</cp:revision>
  <dcterms:created xsi:type="dcterms:W3CDTF">2026-01-18T17:53:00Z</dcterms:created>
  <dcterms:modified xsi:type="dcterms:W3CDTF">2026-02-03T09:58:26Z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1033-12.2.0.23196</vt:lpwstr>
  </property>
  <property fmtid="{D5CDD505-2E9C-101B-9397-08002B2CF9AE}" pid="3" name="ICV">
    <vt:lpwstr>AD66995BA6AC49019EBEDCC6817FAFCD_12</vt:lpwstr>
  </property>
</Properties>
</file>