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7" r:id="rId2"/>
    <p:sldId id="256" r:id="rId3"/>
    <p:sldId id="258" r:id="rId4"/>
    <p:sldId id="259" r:id="rId5"/>
    <p:sldId id="261" r:id="rId6"/>
    <p:sldId id="260"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viewProps" Target="viewProps.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presProps" Target="presProps.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tableStyles" Target="tableStyles.xml" /><Relationship Id="rId10" Type="http://schemas.openxmlformats.org/officeDocument/2006/relationships/slide" Target="slides/slide9.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theme" Target="theme/theme1.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4/24/2020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4/24/2020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4/24/2020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4/24/2020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4/24/2020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4/24/2020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slideLayout" Target="../slideLayouts/slideLayout13.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slideLayout" Target="../slideLayouts/slideLayout12.xml" /><Relationship Id="rId17" Type="http://schemas.openxmlformats.org/officeDocument/2006/relationships/theme" Target="../theme/theme1.xml" /><Relationship Id="rId2" Type="http://schemas.openxmlformats.org/officeDocument/2006/relationships/slideLayout" Target="../slideLayouts/slideLayout2.xml" /><Relationship Id="rId16" Type="http://schemas.openxmlformats.org/officeDocument/2006/relationships/slideLayout" Target="../slideLayouts/slideLayout16.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5" Type="http://schemas.openxmlformats.org/officeDocument/2006/relationships/slideLayout" Target="../slideLayouts/slideLayout1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openxmlformats.org/officeDocument/2006/relationships/slideLayout" Target="../slideLayouts/slideLayout14.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4/24/2020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2.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Layout" Target="../slideLayouts/slideLayout1.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17D29F-2AF4-BF4F-A019-295A3A1BCAC5}"/>
              </a:ext>
            </a:extLst>
          </p:cNvPr>
          <p:cNvSpPr>
            <a:spLocks noGrp="1"/>
          </p:cNvSpPr>
          <p:nvPr>
            <p:ph type="title"/>
          </p:nvPr>
        </p:nvSpPr>
        <p:spPr>
          <a:xfrm>
            <a:off x="2452179" y="4194788"/>
            <a:ext cx="8596668" cy="1320800"/>
          </a:xfrm>
        </p:spPr>
        <p:txBody>
          <a:bodyPr>
            <a:normAutofit fontScale="90000"/>
          </a:bodyPr>
          <a:lstStyle/>
          <a:p>
            <a:r>
              <a:rPr lang="en-IN"/>
              <a:t>Dr.Ashutosh Dwivedi</a:t>
            </a:r>
            <a:br>
              <a:rPr lang="en-IN"/>
            </a:br>
            <a:r>
              <a:rPr lang="en-IN"/>
              <a:t>Assistant Professor</a:t>
            </a:r>
            <a:br>
              <a:rPr lang="en-IN"/>
            </a:br>
            <a:r>
              <a:rPr lang="en-IN"/>
              <a:t>Harishchandra P.G.college</a:t>
            </a:r>
            <a:endParaRPr lang="en-US"/>
          </a:p>
        </p:txBody>
      </p:sp>
      <p:pic>
        <p:nvPicPr>
          <p:cNvPr id="4" name="Picture 4">
            <a:extLst>
              <a:ext uri="{FF2B5EF4-FFF2-40B4-BE49-F238E27FC236}">
                <a16:creationId xmlns:a16="http://schemas.microsoft.com/office/drawing/2014/main" id="{EED9932D-C3F8-BF4A-BBFD-196F15740368}"/>
              </a:ext>
            </a:extLst>
          </p:cNvPr>
          <p:cNvPicPr>
            <a:picLocks noGrp="1" noChangeAspect="1"/>
          </p:cNvPicPr>
          <p:nvPr>
            <p:ph idx="1"/>
          </p:nvPr>
        </p:nvPicPr>
        <p:blipFill>
          <a:blip r:embed="rId2"/>
          <a:stretch>
            <a:fillRect/>
          </a:stretch>
        </p:blipFill>
        <p:spPr>
          <a:xfrm>
            <a:off x="2804255" y="480403"/>
            <a:ext cx="3679844" cy="3388759"/>
          </a:xfrm>
        </p:spPr>
      </p:pic>
    </p:spTree>
    <p:extLst>
      <p:ext uri="{BB962C8B-B14F-4D97-AF65-F5344CB8AC3E}">
        <p14:creationId xmlns:p14="http://schemas.microsoft.com/office/powerpoint/2010/main" val="4120948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B64466-8D78-1649-B8BA-F4E5927C6FF0}"/>
              </a:ext>
            </a:extLst>
          </p:cNvPr>
          <p:cNvSpPr>
            <a:spLocks noGrp="1"/>
          </p:cNvSpPr>
          <p:nvPr>
            <p:ph type="title"/>
          </p:nvPr>
        </p:nvSpPr>
        <p:spPr>
          <a:xfrm>
            <a:off x="677334" y="609599"/>
            <a:ext cx="8596668" cy="3732854"/>
          </a:xfrm>
        </p:spPr>
        <p:txBody>
          <a:bodyPr/>
          <a:lstStyle/>
          <a:p>
            <a:endParaRPr lang="en-US"/>
          </a:p>
        </p:txBody>
      </p:sp>
      <p:sp>
        <p:nvSpPr>
          <p:cNvPr id="3" name="Content Placeholder 2">
            <a:extLst>
              <a:ext uri="{FF2B5EF4-FFF2-40B4-BE49-F238E27FC236}">
                <a16:creationId xmlns:a16="http://schemas.microsoft.com/office/drawing/2014/main" id="{AF83FA10-A828-0641-ABE3-F07DCEA55CA1}"/>
              </a:ext>
            </a:extLst>
          </p:cNvPr>
          <p:cNvSpPr>
            <a:spLocks noGrp="1"/>
          </p:cNvSpPr>
          <p:nvPr>
            <p:ph idx="1"/>
          </p:nvPr>
        </p:nvSpPr>
        <p:spPr>
          <a:xfrm>
            <a:off x="677334" y="2591272"/>
            <a:ext cx="8596668" cy="2212641"/>
          </a:xfrm>
        </p:spPr>
        <p:txBody>
          <a:bodyPr>
            <a:normAutofit/>
          </a:bodyPr>
          <a:lstStyle/>
          <a:p>
            <a:pPr marL="0" indent="0">
              <a:buNone/>
            </a:pPr>
            <a:r>
              <a:rPr lang="en-IN" sz="4400">
                <a:solidFill>
                  <a:schemeClr val="accent2"/>
                </a:solidFill>
              </a:rPr>
              <a:t>             THANK YOU</a:t>
            </a:r>
            <a:endParaRPr lang="en-US" sz="4400">
              <a:solidFill>
                <a:schemeClr val="accent2"/>
              </a:solidFill>
            </a:endParaRPr>
          </a:p>
        </p:txBody>
      </p:sp>
    </p:spTree>
    <p:extLst>
      <p:ext uri="{BB962C8B-B14F-4D97-AF65-F5344CB8AC3E}">
        <p14:creationId xmlns:p14="http://schemas.microsoft.com/office/powerpoint/2010/main" val="26709466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A5F224-D309-B44E-B214-57AE0C9476BD}"/>
              </a:ext>
            </a:extLst>
          </p:cNvPr>
          <p:cNvSpPr>
            <a:spLocks noGrp="1"/>
          </p:cNvSpPr>
          <p:nvPr>
            <p:ph type="ctrTitle"/>
          </p:nvPr>
        </p:nvSpPr>
        <p:spPr>
          <a:xfrm>
            <a:off x="899254" y="308140"/>
            <a:ext cx="7454347" cy="2804255"/>
          </a:xfrm>
        </p:spPr>
        <p:txBody>
          <a:bodyPr/>
          <a:lstStyle/>
          <a:p>
            <a:r>
              <a:rPr lang="en-IN"/>
              <a:t>Neurophysiological And Bio-Chemical Basis Of Memory</a:t>
            </a:r>
            <a:endParaRPr lang="en-US"/>
          </a:p>
        </p:txBody>
      </p:sp>
      <p:sp>
        <p:nvSpPr>
          <p:cNvPr id="3" name="Subtitle 2">
            <a:extLst>
              <a:ext uri="{FF2B5EF4-FFF2-40B4-BE49-F238E27FC236}">
                <a16:creationId xmlns:a16="http://schemas.microsoft.com/office/drawing/2014/main" id="{243175E6-901A-0A4B-8D76-38CF596AB178}"/>
              </a:ext>
            </a:extLst>
          </p:cNvPr>
          <p:cNvSpPr>
            <a:spLocks noGrp="1"/>
          </p:cNvSpPr>
          <p:nvPr>
            <p:ph type="subTitle" idx="1"/>
          </p:nvPr>
        </p:nvSpPr>
        <p:spPr/>
        <p:txBody>
          <a:bodyPr>
            <a:normAutofit fontScale="92500" lnSpcReduction="20000"/>
          </a:bodyPr>
          <a:lstStyle/>
          <a:p>
            <a:r>
              <a:rPr lang="en-IN" sz="2400">
                <a:solidFill>
                  <a:schemeClr val="accent2">
                    <a:lumMod val="60000"/>
                    <a:lumOff val="40000"/>
                  </a:schemeClr>
                </a:solidFill>
              </a:rPr>
              <a:t>Topic related to MA 2</a:t>
            </a:r>
            <a:r>
              <a:rPr lang="en-IN" sz="2400" baseline="30000">
                <a:solidFill>
                  <a:schemeClr val="accent2">
                    <a:lumMod val="60000"/>
                    <a:lumOff val="40000"/>
                  </a:schemeClr>
                </a:solidFill>
              </a:rPr>
              <a:t>nd</a:t>
            </a:r>
            <a:r>
              <a:rPr lang="en-IN" sz="2400">
                <a:solidFill>
                  <a:schemeClr val="accent2">
                    <a:lumMod val="60000"/>
                    <a:lumOff val="40000"/>
                  </a:schemeClr>
                </a:solidFill>
              </a:rPr>
              <a:t> (SEM)</a:t>
            </a:r>
          </a:p>
          <a:p>
            <a:r>
              <a:rPr lang="en-IN" sz="2400">
                <a:solidFill>
                  <a:schemeClr val="accent2">
                    <a:lumMod val="60000"/>
                    <a:lumOff val="40000"/>
                  </a:schemeClr>
                </a:solidFill>
              </a:rPr>
              <a:t>Paper-4 (Unit-4)- Psychobiology Of Motivation Learning And Memory</a:t>
            </a:r>
            <a:endParaRPr lang="en-US" sz="2400">
              <a:solidFill>
                <a:schemeClr val="accent2">
                  <a:lumMod val="60000"/>
                  <a:lumOff val="40000"/>
                </a:schemeClr>
              </a:solidFill>
            </a:endParaRPr>
          </a:p>
        </p:txBody>
      </p:sp>
      <p:pic>
        <p:nvPicPr>
          <p:cNvPr id="4" name="Picture 4">
            <a:extLst>
              <a:ext uri="{FF2B5EF4-FFF2-40B4-BE49-F238E27FC236}">
                <a16:creationId xmlns:a16="http://schemas.microsoft.com/office/drawing/2014/main" id="{1F6CA4B6-8721-7449-B7B9-BA765375EC98}"/>
              </a:ext>
            </a:extLst>
          </p:cNvPr>
          <p:cNvPicPr>
            <a:picLocks noChangeAspect="1"/>
          </p:cNvPicPr>
          <p:nvPr/>
        </p:nvPicPr>
        <p:blipFill>
          <a:blip r:embed="rId2"/>
          <a:stretch>
            <a:fillRect/>
          </a:stretch>
        </p:blipFill>
        <p:spPr>
          <a:xfrm>
            <a:off x="1380804" y="2484783"/>
            <a:ext cx="4055882" cy="1445166"/>
          </a:xfrm>
          <a:prstGeom prst="rect">
            <a:avLst/>
          </a:prstGeom>
        </p:spPr>
      </p:pic>
    </p:spTree>
    <p:extLst>
      <p:ext uri="{BB962C8B-B14F-4D97-AF65-F5344CB8AC3E}">
        <p14:creationId xmlns:p14="http://schemas.microsoft.com/office/powerpoint/2010/main" val="38093495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92E925-EAD5-9245-A402-12D06A89123B}"/>
              </a:ext>
            </a:extLst>
          </p:cNvPr>
          <p:cNvSpPr>
            <a:spLocks noGrp="1"/>
          </p:cNvSpPr>
          <p:nvPr>
            <p:ph type="title"/>
          </p:nvPr>
        </p:nvSpPr>
        <p:spPr/>
        <p:txBody>
          <a:bodyPr/>
          <a:lstStyle/>
          <a:p>
            <a:r>
              <a:rPr lang="en-IN"/>
              <a:t>Neurophysiological Basis Of Memory</a:t>
            </a:r>
            <a:endParaRPr lang="en-US"/>
          </a:p>
        </p:txBody>
      </p:sp>
      <p:sp>
        <p:nvSpPr>
          <p:cNvPr id="3" name="Content Placeholder 2">
            <a:extLst>
              <a:ext uri="{FF2B5EF4-FFF2-40B4-BE49-F238E27FC236}">
                <a16:creationId xmlns:a16="http://schemas.microsoft.com/office/drawing/2014/main" id="{30300294-2986-4B48-B213-8827A3F88633}"/>
              </a:ext>
            </a:extLst>
          </p:cNvPr>
          <p:cNvSpPr>
            <a:spLocks noGrp="1"/>
          </p:cNvSpPr>
          <p:nvPr>
            <p:ph idx="1"/>
          </p:nvPr>
        </p:nvSpPr>
        <p:spPr/>
        <p:txBody>
          <a:bodyPr>
            <a:normAutofit fontScale="92500"/>
          </a:bodyPr>
          <a:lstStyle/>
          <a:p>
            <a:r>
              <a:rPr lang="en-IN" sz="2400">
                <a:solidFill>
                  <a:schemeClr val="accent2"/>
                </a:solidFill>
              </a:rPr>
              <a:t>Can we pinpoint a location in the brain where memories storage? Is there a single site that corresponds to a particular memory,or is memory distributed in different in regions across the brain?</a:t>
            </a:r>
          </a:p>
          <a:p>
            <a:r>
              <a:rPr lang="en-IN" sz="2400">
                <a:solidFill>
                  <a:schemeClr val="accent2"/>
                </a:solidFill>
              </a:rPr>
              <a:t>The search for the engram,the term for the physical memory trace that corresponds to a memory, has proved to be a major puzzle to psychologists interested in memory.</a:t>
            </a:r>
          </a:p>
          <a:p>
            <a:r>
              <a:rPr lang="en-IN" sz="2400">
                <a:solidFill>
                  <a:schemeClr val="accent2"/>
                </a:solidFill>
              </a:rPr>
              <a:t>Investigators have learned that certain areas and structure of the brain specialise in different types of memory-related activities.</a:t>
            </a:r>
            <a:endParaRPr lang="en-US" sz="2400">
              <a:solidFill>
                <a:schemeClr val="accent2"/>
              </a:solidFill>
            </a:endParaRPr>
          </a:p>
        </p:txBody>
      </p:sp>
    </p:spTree>
    <p:extLst>
      <p:ext uri="{BB962C8B-B14F-4D97-AF65-F5344CB8AC3E}">
        <p14:creationId xmlns:p14="http://schemas.microsoft.com/office/powerpoint/2010/main" val="16915655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040F30-B8CD-5A41-A23D-0C8615EFAC2E}"/>
              </a:ext>
            </a:extLst>
          </p:cNvPr>
          <p:cNvSpPr>
            <a:spLocks noGrp="1"/>
          </p:cNvSpPr>
          <p:nvPr>
            <p:ph type="title"/>
          </p:nvPr>
        </p:nvSpPr>
        <p:spPr>
          <a:xfrm rot="10800000" flipV="1">
            <a:off x="1138794" y="816637"/>
            <a:ext cx="8596668" cy="5620131"/>
          </a:xfrm>
        </p:spPr>
        <p:txBody>
          <a:bodyPr/>
          <a:lstStyle/>
          <a:p>
            <a:endParaRPr lang="en-US"/>
          </a:p>
        </p:txBody>
      </p:sp>
      <p:sp>
        <p:nvSpPr>
          <p:cNvPr id="3" name="Content Placeholder 2">
            <a:extLst>
              <a:ext uri="{FF2B5EF4-FFF2-40B4-BE49-F238E27FC236}">
                <a16:creationId xmlns:a16="http://schemas.microsoft.com/office/drawing/2014/main" id="{FCCB8A96-5780-5D40-BE07-013DB2D6B576}"/>
              </a:ext>
            </a:extLst>
          </p:cNvPr>
          <p:cNvSpPr>
            <a:spLocks noGrp="1"/>
          </p:cNvSpPr>
          <p:nvPr>
            <p:ph idx="1"/>
          </p:nvPr>
        </p:nvSpPr>
        <p:spPr/>
        <p:txBody>
          <a:bodyPr>
            <a:normAutofit fontScale="92500" lnSpcReduction="20000"/>
          </a:bodyPr>
          <a:lstStyle/>
          <a:p>
            <a:r>
              <a:rPr lang="en-IN" sz="3600">
                <a:solidFill>
                  <a:schemeClr val="accent2"/>
                </a:solidFill>
              </a:rPr>
              <a:t>By leison technique Neurologists and psychologists have been suggested that: Amigdala, Cortex, are play key role in memory </a:t>
            </a:r>
          </a:p>
          <a:p>
            <a:r>
              <a:rPr lang="en-IN" sz="3600" u="sng">
                <a:solidFill>
                  <a:schemeClr val="accent2"/>
                </a:solidFill>
              </a:rPr>
              <a:t> Amigdala-</a:t>
            </a:r>
            <a:r>
              <a:rPr lang="en-IN" sz="3600">
                <a:solidFill>
                  <a:schemeClr val="accent2"/>
                </a:solidFill>
              </a:rPr>
              <a:t> Main function of Amigdala is regulate emotions, such as fear and aggression. Amigdala playa a part in how memories are stored because storage is influence by stress hormones.</a:t>
            </a:r>
            <a:endParaRPr lang="en-US" sz="3600" u="sng">
              <a:solidFill>
                <a:schemeClr val="accent2"/>
              </a:solidFill>
            </a:endParaRPr>
          </a:p>
        </p:txBody>
      </p:sp>
    </p:spTree>
    <p:extLst>
      <p:ext uri="{BB962C8B-B14F-4D97-AF65-F5344CB8AC3E}">
        <p14:creationId xmlns:p14="http://schemas.microsoft.com/office/powerpoint/2010/main" val="27159190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54E1E9-E392-1B4F-8DFD-9E5A3F64B10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F1CCC63-8880-5943-9CDF-EFF3F278D23B}"/>
              </a:ext>
            </a:extLst>
          </p:cNvPr>
          <p:cNvSpPr>
            <a:spLocks noGrp="1"/>
          </p:cNvSpPr>
          <p:nvPr>
            <p:ph idx="1"/>
          </p:nvPr>
        </p:nvSpPr>
        <p:spPr>
          <a:xfrm>
            <a:off x="559011" y="1930400"/>
            <a:ext cx="8596668" cy="5638800"/>
          </a:xfrm>
        </p:spPr>
        <p:txBody>
          <a:bodyPr>
            <a:normAutofit/>
          </a:bodyPr>
          <a:lstStyle/>
          <a:p>
            <a:r>
              <a:rPr lang="en-IN" sz="2400" u="sng">
                <a:solidFill>
                  <a:schemeClr val="accent2"/>
                </a:solidFill>
              </a:rPr>
              <a:t>Hippocampus- </a:t>
            </a:r>
            <a:r>
              <a:rPr lang="en-IN" sz="2400">
                <a:solidFill>
                  <a:schemeClr val="accent2"/>
                </a:solidFill>
              </a:rPr>
              <a:t> ( Clark, Zola,&amp; Squire,2000) conduct a study upon rats, for seeing  that how hippocampus functions in memory processing. After lession the hippocampus of the rats they found that rats demonstrated memory impairment On various tasks, such as object recognition and maze running. They concluded that the hippocampus is involved in memory.</a:t>
            </a:r>
          </a:p>
          <a:p>
            <a:r>
              <a:rPr lang="en-IN" sz="2400">
                <a:solidFill>
                  <a:schemeClr val="accent2"/>
                </a:solidFill>
              </a:rPr>
              <a:t>Another role of hippocampus is to project information to cortical regions that give memories meaning and connect them with other connected memories.</a:t>
            </a:r>
            <a:endParaRPr lang="en-US" sz="2400">
              <a:solidFill>
                <a:schemeClr val="accent2"/>
              </a:solidFill>
            </a:endParaRPr>
          </a:p>
        </p:txBody>
      </p:sp>
    </p:spTree>
    <p:extLst>
      <p:ext uri="{BB962C8B-B14F-4D97-AF65-F5344CB8AC3E}">
        <p14:creationId xmlns:p14="http://schemas.microsoft.com/office/powerpoint/2010/main" val="21394395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072C1A-E771-1746-A8B8-18327140DC0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84A9372F-12F6-C84D-8D0A-77FC5C3FAF5D}"/>
              </a:ext>
            </a:extLst>
          </p:cNvPr>
          <p:cNvSpPr>
            <a:spLocks noGrp="1"/>
          </p:cNvSpPr>
          <p:nvPr>
            <p:ph idx="1"/>
          </p:nvPr>
        </p:nvSpPr>
        <p:spPr/>
        <p:txBody>
          <a:bodyPr>
            <a:normAutofit fontScale="92500"/>
          </a:bodyPr>
          <a:lstStyle/>
          <a:p>
            <a:r>
              <a:rPr lang="en-IN" sz="2400" u="sng">
                <a:solidFill>
                  <a:schemeClr val="accent2"/>
                </a:solidFill>
              </a:rPr>
              <a:t>Cerebellum- </a:t>
            </a:r>
            <a:r>
              <a:rPr lang="en-IN" sz="2400">
                <a:solidFill>
                  <a:schemeClr val="accent2"/>
                </a:solidFill>
              </a:rPr>
              <a:t> Although hippocampus seems to processing for explicit memory, if we could still lose it and be able to create implicit memory( procedural memory, motor learning and classical conditioning)</a:t>
            </a:r>
          </a:p>
          <a:p>
            <a:r>
              <a:rPr lang="en-IN" sz="2400" u="sng">
                <a:solidFill>
                  <a:schemeClr val="accent2"/>
                </a:solidFill>
              </a:rPr>
              <a:t>Steinmetz,1999;Green &amp; Woodruff-Park,2000),</a:t>
            </a:r>
            <a:r>
              <a:rPr lang="en-IN" sz="2400">
                <a:solidFill>
                  <a:schemeClr val="accent2"/>
                </a:solidFill>
              </a:rPr>
              <a:t>  done a study and the outcomes was: after damaging cerebellum rabbits were not able to learn the conditioned eye- blink response.</a:t>
            </a:r>
          </a:p>
          <a:p>
            <a:r>
              <a:rPr lang="en-IN" sz="2400" u="sng">
                <a:solidFill>
                  <a:schemeClr val="accent2"/>
                </a:solidFill>
              </a:rPr>
              <a:t>Prefrontalcortex- </a:t>
            </a:r>
            <a:r>
              <a:rPr lang="en-IN" sz="2400">
                <a:solidFill>
                  <a:schemeClr val="accent2"/>
                </a:solidFill>
              </a:rPr>
              <a:t>If we think that how memories processing and retain information, then it’s matter of prefrontal cortex.</a:t>
            </a:r>
          </a:p>
          <a:p>
            <a:endParaRPr lang="en-US" sz="2400" u="sng">
              <a:solidFill>
                <a:schemeClr val="accent2"/>
              </a:solidFill>
            </a:endParaRPr>
          </a:p>
        </p:txBody>
      </p:sp>
    </p:spTree>
    <p:extLst>
      <p:ext uri="{BB962C8B-B14F-4D97-AF65-F5344CB8AC3E}">
        <p14:creationId xmlns:p14="http://schemas.microsoft.com/office/powerpoint/2010/main" val="29553903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D8CDF0-040D-9246-A290-DEE99D6D426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2047D442-157D-4049-8336-3AE3BD665602}"/>
              </a:ext>
            </a:extLst>
          </p:cNvPr>
          <p:cNvSpPr>
            <a:spLocks noGrp="1"/>
          </p:cNvSpPr>
          <p:nvPr>
            <p:ph idx="1"/>
          </p:nvPr>
        </p:nvSpPr>
        <p:spPr/>
        <p:txBody>
          <a:bodyPr>
            <a:normAutofit/>
          </a:bodyPr>
          <a:lstStyle/>
          <a:p>
            <a:r>
              <a:rPr lang="en-IN" sz="2400">
                <a:solidFill>
                  <a:schemeClr val="accent2"/>
                </a:solidFill>
              </a:rPr>
              <a:t> ( Kapur et al; 1994) preside over a study. In which participants had to complete two different tasks: either looking for the letter in words or non-living. Recall was much better for the semantic task than for the perceptual task. When we see PET scan of the brain, there was much more activation in the left inferior prefrontal cortex.</a:t>
            </a:r>
          </a:p>
          <a:p>
            <a:endParaRPr lang="en-US" sz="2400">
              <a:solidFill>
                <a:schemeClr val="accent2"/>
              </a:solidFill>
            </a:endParaRPr>
          </a:p>
        </p:txBody>
      </p:sp>
    </p:spTree>
    <p:extLst>
      <p:ext uri="{BB962C8B-B14F-4D97-AF65-F5344CB8AC3E}">
        <p14:creationId xmlns:p14="http://schemas.microsoft.com/office/powerpoint/2010/main" val="11492342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93D6CE-F763-C34B-BD85-DB4236F83BDD}"/>
              </a:ext>
            </a:extLst>
          </p:cNvPr>
          <p:cNvSpPr>
            <a:spLocks noGrp="1"/>
          </p:cNvSpPr>
          <p:nvPr>
            <p:ph type="title"/>
          </p:nvPr>
        </p:nvSpPr>
        <p:spPr/>
        <p:txBody>
          <a:bodyPr/>
          <a:lstStyle/>
          <a:p>
            <a:r>
              <a:rPr lang="en-IN"/>
              <a:t>Bio- Chemical Basis Of Memory-</a:t>
            </a:r>
            <a:endParaRPr lang="en-US"/>
          </a:p>
        </p:txBody>
      </p:sp>
      <p:sp>
        <p:nvSpPr>
          <p:cNvPr id="3" name="Content Placeholder 2">
            <a:extLst>
              <a:ext uri="{FF2B5EF4-FFF2-40B4-BE49-F238E27FC236}">
                <a16:creationId xmlns:a16="http://schemas.microsoft.com/office/drawing/2014/main" id="{9081F9BB-7406-0441-B5BF-D0D8210D4757}"/>
              </a:ext>
            </a:extLst>
          </p:cNvPr>
          <p:cNvSpPr>
            <a:spLocks noGrp="1"/>
          </p:cNvSpPr>
          <p:nvPr>
            <p:ph idx="1"/>
          </p:nvPr>
        </p:nvSpPr>
        <p:spPr/>
        <p:txBody>
          <a:bodyPr>
            <a:normAutofit/>
          </a:bodyPr>
          <a:lstStyle/>
          <a:p>
            <a:r>
              <a:rPr lang="en-IN" sz="2400" u="sng">
                <a:solidFill>
                  <a:schemeClr val="accent2"/>
                </a:solidFill>
              </a:rPr>
              <a:t>Protein Synthesis- </a:t>
            </a:r>
            <a:r>
              <a:rPr lang="en-IN" sz="2400">
                <a:solidFill>
                  <a:schemeClr val="accent2"/>
                </a:solidFill>
              </a:rPr>
              <a:t> Importance of protein synthesis in cellular regulatory process, it has along with memory in some way.</a:t>
            </a:r>
          </a:p>
          <a:p>
            <a:r>
              <a:rPr lang="en-IN" sz="2400">
                <a:solidFill>
                  <a:schemeClr val="accent2"/>
                </a:solidFill>
              </a:rPr>
              <a:t>Protein synthesis is inhibited by 90-95% Just before or after training in a simple task, within few hours. When inhibition is established 30 min Or longer memory is not affected. After using drug that inhibit protein synthesis,the result have generally been taken to mean that brain protein synthesis during or shortly after training is required for the formation of the LTM.</a:t>
            </a:r>
            <a:endParaRPr lang="en-US" sz="2400">
              <a:solidFill>
                <a:schemeClr val="accent2"/>
              </a:solidFill>
            </a:endParaRPr>
          </a:p>
        </p:txBody>
      </p:sp>
    </p:spTree>
    <p:extLst>
      <p:ext uri="{BB962C8B-B14F-4D97-AF65-F5344CB8AC3E}">
        <p14:creationId xmlns:p14="http://schemas.microsoft.com/office/powerpoint/2010/main" val="34079156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0D328-13F0-D44F-86E8-DDE73286B031}"/>
              </a:ext>
            </a:extLst>
          </p:cNvPr>
          <p:cNvSpPr>
            <a:spLocks noGrp="1"/>
          </p:cNvSpPr>
          <p:nvPr>
            <p:ph type="title"/>
          </p:nvPr>
        </p:nvSpPr>
        <p:spPr/>
        <p:txBody>
          <a:bodyPr/>
          <a:lstStyle/>
          <a:p>
            <a:r>
              <a:rPr lang="en-IN"/>
              <a:t>Cholinergic Hypothesis-</a:t>
            </a:r>
            <a:br>
              <a:rPr lang="en-IN"/>
            </a:br>
            <a:endParaRPr lang="en-US"/>
          </a:p>
        </p:txBody>
      </p:sp>
      <p:sp>
        <p:nvSpPr>
          <p:cNvPr id="3" name="Content Placeholder 2">
            <a:extLst>
              <a:ext uri="{FF2B5EF4-FFF2-40B4-BE49-F238E27FC236}">
                <a16:creationId xmlns:a16="http://schemas.microsoft.com/office/drawing/2014/main" id="{C47D1380-11DE-034F-9CBB-184EC45CB6BC}"/>
              </a:ext>
            </a:extLst>
          </p:cNvPr>
          <p:cNvSpPr>
            <a:spLocks noGrp="1"/>
          </p:cNvSpPr>
          <p:nvPr>
            <p:ph idx="1"/>
          </p:nvPr>
        </p:nvSpPr>
        <p:spPr/>
        <p:txBody>
          <a:bodyPr>
            <a:normAutofit fontScale="92500" lnSpcReduction="20000"/>
          </a:bodyPr>
          <a:lstStyle/>
          <a:p>
            <a:r>
              <a:rPr lang="en-IN" sz="2400">
                <a:solidFill>
                  <a:schemeClr val="accent2"/>
                </a:solidFill>
              </a:rPr>
              <a:t>Cholinergic neurones of the central nervous of the central nervous system play an important role in learning or memory has been stimulated by two key observations. </a:t>
            </a:r>
          </a:p>
          <a:p>
            <a:r>
              <a:rPr lang="en-IN" sz="2400">
                <a:solidFill>
                  <a:schemeClr val="accent2"/>
                </a:solidFill>
              </a:rPr>
              <a:t>First, patients with Alzheimer’s disease sustain severe losses of cortical choline acetyltransferase (CHAT).(Brown et al;1976) Which correlate with the severity of their cognitive deficits.</a:t>
            </a:r>
          </a:p>
          <a:p>
            <a:r>
              <a:rPr lang="en-IN" sz="2400">
                <a:solidFill>
                  <a:schemeClr val="accent2"/>
                </a:solidFill>
              </a:rPr>
              <a:t>Second, Alzheimer’s disease is associated with cell loss. Such reports of cholinergic deterioration have stimulated many different types of research and have fostered the hypothesis that “ These disturbances play an important role in the memory loss and related cognitive problems associated with old age and dementia.....” ( Bartus et al,1984)</a:t>
            </a:r>
            <a:endParaRPr lang="en-US" sz="2400">
              <a:solidFill>
                <a:schemeClr val="accent2"/>
              </a:solidFill>
            </a:endParaRPr>
          </a:p>
        </p:txBody>
      </p:sp>
    </p:spTree>
    <p:extLst>
      <p:ext uri="{BB962C8B-B14F-4D97-AF65-F5344CB8AC3E}">
        <p14:creationId xmlns:p14="http://schemas.microsoft.com/office/powerpoint/2010/main" val="2991802597"/>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10</Slides>
  <Notes>0</Notes>
  <HiddenSlides>0</HiddenSlide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Facet</vt:lpstr>
      <vt:lpstr>Dr.Ashutosh Dwivedi Assistant Professor Harishchandra P.G.college</vt:lpstr>
      <vt:lpstr>Neurophysiological And Bio-Chemical Basis Of Memory</vt:lpstr>
      <vt:lpstr>Neurophysiological Basis Of Memory</vt:lpstr>
      <vt:lpstr>PowerPoint Presentation</vt:lpstr>
      <vt:lpstr>PowerPoint Presentation</vt:lpstr>
      <vt:lpstr>PowerPoint Presentation</vt:lpstr>
      <vt:lpstr>PowerPoint Presentation</vt:lpstr>
      <vt:lpstr>Bio- Chemical Basis Of Memory-</vt:lpstr>
      <vt:lpstr>Cholinergic Hypothesis-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Dr.Ashutosh Dwivedi Assistant Professor Harishchandra P.G.college</dc:title>
  <dc:creator>anandpriya1993@gmail.com</dc:creator>
  <cp:lastModifiedBy>anandpriya1993@gmail.com</cp:lastModifiedBy>
  <cp:revision>3</cp:revision>
  <dcterms:created xsi:type="dcterms:W3CDTF">2020-04-24T07:56:36Z</dcterms:created>
  <dcterms:modified xsi:type="dcterms:W3CDTF">2020-04-24T10:11:30Z</dcterms:modified>
</cp:coreProperties>
</file>