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p:scale>
          <a:sx n="100" d="100"/>
          <a:sy n="100" d="100"/>
        </p:scale>
        <p:origin x="-5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D7B0C8-7DFD-4C25-8D36-DAF0E3BA2AA0}"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573F7112-4B77-4074-9519-5029841A03CB}" type="pres">
      <dgm:prSet presAssocID="{B3D7B0C8-7DFD-4C25-8D36-DAF0E3BA2AA0}" presName="cycle" presStyleCnt="0">
        <dgm:presLayoutVars>
          <dgm:dir/>
          <dgm:resizeHandles val="exact"/>
        </dgm:presLayoutVars>
      </dgm:prSet>
      <dgm:spPr/>
      <dgm:t>
        <a:bodyPr/>
        <a:lstStyle/>
        <a:p>
          <a:endParaRPr lang="en-US"/>
        </a:p>
      </dgm:t>
    </dgm:pt>
  </dgm:ptLst>
  <dgm:cxnLst>
    <dgm:cxn modelId="{AA40EB06-6289-4F54-8B33-959FAA7E4F3A}" type="presOf" srcId="{B3D7B0C8-7DFD-4C25-8D36-DAF0E3BA2AA0}" destId="{573F7112-4B77-4074-9519-5029841A03CB}" srcOrd="0" destOrd="0" presId="urn:microsoft.com/office/officeart/2005/8/layout/cycle2"/>
  </dgm:cxnLst>
  <dgm:bg/>
  <dgm:whole/>
</dgm:dataModel>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1AAA5E8-9421-4BD8-B872-5090DDC7ED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AA5E8-9421-4BD8-B872-5090DDC7ED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AA5E8-9421-4BD8-B872-5090DDC7ED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AA5E8-9421-4BD8-B872-5090DDC7ED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AA5E8-9421-4BD8-B872-5090DDC7ED3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AA5E8-9421-4BD8-B872-5090DDC7ED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AA5E8-9421-4BD8-B872-5090DDC7ED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AA5E8-9421-4BD8-B872-5090DDC7ED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AA5E8-9421-4BD8-B872-5090DDC7ED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AA5E8-9421-4BD8-B872-5090DDC7ED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24E9F1F-F182-4AE6-9101-503B9E26B04C}" type="datetimeFigureOut">
              <a:rPr lang="en-US" smtClean="0"/>
              <a:pPr/>
              <a:t>28/09/2020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1AAA5E8-9421-4BD8-B872-5090DDC7ED3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24E9F1F-F182-4AE6-9101-503B9E26B04C}" type="datetimeFigureOut">
              <a:rPr lang="en-US" smtClean="0"/>
              <a:pPr/>
              <a:t>28/09/2020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1AAA5E8-9421-4BD8-B872-5090DDC7ED3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business-standard.com/search?type=news&amp;q=Fdi"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China" TargetMode="External"/><Relationship Id="rId2" Type="http://schemas.openxmlformats.org/officeDocument/2006/relationships/hyperlink" Target="https://en.wikipedia.org/wiki/India" TargetMode="External"/><Relationship Id="rId1" Type="http://schemas.openxmlformats.org/officeDocument/2006/relationships/slideLayout" Target="../slideLayouts/slideLayout1.xml"/><Relationship Id="rId5" Type="http://schemas.openxmlformats.org/officeDocument/2006/relationships/hyperlink" Target="https://en.wikipedia.org/wiki/United_States" TargetMode="External"/><Relationship Id="rId4" Type="http://schemas.openxmlformats.org/officeDocument/2006/relationships/hyperlink" Target="https://en.wikipedia.org/wiki/Thailan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solidFill>
                  <a:srgbClr val="FF0000"/>
                </a:solidFill>
                <a:latin typeface="Times New Roman" pitchFamily="18" charset="0"/>
                <a:cs typeface="Times New Roman" pitchFamily="18" charset="0"/>
              </a:rPr>
              <a:t>FDI IN RETAIL SECTOR: BOON OR BANE IN INDIAN ECONOMY:</a:t>
            </a:r>
            <a:endParaRPr lang="en-US" dirty="0">
              <a:solidFill>
                <a:srgbClr val="FF0000"/>
              </a:solidFill>
              <a:latin typeface="Times New Roman" pitchFamily="18" charset="0"/>
              <a:cs typeface="Times New Roman" pitchFamily="18" charset="0"/>
            </a:endParaRPr>
          </a:p>
        </p:txBody>
      </p:sp>
      <p:sp>
        <p:nvSpPr>
          <p:cNvPr id="3" name="Subtitle 2"/>
          <p:cNvSpPr>
            <a:spLocks noGrp="1"/>
          </p:cNvSpPr>
          <p:nvPr>
            <p:ph type="subTitle" idx="1"/>
          </p:nvPr>
        </p:nvSpPr>
        <p:spPr>
          <a:xfrm>
            <a:off x="533400" y="3228536"/>
            <a:ext cx="7854696" cy="2638864"/>
          </a:xfrm>
        </p:spPr>
        <p:txBody>
          <a:bodyPr>
            <a:normAutofit fontScale="92500" lnSpcReduction="20000"/>
          </a:bodyPr>
          <a:lstStyle/>
          <a:p>
            <a:endParaRPr lang="en-US" dirty="0" smtClean="0"/>
          </a:p>
          <a:p>
            <a:endParaRPr lang="en-US" dirty="0" smtClean="0"/>
          </a:p>
          <a:p>
            <a:pPr algn="ctr"/>
            <a:r>
              <a:rPr lang="en-US" dirty="0" smtClean="0">
                <a:solidFill>
                  <a:srgbClr val="C00000"/>
                </a:solidFill>
              </a:rPr>
              <a:t>BY: </a:t>
            </a:r>
          </a:p>
          <a:p>
            <a:pPr algn="ctr"/>
            <a:r>
              <a:rPr lang="en-US" dirty="0" smtClean="0">
                <a:solidFill>
                  <a:srgbClr val="C00000"/>
                </a:solidFill>
              </a:rPr>
              <a:t>DR. JAGADISH SINGH , ASSOCIATE  PROFESSOR</a:t>
            </a:r>
          </a:p>
          <a:p>
            <a:pPr algn="ctr"/>
            <a:endParaRPr lang="en-US" dirty="0" smtClean="0">
              <a:solidFill>
                <a:srgbClr val="C00000"/>
              </a:solidFill>
            </a:endParaRPr>
          </a:p>
          <a:p>
            <a:pPr algn="ctr"/>
            <a:r>
              <a:rPr lang="en-US" dirty="0" smtClean="0">
                <a:solidFill>
                  <a:srgbClr val="C00000"/>
                </a:solidFill>
              </a:rPr>
              <a:t>AND HEAD,  DEPT. OF ECONOMICS, HARISHCHANDRA, P.G.COLLEGE, VARANASI.</a:t>
            </a:r>
            <a:endParaRPr lang="en-US" dirty="0">
              <a:solidFill>
                <a:srgbClr val="C00000"/>
              </a:solidFill>
            </a:endParaRP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FDI in agriculture sector is permitted up to 100% under the automatic route</a:t>
            </a:r>
            <a:br>
              <a:rPr lang="en-US" dirty="0" smtClean="0"/>
            </a:br>
            <a:endParaRPr lang="en-US" dirty="0"/>
          </a:p>
        </p:txBody>
      </p:sp>
      <p:sp>
        <p:nvSpPr>
          <p:cNvPr id="3" name="Subtitle 2"/>
          <p:cNvSpPr>
            <a:spLocks noGrp="1"/>
          </p:cNvSpPr>
          <p:nvPr>
            <p:ph type="subTitle" idx="1"/>
          </p:nvPr>
        </p:nvSpPr>
        <p:spPr>
          <a:xfrm>
            <a:off x="533400" y="2743200"/>
            <a:ext cx="7854696" cy="3019864"/>
          </a:xfrm>
        </p:spPr>
        <p:txBody>
          <a:bodyPr>
            <a:noAutofit/>
          </a:bodyPr>
          <a:lstStyle/>
          <a:p>
            <a:pPr algn="just"/>
            <a:r>
              <a:rPr lang="en-US" sz="1800" dirty="0" smtClean="0">
                <a:hlinkClick r:id="rId2"/>
              </a:rPr>
              <a:t>FDI </a:t>
            </a:r>
            <a:r>
              <a:rPr lang="en-US" sz="1800" dirty="0" smtClean="0"/>
              <a:t>up to 100% is permitted, under the automatic route, subject to certain conditions mentioned in Consolidated </a:t>
            </a:r>
            <a:r>
              <a:rPr lang="en-US" sz="1800" dirty="0" smtClean="0">
                <a:hlinkClick r:id="rId2"/>
              </a:rPr>
              <a:t>FDI </a:t>
            </a:r>
            <a:r>
              <a:rPr lang="en-US" sz="1800" dirty="0" smtClean="0"/>
              <a:t>Policy, in the following agricultural activities: Floriculture, Horticulture, Apiculture and Cultivation of Vegetables &amp; Mushrooms under controlled conditions; Development and production of Seeds and planting material; Animal Husbandry (including breeding of dogs), </a:t>
            </a:r>
            <a:r>
              <a:rPr lang="en-US" sz="1800" dirty="0" err="1" smtClean="0"/>
              <a:t>Pisciculture</a:t>
            </a:r>
            <a:r>
              <a:rPr lang="en-US" sz="1800" dirty="0" smtClean="0"/>
              <a:t>, Aquaculture, under controlled conditions; and Services related to agro and allied sectors. </a:t>
            </a:r>
          </a:p>
          <a:p>
            <a:pPr algn="just"/>
            <a:r>
              <a:rPr lang="en-US" sz="1800" dirty="0" smtClean="0"/>
              <a:t>100% </a:t>
            </a:r>
            <a:r>
              <a:rPr lang="en-US" sz="1800" dirty="0" smtClean="0">
                <a:hlinkClick r:id="rId2"/>
              </a:rPr>
              <a:t>FDI </a:t>
            </a:r>
            <a:r>
              <a:rPr lang="en-US" sz="1800" dirty="0" smtClean="0"/>
              <a:t>is also permitted in tea sector. Besides the above, </a:t>
            </a:r>
            <a:r>
              <a:rPr lang="en-US" sz="1800" dirty="0" smtClean="0">
                <a:hlinkClick r:id="rId2"/>
              </a:rPr>
              <a:t>FDI </a:t>
            </a:r>
            <a:r>
              <a:rPr lang="en-US" sz="1800" dirty="0" smtClean="0"/>
              <a:t>is not allowed in any other agricultural sector/ activity. </a:t>
            </a:r>
          </a:p>
          <a:p>
            <a:pPr algn="just"/>
            <a:r>
              <a:rPr lang="en-US" sz="1800" dirty="0" smtClean="0"/>
              <a:t>Policy for </a:t>
            </a:r>
            <a:r>
              <a:rPr lang="en-US" sz="1800" dirty="0" smtClean="0">
                <a:hlinkClick r:id="rId2"/>
              </a:rPr>
              <a:t>FDI </a:t>
            </a:r>
            <a:r>
              <a:rPr lang="en-US" sz="1800" dirty="0" smtClean="0"/>
              <a:t>in Multi-Brand Retail Trading (MBRT) provides that at least 50% of the first tranche of US $ 100 million shall be invested in back- end infrastructure which includes construction of warehousing and cold storages. </a:t>
            </a:r>
          </a:p>
          <a:p>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mtClean="0"/>
              <a:t/>
            </a:r>
            <a:br>
              <a:rPr lang="en-US" smtClean="0"/>
            </a:br>
            <a:r>
              <a:rPr lang="en-US" smtClean="0"/>
              <a:t/>
            </a:r>
            <a:br>
              <a:rPr lang="en-US" smtClean="0"/>
            </a:br>
            <a:endParaRPr lang="en-US"/>
          </a:p>
        </p:txBody>
      </p:sp>
      <p:sp>
        <p:nvSpPr>
          <p:cNvPr id="3" name="Subtitle 2"/>
          <p:cNvSpPr>
            <a:spLocks noGrp="1"/>
          </p:cNvSpPr>
          <p:nvPr>
            <p:ph type="subTitle" idx="1"/>
          </p:nvPr>
        </p:nvSpPr>
        <p:spPr>
          <a:xfrm>
            <a:off x="457200" y="1066800"/>
            <a:ext cx="7854696" cy="5029200"/>
          </a:xfrm>
        </p:spPr>
        <p:txBody>
          <a:bodyPr>
            <a:normAutofit lnSpcReduction="10000"/>
          </a:bodyPr>
          <a:lstStyle/>
          <a:p>
            <a:pPr algn="l"/>
            <a:r>
              <a:rPr lang="en-US" sz="3000" b="1" u="sng" dirty="0" smtClean="0">
                <a:solidFill>
                  <a:schemeClr val="accent3"/>
                </a:solidFill>
              </a:rPr>
              <a:t>Advantages of FDI in Retail in India :</a:t>
            </a:r>
          </a:p>
          <a:p>
            <a:pPr algn="l"/>
            <a:r>
              <a:rPr lang="en-US" sz="2000" b="1" dirty="0" smtClean="0"/>
              <a:t>(1)Growth in Economy</a:t>
            </a:r>
          </a:p>
          <a:p>
            <a:pPr algn="l"/>
            <a:r>
              <a:rPr lang="en-US" sz="2000" b="1" dirty="0" smtClean="0"/>
              <a:t>(2) Job Opportunities </a:t>
            </a:r>
          </a:p>
          <a:p>
            <a:pPr algn="l"/>
            <a:r>
              <a:rPr lang="en-US" sz="1400" b="1" dirty="0" smtClean="0"/>
              <a:t>(Approx. 10 million job creation.)</a:t>
            </a:r>
          </a:p>
          <a:p>
            <a:pPr algn="l"/>
            <a:r>
              <a:rPr lang="en-US" sz="2000" b="1" dirty="0" smtClean="0"/>
              <a:t>(3) Benefits to Farmers</a:t>
            </a:r>
          </a:p>
          <a:p>
            <a:pPr algn="l"/>
            <a:r>
              <a:rPr lang="en-US" sz="2000" b="1" dirty="0" smtClean="0"/>
              <a:t>(4) Benefits to consumers</a:t>
            </a:r>
          </a:p>
          <a:p>
            <a:pPr algn="l"/>
            <a:r>
              <a:rPr lang="en-US" sz="2000" b="1" dirty="0" smtClean="0"/>
              <a:t>(5) Growth in   Infrastructure Facilities</a:t>
            </a:r>
          </a:p>
          <a:p>
            <a:pPr algn="l"/>
            <a:r>
              <a:rPr lang="en-US" sz="2000" b="1" dirty="0" smtClean="0"/>
              <a:t>(6) Cheaper Production facilities</a:t>
            </a:r>
          </a:p>
          <a:p>
            <a:pPr algn="l"/>
            <a:r>
              <a:rPr lang="en-US" sz="2000" b="1" dirty="0" smtClean="0"/>
              <a:t>(7) Availability of new technology</a:t>
            </a:r>
          </a:p>
          <a:p>
            <a:pPr algn="l"/>
            <a:r>
              <a:rPr lang="en-US" sz="2000" b="1" dirty="0" smtClean="0"/>
              <a:t>(8) Long term cash liquidity</a:t>
            </a:r>
          </a:p>
          <a:p>
            <a:pPr algn="l"/>
            <a:r>
              <a:rPr lang="en-US" sz="2000" b="1" dirty="0" smtClean="0"/>
              <a:t>(9) FDI opens up a new avenue for Franchising </a:t>
            </a:r>
          </a:p>
          <a:p>
            <a:pPr algn="l"/>
            <a:r>
              <a:rPr lang="en-US" sz="2000" b="1" dirty="0" smtClean="0"/>
              <a:t>(10)</a:t>
            </a:r>
            <a:r>
              <a:rPr lang="en-US" sz="2000" dirty="0" smtClean="0"/>
              <a:t> </a:t>
            </a:r>
            <a:r>
              <a:rPr lang="en-US" sz="2400" dirty="0" smtClean="0"/>
              <a:t>Foreign countries will also create a supply chain management in the Indian market. This will result in avoidance of food wastage and perishables.</a:t>
            </a:r>
            <a:endParaRPr lang="en-US" sz="24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7772400" cy="1143000"/>
          </a:xfrm>
        </p:spPr>
        <p:txBody>
          <a:bodyPr/>
          <a:lstStyle/>
          <a:p>
            <a:r>
              <a:rPr sz="3600" smtClean="0">
                <a:solidFill>
                  <a:schemeClr val="accent3"/>
                </a:solidFill>
                <a:latin typeface="Times New Roman" pitchFamily="18" charset="0"/>
                <a:cs typeface="Times New Roman" pitchFamily="18" charset="0"/>
              </a:rPr>
              <a:t/>
            </a:r>
            <a:br>
              <a:rPr sz="3600" smtClean="0">
                <a:solidFill>
                  <a:schemeClr val="accent3"/>
                </a:solidFill>
                <a:latin typeface="Times New Roman" pitchFamily="18" charset="0"/>
                <a:cs typeface="Times New Roman" pitchFamily="18" charset="0"/>
              </a:rPr>
            </a:br>
            <a:r>
              <a:rPr sz="3600" smtClean="0">
                <a:solidFill>
                  <a:schemeClr val="accent3"/>
                </a:solidFill>
                <a:latin typeface="Times New Roman" pitchFamily="18" charset="0"/>
                <a:cs typeface="Times New Roman" pitchFamily="18" charset="0"/>
              </a:rPr>
              <a:t/>
            </a:r>
            <a:br>
              <a:rPr sz="3600" smtClean="0">
                <a:solidFill>
                  <a:schemeClr val="accent3"/>
                </a:solidFill>
                <a:latin typeface="Times New Roman" pitchFamily="18" charset="0"/>
                <a:cs typeface="Times New Roman" pitchFamily="18" charset="0"/>
              </a:rPr>
            </a:br>
            <a:r>
              <a:rPr sz="3600" smtClean="0">
                <a:solidFill>
                  <a:schemeClr val="accent3"/>
                </a:solidFill>
                <a:latin typeface="Times New Roman" pitchFamily="18" charset="0"/>
                <a:cs typeface="Times New Roman" pitchFamily="18" charset="0"/>
              </a:rPr>
              <a:t/>
            </a:r>
            <a:br>
              <a:rPr sz="3600" smtClean="0">
                <a:solidFill>
                  <a:schemeClr val="accent3"/>
                </a:solidFill>
                <a:latin typeface="Times New Roman" pitchFamily="18" charset="0"/>
                <a:cs typeface="Times New Roman" pitchFamily="18" charset="0"/>
              </a:rPr>
            </a:br>
            <a:r>
              <a:rPr sz="3600" smtClean="0">
                <a:solidFill>
                  <a:schemeClr val="accent3"/>
                </a:solidFill>
                <a:latin typeface="Times New Roman" pitchFamily="18" charset="0"/>
                <a:cs typeface="Times New Roman" pitchFamily="18" charset="0"/>
              </a:rPr>
              <a:t/>
            </a:r>
            <a:br>
              <a:rPr sz="3600" smtClean="0">
                <a:solidFill>
                  <a:schemeClr val="accent3"/>
                </a:solidFill>
                <a:latin typeface="Times New Roman" pitchFamily="18" charset="0"/>
                <a:cs typeface="Times New Roman" pitchFamily="18" charset="0"/>
              </a:rPr>
            </a:br>
            <a:r>
              <a:rPr sz="3600" smtClean="0">
                <a:solidFill>
                  <a:schemeClr val="accent3"/>
                </a:solidFill>
                <a:latin typeface="Times New Roman" pitchFamily="18" charset="0"/>
                <a:cs typeface="Times New Roman" pitchFamily="18" charset="0"/>
              </a:rPr>
              <a:t/>
            </a:r>
            <a:br>
              <a:rPr sz="3600" smtClean="0">
                <a:solidFill>
                  <a:schemeClr val="accent3"/>
                </a:solidFill>
                <a:latin typeface="Times New Roman" pitchFamily="18" charset="0"/>
                <a:cs typeface="Times New Roman" pitchFamily="18" charset="0"/>
              </a:rPr>
            </a:br>
            <a:r>
              <a:rPr sz="3600" smtClean="0">
                <a:solidFill>
                  <a:schemeClr val="accent3"/>
                </a:solidFill>
                <a:latin typeface="Times New Roman" pitchFamily="18" charset="0"/>
                <a:cs typeface="Times New Roman" pitchFamily="18" charset="0"/>
              </a:rPr>
              <a:t/>
            </a:r>
            <a:br>
              <a:rPr sz="3600" smtClean="0">
                <a:solidFill>
                  <a:schemeClr val="accent3"/>
                </a:solidFill>
                <a:latin typeface="Times New Roman" pitchFamily="18" charset="0"/>
                <a:cs typeface="Times New Roman" pitchFamily="18" charset="0"/>
              </a:rPr>
            </a:br>
            <a:r>
              <a:rPr sz="3600" smtClean="0">
                <a:solidFill>
                  <a:schemeClr val="accent3"/>
                </a:solidFill>
                <a:latin typeface="Times New Roman" pitchFamily="18" charset="0"/>
                <a:cs typeface="Times New Roman" pitchFamily="18" charset="0"/>
              </a:rPr>
              <a:t/>
            </a:r>
            <a:br>
              <a:rPr sz="3600" smtClean="0">
                <a:solidFill>
                  <a:schemeClr val="accent3"/>
                </a:solidFill>
                <a:latin typeface="Times New Roman" pitchFamily="18" charset="0"/>
                <a:cs typeface="Times New Roman" pitchFamily="18" charset="0"/>
              </a:rPr>
            </a:br>
            <a:r>
              <a:rPr sz="3600" smtClean="0">
                <a:solidFill>
                  <a:schemeClr val="accent3"/>
                </a:solidFill>
                <a:latin typeface="Times New Roman" pitchFamily="18" charset="0"/>
                <a:cs typeface="Times New Roman" pitchFamily="18" charset="0"/>
              </a:rPr>
              <a:t/>
            </a:r>
            <a:br>
              <a:rPr sz="3600" smtClean="0">
                <a:solidFill>
                  <a:schemeClr val="accent3"/>
                </a:solidFill>
                <a:latin typeface="Times New Roman" pitchFamily="18" charset="0"/>
                <a:cs typeface="Times New Roman" pitchFamily="18" charset="0"/>
              </a:rPr>
            </a:br>
            <a:r>
              <a:rPr sz="3600" smtClean="0">
                <a:solidFill>
                  <a:schemeClr val="accent3"/>
                </a:solidFill>
                <a:latin typeface="Times New Roman" pitchFamily="18" charset="0"/>
                <a:cs typeface="Times New Roman" pitchFamily="18" charset="0"/>
              </a:rPr>
              <a:t/>
            </a:r>
            <a:br>
              <a:rPr sz="3600" smtClean="0">
                <a:solidFill>
                  <a:schemeClr val="accent3"/>
                </a:solidFill>
                <a:latin typeface="Times New Roman" pitchFamily="18" charset="0"/>
                <a:cs typeface="Times New Roman" pitchFamily="18" charset="0"/>
              </a:rPr>
            </a:br>
            <a:r>
              <a:rPr sz="3600" smtClean="0">
                <a:solidFill>
                  <a:schemeClr val="accent3"/>
                </a:solidFill>
                <a:latin typeface="Times New Roman" pitchFamily="18" charset="0"/>
                <a:cs typeface="Times New Roman" pitchFamily="18" charset="0"/>
              </a:rPr>
              <a:t> Disadvantages of FDI in Retail inIndia</a:t>
            </a:r>
            <a:br>
              <a:rPr sz="3600" smtClean="0">
                <a:solidFill>
                  <a:schemeClr val="accent3"/>
                </a:solidFill>
                <a:latin typeface="Times New Roman" pitchFamily="18" charset="0"/>
                <a:cs typeface="Times New Roman" pitchFamily="18" charset="0"/>
              </a:rPr>
            </a:br>
            <a:endParaRPr lang="en-US" sz="3600" dirty="0">
              <a:solidFill>
                <a:schemeClr val="accent3"/>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530352" y="1905000"/>
            <a:ext cx="7772400" cy="4953000"/>
          </a:xfrm>
        </p:spPr>
        <p:txBody>
          <a:bodyPr>
            <a:normAutofit/>
          </a:bodyPr>
          <a:lstStyle/>
          <a:p>
            <a:r>
              <a:rPr lang="en-US" dirty="0" smtClean="0"/>
              <a:t>1-Unorganised sector will be affected.</a:t>
            </a:r>
          </a:p>
          <a:p>
            <a:r>
              <a:rPr lang="en-US" dirty="0" smtClean="0"/>
              <a:t>2-Limited Employment Generation.</a:t>
            </a:r>
          </a:p>
          <a:p>
            <a:r>
              <a:rPr lang="en-US" dirty="0" smtClean="0"/>
              <a:t>3-Small retailers and other ‘</a:t>
            </a:r>
            <a:r>
              <a:rPr lang="en-US" dirty="0" err="1" smtClean="0"/>
              <a:t>Kirana</a:t>
            </a:r>
            <a:r>
              <a:rPr lang="en-US" dirty="0" smtClean="0"/>
              <a:t> Stores’ may close down.</a:t>
            </a:r>
          </a:p>
          <a:p>
            <a:r>
              <a:rPr lang="en-US" dirty="0" smtClean="0"/>
              <a:t>4-Supermarkets will establish their monopoly in the Indian market.</a:t>
            </a:r>
          </a:p>
          <a:p>
            <a:r>
              <a:rPr lang="en-US" dirty="0" smtClean="0"/>
              <a:t>5-Exploitation of natural resources by foreign players.</a:t>
            </a:r>
          </a:p>
          <a:p>
            <a:r>
              <a:rPr lang="en-US" dirty="0" smtClean="0"/>
              <a:t>6-Inflation may be increased.</a:t>
            </a:r>
          </a:p>
          <a:p>
            <a:r>
              <a:rPr lang="en-US" dirty="0" smtClean="0"/>
              <a:t>7-An economically backward class person will suffer from price rise.</a:t>
            </a:r>
          </a:p>
          <a:p>
            <a:r>
              <a:rPr lang="en-US" dirty="0" smtClean="0"/>
              <a:t>8-India will become slave due to entry of foreign players.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066800"/>
            <a:ext cx="7772400" cy="1066800"/>
          </a:xfrm>
        </p:spPr>
        <p:txBody>
          <a:bodyPr/>
          <a:lstStyle/>
          <a:p>
            <a:r>
              <a:rPr sz="4000" smtClean="0">
                <a:solidFill>
                  <a:schemeClr val="tx1"/>
                </a:solidFill>
              </a:rPr>
              <a:t>CONCLUSION:</a:t>
            </a:r>
            <a:br>
              <a:rPr sz="4000" smtClean="0">
                <a:solidFill>
                  <a:schemeClr val="tx1"/>
                </a:solidFill>
              </a:rPr>
            </a:br>
            <a:endParaRPr lang="en-US" sz="4000" dirty="0">
              <a:solidFill>
                <a:schemeClr val="tx1"/>
              </a:solidFill>
            </a:endParaRPr>
          </a:p>
        </p:txBody>
      </p:sp>
      <p:sp>
        <p:nvSpPr>
          <p:cNvPr id="3" name="Text Placeholder 2"/>
          <p:cNvSpPr>
            <a:spLocks noGrp="1"/>
          </p:cNvSpPr>
          <p:nvPr>
            <p:ph type="body" idx="1"/>
          </p:nvPr>
        </p:nvSpPr>
        <p:spPr>
          <a:xfrm>
            <a:off x="530352" y="1828800"/>
            <a:ext cx="7772400" cy="5029200"/>
          </a:xfrm>
        </p:spPr>
        <p:txBody>
          <a:bodyPr/>
          <a:lstStyle/>
          <a:p>
            <a:r>
              <a:rPr lang="en-US" dirty="0" smtClean="0"/>
              <a:t>It can be said that the advantages of allowing unrestrained FDI in the retail sector evidently outweigh the disadvantages attached to it and the same can be deduced from the examples of successful experiments in countries like Thailand and China where too the issue of allowing FDI in the retail sector was first met with incessant protests, but later turned out to be one of the most promising political and economic decisions of their governments and led not only to the commendable rise in the level of employment but also led to the enormous development of their country's GDP.</a:t>
            </a:r>
          </a:p>
          <a:p>
            <a:r>
              <a:rPr lang="en-US" dirty="0" smtClean="0"/>
              <a:t>And also, nobody can force a consumer to visit a mega shopping complex or a small retailer/</a:t>
            </a:r>
            <a:r>
              <a:rPr lang="en-US" dirty="0" err="1" smtClean="0"/>
              <a:t>sabji</a:t>
            </a:r>
            <a:r>
              <a:rPr lang="en-US" dirty="0" smtClean="0"/>
              <a:t> </a:t>
            </a:r>
            <a:r>
              <a:rPr lang="en-US" dirty="0" err="1" smtClean="0"/>
              <a:t>mandi</a:t>
            </a:r>
            <a:r>
              <a:rPr lang="en-US" dirty="0" smtClean="0"/>
              <a:t>. Consumers will shop in accordance with their utmost convenience, where ever they get the lowest price, max variety, and a good consumer experience.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435864"/>
          </a:xfrm>
        </p:spPr>
        <p:txBody>
          <a:bodyPr/>
          <a:lstStyle/>
          <a:p>
            <a:r>
              <a:rPr lang="en-US" dirty="0" smtClean="0">
                <a:solidFill>
                  <a:schemeClr val="tx1"/>
                </a:solidFill>
              </a:rPr>
              <a:t>C</a:t>
            </a:r>
            <a:r>
              <a:rPr smtClean="0">
                <a:solidFill>
                  <a:schemeClr val="tx1"/>
                </a:solidFill>
              </a:rPr>
              <a:t>ont</a:t>
            </a:r>
            <a:r>
              <a:rPr lang="en-US" dirty="0" smtClean="0">
                <a:solidFill>
                  <a:schemeClr val="tx1"/>
                </a:solidFill>
              </a:rPr>
              <a:t>….</a:t>
            </a:r>
            <a:endParaRPr lang="en-US" dirty="0">
              <a:solidFill>
                <a:schemeClr val="tx1"/>
              </a:solidFill>
            </a:endParaRPr>
          </a:p>
        </p:txBody>
      </p:sp>
      <p:sp>
        <p:nvSpPr>
          <p:cNvPr id="3" name="Text Placeholder 2"/>
          <p:cNvSpPr>
            <a:spLocks noGrp="1"/>
          </p:cNvSpPr>
          <p:nvPr>
            <p:ph type="body" idx="1"/>
          </p:nvPr>
        </p:nvSpPr>
        <p:spPr>
          <a:xfrm>
            <a:off x="530352" y="1828800"/>
            <a:ext cx="7772400" cy="5029200"/>
          </a:xfrm>
        </p:spPr>
        <p:txBody>
          <a:bodyPr/>
          <a:lstStyle/>
          <a:p>
            <a:pPr algn="just"/>
            <a:r>
              <a:rPr lang="en-US" dirty="0" smtClean="0"/>
              <a:t>Prime Minister </a:t>
            </a:r>
            <a:r>
              <a:rPr lang="en-US" dirty="0" err="1" smtClean="0"/>
              <a:t>Modi</a:t>
            </a:r>
            <a:r>
              <a:rPr lang="en-US" dirty="0" smtClean="0"/>
              <a:t> has emphasized the role of manufacturing funded by domestic as well as FDI resources to ensure a more inclusive growth in the economy. Towards this end, the Government of India has recently announced several relaxations in policy to enable enhanced FDI inflows in sectors such as infrastructure, insurance and retail. Caps for FDI inflows have been raised which will ease the infusion of FDI funds. Apart from providing Indian consumers more choices in the form of reputed, good quality brands, liberalizing multi-brand retailing in India is likely to facilitate much greater inflows of investments. This, in turn, will lead to the development of </a:t>
            </a:r>
            <a:r>
              <a:rPr lang="en-US" dirty="0" err="1" smtClean="0"/>
              <a:t>moree</a:t>
            </a:r>
            <a:r>
              <a:rPr lang="en-US" dirty="0" smtClean="0"/>
              <a:t> </a:t>
            </a:r>
            <a:r>
              <a:rPr lang="en-US" dirty="0" err="1" smtClean="0"/>
              <a:t>fficient</a:t>
            </a:r>
            <a:r>
              <a:rPr lang="en-US" dirty="0" smtClean="0"/>
              <a:t> and lower cost supply chains, resulting in better quality as well as lower-priced products for Indian consumers.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105912"/>
          </a:xfrm>
        </p:spPr>
        <p:txBody>
          <a:bodyPr>
            <a:normAutofit/>
          </a:bodyPr>
          <a:lstStyle/>
          <a:p>
            <a:pPr algn="ctr"/>
            <a:r>
              <a:rPr lang="en-US" sz="8000" dirty="0" smtClean="0">
                <a:solidFill>
                  <a:srgbClr val="FF0000"/>
                </a:solidFill>
              </a:rPr>
              <a:t>THANK  YOU</a:t>
            </a:r>
            <a:endParaRPr lang="en-US" sz="8000" dirty="0">
              <a:solidFill>
                <a:srgbClr val="FF0000"/>
              </a:solidFill>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t>What is FDI………? </a:t>
            </a:r>
            <a:br>
              <a:rPr lang="en-US" dirty="0" smtClean="0"/>
            </a:br>
            <a:r>
              <a:rPr lang="en-US" dirty="0" smtClean="0"/>
              <a:t>                          </a:t>
            </a:r>
            <a:endParaRPr lang="en-US" dirty="0"/>
          </a:p>
        </p:txBody>
      </p:sp>
      <p:sp>
        <p:nvSpPr>
          <p:cNvPr id="3" name="Subtitle 2"/>
          <p:cNvSpPr>
            <a:spLocks noGrp="1"/>
          </p:cNvSpPr>
          <p:nvPr>
            <p:ph type="subTitle" idx="1"/>
          </p:nvPr>
        </p:nvSpPr>
        <p:spPr/>
        <p:txBody>
          <a:bodyPr>
            <a:normAutofit fontScale="85000" lnSpcReduction="10000"/>
          </a:bodyPr>
          <a:lstStyle/>
          <a:p>
            <a:pPr algn="just"/>
            <a:r>
              <a:rPr lang="en-US" dirty="0" smtClean="0"/>
              <a:t>                             *Foreign Direct Investment (FDI)-</a:t>
            </a:r>
          </a:p>
          <a:p>
            <a:pPr algn="just"/>
            <a:r>
              <a:rPr lang="en-US" dirty="0" smtClean="0"/>
              <a:t>*It is a direct investment into production or business in a country by an individual or company in another country.</a:t>
            </a:r>
          </a:p>
          <a:p>
            <a:pPr algn="just"/>
            <a:r>
              <a:rPr lang="en-US" dirty="0" smtClean="0"/>
              <a:t>*It can be either by buying a company in the target country or by expending operations of an existing business in that country.</a:t>
            </a:r>
          </a:p>
          <a:p>
            <a:pPr algn="just"/>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533400" y="1371600"/>
          <a:ext cx="7851648"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ctrTitle"/>
          </p:nvPr>
        </p:nvSpPr>
        <p:spPr/>
        <p:txBody>
          <a:bodyPr>
            <a:normAutofit fontScale="90000"/>
          </a:bodyPr>
          <a:lstStyle/>
          <a:p>
            <a:pPr algn="ctr"/>
            <a:r>
              <a:rPr lang="en-US" dirty="0" smtClean="0"/>
              <a:t>Top Investing Countries in India:</a:t>
            </a:r>
            <a:br>
              <a:rPr lang="en-US" dirty="0" smtClean="0"/>
            </a:br>
            <a:endParaRPr lang="en-US" dirty="0"/>
          </a:p>
        </p:txBody>
      </p:sp>
      <p:sp>
        <p:nvSpPr>
          <p:cNvPr id="6" name="Subtitle 5"/>
          <p:cNvSpPr>
            <a:spLocks noGrp="1"/>
          </p:cNvSpPr>
          <p:nvPr>
            <p:ph type="subTitle" idx="1"/>
          </p:nvPr>
        </p:nvSpPr>
        <p:spPr/>
        <p:txBody>
          <a:bodyPr/>
          <a:lstStyle/>
          <a:p>
            <a:pPr algn="just"/>
            <a:r>
              <a:rPr lang="en-US" dirty="0" smtClean="0"/>
              <a:t>Mauritius- 53%,  Singapore- 11%,  USA- 9%,   UK 7%,  Netherlands- 5%,  Japan- 4%, Cyprus- 4%,  Germany- 3%.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2286000"/>
            <a:ext cx="7854696" cy="4572000"/>
          </a:xfrm>
        </p:spPr>
        <p:txBody>
          <a:bodyPr>
            <a:normAutofit fontScale="47500" lnSpcReduction="20000"/>
          </a:bodyPr>
          <a:lstStyle/>
          <a:p>
            <a:pPr algn="just"/>
            <a:r>
              <a:rPr lang="en-US" sz="3800" b="1" dirty="0" smtClean="0">
                <a:solidFill>
                  <a:srgbClr val="C00000"/>
                </a:solidFill>
              </a:rPr>
              <a:t>Single Brand-: </a:t>
            </a:r>
            <a:r>
              <a:rPr lang="en-US" sz="3800" dirty="0" smtClean="0"/>
              <a:t>Single brand implies that foreign companies would be allowed to sell goods sold internationally under a „single brand‟, viz., Reebok, Nokia and Adidas. FDI in „Single brand‟ retail implies that a retail store with foreign investment can only sell one brand.</a:t>
            </a:r>
          </a:p>
          <a:p>
            <a:pPr algn="just"/>
            <a:r>
              <a:rPr lang="en-US" sz="3800" dirty="0" smtClean="0"/>
              <a:t>For example, if Adidas were to obtain permission to retail its flagship brand in India, those retail outlets could only sell products under the Adidas brand and not the Reebok brand, for which separate permission is required. If granted permission, Adidas could sell products under the Reebok brand in separate outlets.</a:t>
            </a:r>
          </a:p>
          <a:p>
            <a:pPr algn="just"/>
            <a:r>
              <a:rPr lang="en-US" sz="3800" b="1" dirty="0" smtClean="0">
                <a:solidFill>
                  <a:srgbClr val="C00000"/>
                </a:solidFill>
              </a:rPr>
              <a:t>Multi Brand-: </a:t>
            </a:r>
            <a:r>
              <a:rPr lang="en-US" sz="3800" dirty="0" smtClean="0"/>
              <a:t>FDI in Multi Brand retail implies that a retail store with a foreign investment can sell multiple brands under one roof. Opening up FDI in multi-brand retail will mean that global retailers including Wal-Mart, Marks &amp; Spencer and Tesco can open stores offering arrange of household items and grocery directly to consumers in the same way as the</a:t>
            </a:r>
          </a:p>
          <a:p>
            <a:pPr algn="just"/>
            <a:r>
              <a:rPr lang="en-US" sz="3800" dirty="0" smtClean="0"/>
              <a:t>ubiquitous ‟</a:t>
            </a:r>
            <a:r>
              <a:rPr lang="en-US" sz="3800" dirty="0" err="1" smtClean="0"/>
              <a:t>kirana</a:t>
            </a:r>
            <a:r>
              <a:rPr lang="en-US" sz="3800" dirty="0" smtClean="0"/>
              <a:t>‟ store.</a:t>
            </a:r>
          </a:p>
          <a:p>
            <a:pPr algn="just"/>
            <a:endParaRPr lang="en-US" sz="3800" dirty="0" smtClean="0">
              <a:cs typeface="Times New Roman" pitchFamily="18" charset="0"/>
            </a:endParaRPr>
          </a:p>
          <a:p>
            <a:pPr algn="just"/>
            <a:r>
              <a:rPr lang="en-US" sz="3800" dirty="0" smtClean="0"/>
              <a:t>.</a:t>
            </a:r>
          </a:p>
          <a:p>
            <a:endParaRPr lang="en-US" dirty="0"/>
          </a:p>
        </p:txBody>
      </p:sp>
      <p:sp>
        <p:nvSpPr>
          <p:cNvPr id="4" name="Title 3"/>
          <p:cNvSpPr>
            <a:spLocks noGrp="1"/>
          </p:cNvSpPr>
          <p:nvPr>
            <p:ph type="ctrTitle"/>
          </p:nvPr>
        </p:nvSpPr>
        <p:spPr>
          <a:xfrm>
            <a:off x="533400" y="914400"/>
            <a:ext cx="7851648" cy="1066800"/>
          </a:xfrm>
        </p:spPr>
        <p:txBody>
          <a:bodyPr/>
          <a:lstStyle/>
          <a:p>
            <a:r>
              <a:rPr lang="en-US" dirty="0" smtClean="0"/>
              <a:t>Types of Retailing in India:</a:t>
            </a:r>
            <a:endParaRPr lang="en-US" dirty="0"/>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just"/>
            <a:r>
              <a:rPr lang="en-US" dirty="0" smtClean="0"/>
              <a:t>Country Modern Retail Contribution in The World</a:t>
            </a:r>
            <a:br>
              <a:rPr lang="en-US" dirty="0" smtClean="0"/>
            </a:br>
            <a:endParaRPr lang="en-US" dirty="0"/>
          </a:p>
        </p:txBody>
      </p:sp>
      <p:sp>
        <p:nvSpPr>
          <p:cNvPr id="3" name="Subtitle 2"/>
          <p:cNvSpPr>
            <a:spLocks noGrp="1"/>
          </p:cNvSpPr>
          <p:nvPr>
            <p:ph type="subTitle" idx="1"/>
          </p:nvPr>
        </p:nvSpPr>
        <p:spPr/>
        <p:txBody>
          <a:bodyPr/>
          <a:lstStyle/>
          <a:p>
            <a:pPr algn="l"/>
            <a:r>
              <a:rPr lang="en-US" dirty="0" smtClean="0"/>
              <a:t>Country Modern Retail</a:t>
            </a:r>
            <a:br>
              <a:rPr lang="en-US" dirty="0" smtClean="0"/>
            </a:br>
            <a:r>
              <a:rPr lang="en-US" dirty="0" smtClean="0"/>
              <a:t>(in 2011, % of total) </a:t>
            </a:r>
            <a:r>
              <a:rPr lang="en-US" dirty="0" smtClean="0">
                <a:hlinkClick r:id="rId2" tooltip="India"/>
              </a:rPr>
              <a:t>India</a:t>
            </a:r>
            <a:r>
              <a:rPr lang="en-US" dirty="0" smtClean="0"/>
              <a:t> 7%  </a:t>
            </a:r>
            <a:r>
              <a:rPr lang="en-US" dirty="0" smtClean="0">
                <a:hlinkClick r:id="rId3" tooltip="China"/>
              </a:rPr>
              <a:t>China</a:t>
            </a:r>
            <a:r>
              <a:rPr lang="en-US" dirty="0" smtClean="0"/>
              <a:t> 20%  </a:t>
            </a:r>
            <a:r>
              <a:rPr lang="en-US" dirty="0" smtClean="0">
                <a:hlinkClick r:id="rId4" tooltip="Thailand"/>
              </a:rPr>
              <a:t>Thailand</a:t>
            </a:r>
            <a:r>
              <a:rPr lang="en-US" dirty="0" smtClean="0"/>
              <a:t> 40%  </a:t>
            </a:r>
            <a:r>
              <a:rPr lang="en-US" dirty="0" smtClean="0">
                <a:hlinkClick r:id="rId5" tooltip="United States"/>
              </a:rPr>
              <a:t>United States</a:t>
            </a:r>
            <a:r>
              <a:rPr lang="en-US" dirty="0" smtClean="0"/>
              <a:t> 85%</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Indian Retail Group Market Reach in 2011 and Notes</a:t>
            </a:r>
            <a:endParaRPr lang="en-US" dirty="0"/>
          </a:p>
        </p:txBody>
      </p:sp>
      <p:sp>
        <p:nvSpPr>
          <p:cNvPr id="3" name="Subtitle 2"/>
          <p:cNvSpPr>
            <a:spLocks noGrp="1"/>
          </p:cNvSpPr>
          <p:nvPr>
            <p:ph type="subTitle" idx="1"/>
          </p:nvPr>
        </p:nvSpPr>
        <p:spPr>
          <a:xfrm>
            <a:off x="533400" y="3228536"/>
            <a:ext cx="7854696" cy="3629464"/>
          </a:xfrm>
        </p:spPr>
        <p:txBody>
          <a:bodyPr>
            <a:normAutofit fontScale="85000" lnSpcReduction="10000"/>
          </a:bodyPr>
          <a:lstStyle/>
          <a:p>
            <a:pPr algn="just"/>
            <a:r>
              <a:rPr lang="en-US" dirty="0" smtClean="0"/>
              <a:t>1-Pantaloon Retail- 65 stores and 21 factory outlets in 35 cities. </a:t>
            </a:r>
          </a:p>
          <a:p>
            <a:pPr algn="just"/>
            <a:r>
              <a:rPr lang="en-US" dirty="0" smtClean="0"/>
              <a:t>2-Shoppers Stop- 51 stores in 23 cities. </a:t>
            </a:r>
          </a:p>
          <a:p>
            <a:pPr algn="just"/>
            <a:r>
              <a:rPr lang="en-US" dirty="0" smtClean="0"/>
              <a:t>3-Spencers Retail- 200 stores in 45 cities. </a:t>
            </a:r>
          </a:p>
          <a:p>
            <a:pPr algn="just"/>
            <a:r>
              <a:rPr lang="en-US" dirty="0" smtClean="0"/>
              <a:t>4-Reliance Retail- 708 mart and supermarkets, 20 wholesale stores in 15 cities.</a:t>
            </a:r>
          </a:p>
          <a:p>
            <a:pPr algn="just"/>
            <a:r>
              <a:rPr lang="en-US" dirty="0" smtClean="0"/>
              <a:t>5-Bharti Retail -74 </a:t>
            </a:r>
            <a:r>
              <a:rPr lang="en-US" dirty="0" err="1" smtClean="0"/>
              <a:t>Easyday</a:t>
            </a:r>
            <a:r>
              <a:rPr lang="en-US" dirty="0" smtClean="0"/>
              <a:t> stores. </a:t>
            </a:r>
          </a:p>
          <a:p>
            <a:pPr algn="just"/>
            <a:r>
              <a:rPr lang="en-US" dirty="0" smtClean="0"/>
              <a:t>6-Birla- More 575 stores nationwide. </a:t>
            </a:r>
          </a:p>
          <a:p>
            <a:pPr algn="just"/>
            <a:r>
              <a:rPr lang="en-US" dirty="0" smtClean="0"/>
              <a:t>7-Tata Trent- 59 Westside mall stores, 13 hypermarkets Lifestyle Retail 15 lifestyle stores, 8 home centers Future Group 193 stores in 3 cities.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52600"/>
            <a:ext cx="7851648" cy="304800"/>
          </a:xfrm>
        </p:spPr>
        <p:txBody>
          <a:bodyPr>
            <a:normAutofit fontScale="90000"/>
          </a:bodyPr>
          <a:lstStyle/>
          <a:p>
            <a:pPr algn="ctr"/>
            <a:r>
              <a:rPr lang="en-US" dirty="0" smtClean="0"/>
              <a:t>FDI IN RETAIL SECTOR</a:t>
            </a:r>
            <a:endParaRPr lang="en-US" dirty="0"/>
          </a:p>
        </p:txBody>
      </p:sp>
      <p:sp>
        <p:nvSpPr>
          <p:cNvPr id="3" name="Subtitle 2"/>
          <p:cNvSpPr>
            <a:spLocks noGrp="1"/>
          </p:cNvSpPr>
          <p:nvPr>
            <p:ph type="subTitle" idx="1"/>
          </p:nvPr>
        </p:nvSpPr>
        <p:spPr>
          <a:xfrm>
            <a:off x="533400" y="2438400"/>
            <a:ext cx="7854696" cy="4419600"/>
          </a:xfrm>
        </p:spPr>
        <p:txBody>
          <a:bodyPr>
            <a:normAutofit fontScale="85000" lnSpcReduction="20000"/>
          </a:bodyPr>
          <a:lstStyle/>
          <a:p>
            <a:pPr algn="just"/>
            <a:r>
              <a:rPr lang="en-US" dirty="0" smtClean="0"/>
              <a:t>FDI in cash and carry(wholesale)brought under the automatic rout  up to 51% investment in a single brand retail permitted, subject to press note-3(2006 series). Until 2011, foreign direct investment (FDI) was not allowed in multi-brand retail, forbidding foreign companies from any ownership in supermarkets, convenience stores or any retail outlets. Even single-brand retail was limited to 51 per cent ownership. In January 2011, India allowed 100 per cent FDI investment in single-brand stores, but imposed the requirement that the single brand retailer would have to source 30 percent of its goods from India. On 7 December 2012, India allowed 51 per cent FDI in multi-brand retail. Dr. </a:t>
            </a:r>
            <a:r>
              <a:rPr lang="en-US" dirty="0" err="1" smtClean="0"/>
              <a:t>Manmohan</a:t>
            </a:r>
            <a:r>
              <a:rPr lang="en-US" dirty="0" smtClean="0"/>
              <a:t> Singh, the  prime minister of India, felt that this would be beneficial for both consumers and farmers. Agricultural marketing was also expected to be benefited with the introduction of new technologies. ……………………………….CONTINUE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762000"/>
          </a:xfrm>
        </p:spPr>
        <p:txBody>
          <a:bodyPr>
            <a:normAutofit fontScale="90000"/>
          </a:bodyPr>
          <a:lstStyle/>
          <a:p>
            <a:pPr algn="ctr"/>
            <a:r>
              <a:rPr lang="en-US" dirty="0" smtClean="0"/>
              <a:t>DR. MANMOHAN SINGH</a:t>
            </a:r>
            <a:endParaRPr lang="en-US" dirty="0"/>
          </a:p>
        </p:txBody>
      </p:sp>
      <p:sp>
        <p:nvSpPr>
          <p:cNvPr id="3" name="Subtitle 2"/>
          <p:cNvSpPr>
            <a:spLocks noGrp="1"/>
          </p:cNvSpPr>
          <p:nvPr>
            <p:ph type="subTitle" idx="1"/>
          </p:nvPr>
        </p:nvSpPr>
        <p:spPr>
          <a:xfrm>
            <a:off x="533400" y="2514600"/>
            <a:ext cx="7854696" cy="3962400"/>
          </a:xfrm>
        </p:spPr>
        <p:txBody>
          <a:bodyPr>
            <a:normAutofit lnSpcReduction="10000"/>
          </a:bodyPr>
          <a:lstStyle/>
          <a:p>
            <a:pPr algn="just"/>
            <a:r>
              <a:rPr lang="en-US" dirty="0" err="1" smtClean="0"/>
              <a:t>Manmohan</a:t>
            </a:r>
            <a:r>
              <a:rPr lang="en-US" dirty="0" smtClean="0"/>
              <a:t> Singh was credited with bringing about this policy change aimed at making India friendlier for businessmen. With this decision, international companies, especially the supermarkets, were able to increase their presence in the multi-brand retail sector of India. However, they were not allowed to own more than 51 per cent stakes in these establishments. This step was regarded as the most important one in the last two decades, especially with regard to reforms in India.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Challenges in introducing FDI in retail</a:t>
            </a:r>
            <a:br>
              <a:rPr lang="en-US" dirty="0" smtClean="0"/>
            </a:br>
            <a:endParaRPr lang="en-US" dirty="0"/>
          </a:p>
        </p:txBody>
      </p:sp>
      <p:sp>
        <p:nvSpPr>
          <p:cNvPr id="3" name="Subtitle 2"/>
          <p:cNvSpPr>
            <a:spLocks noGrp="1"/>
          </p:cNvSpPr>
          <p:nvPr>
            <p:ph type="subTitle" idx="1"/>
          </p:nvPr>
        </p:nvSpPr>
        <p:spPr>
          <a:xfrm>
            <a:off x="533400" y="3228536"/>
            <a:ext cx="7854696" cy="3400864"/>
          </a:xfrm>
        </p:spPr>
        <p:txBody>
          <a:bodyPr>
            <a:normAutofit fontScale="85000" lnSpcReduction="20000"/>
          </a:bodyPr>
          <a:lstStyle/>
          <a:p>
            <a:pPr algn="just"/>
            <a:r>
              <a:rPr lang="en-US" dirty="0" smtClean="0"/>
              <a:t>Indian market has high complexities in terms of a wide geographic spread and distinct consumer preferences varying by each region necessitating a need for </a:t>
            </a:r>
            <a:r>
              <a:rPr lang="en-US" dirty="0" err="1" smtClean="0"/>
              <a:t>localisation</a:t>
            </a:r>
            <a:r>
              <a:rPr lang="en-US" dirty="0" smtClean="0"/>
              <a:t> even within the geographic zones. While India presents a large market opportunity given the number and increasing purchasing power of consumers, there are significant challenges as well given that over 90 per cent of trade is conducted through independent local stores. Challenges include: Geographically dispersed population, small ticket sizes, complex distribution network, little use of IT systems, limitations of mass media and existence of counterfeit goods.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580</TotalTime>
  <Words>1165</Words>
  <Application>Microsoft Office PowerPoint</Application>
  <PresentationFormat>On-screen Show (4:3)</PresentationFormat>
  <Paragraphs>68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FDI IN RETAIL SECTOR: BOON OR BANE IN INDIAN ECONOMY:</vt:lpstr>
      <vt:lpstr>What is FDI………?                            </vt:lpstr>
      <vt:lpstr>Top Investing Countries in India: </vt:lpstr>
      <vt:lpstr>Types of Retailing in India:</vt:lpstr>
      <vt:lpstr>Country Modern Retail Contribution in The World </vt:lpstr>
      <vt:lpstr>Indian Retail Group Market Reach in 2011 and Notes</vt:lpstr>
      <vt:lpstr>FDI IN RETAIL SECTOR</vt:lpstr>
      <vt:lpstr>DR. MANMOHAN SINGH</vt:lpstr>
      <vt:lpstr>Challenges in introducing FDI in retail </vt:lpstr>
      <vt:lpstr>   FDI in agriculture sector is permitted up to 100% under the automatic route </vt:lpstr>
      <vt:lpstr>  </vt:lpstr>
      <vt:lpstr>          Disadvantages of FDI in Retail inIndia </vt:lpstr>
      <vt:lpstr>CONCLUSION: </vt:lpstr>
      <vt:lpstr>Cont….</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FDI IS  BOON OR BANE IN INDIAN ECONOMY</dc:title>
  <dc:creator>lenovo</dc:creator>
  <cp:lastModifiedBy>abc</cp:lastModifiedBy>
  <cp:revision>66</cp:revision>
  <dcterms:created xsi:type="dcterms:W3CDTF">2017-02-28T14:51:42Z</dcterms:created>
  <dcterms:modified xsi:type="dcterms:W3CDTF">2020-09-28T03:37:51Z</dcterms:modified>
</cp:coreProperties>
</file>