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60"/>
  </p:notesMasterIdLst>
  <p:sldIdLst>
    <p:sldId id="552" r:id="rId2"/>
    <p:sldId id="553" r:id="rId3"/>
    <p:sldId id="554" r:id="rId4"/>
    <p:sldId id="555" r:id="rId5"/>
    <p:sldId id="556" r:id="rId6"/>
    <p:sldId id="557" r:id="rId7"/>
    <p:sldId id="558" r:id="rId8"/>
    <p:sldId id="559" r:id="rId9"/>
    <p:sldId id="560" r:id="rId10"/>
    <p:sldId id="561" r:id="rId11"/>
    <p:sldId id="562" r:id="rId12"/>
    <p:sldId id="563" r:id="rId13"/>
    <p:sldId id="564" r:id="rId14"/>
    <p:sldId id="565" r:id="rId15"/>
    <p:sldId id="566" r:id="rId16"/>
    <p:sldId id="567" r:id="rId17"/>
    <p:sldId id="568" r:id="rId18"/>
    <p:sldId id="569" r:id="rId19"/>
    <p:sldId id="570" r:id="rId20"/>
    <p:sldId id="571" r:id="rId21"/>
    <p:sldId id="572" r:id="rId22"/>
    <p:sldId id="573" r:id="rId23"/>
    <p:sldId id="574" r:id="rId24"/>
    <p:sldId id="575" r:id="rId25"/>
    <p:sldId id="576" r:id="rId26"/>
    <p:sldId id="577" r:id="rId27"/>
    <p:sldId id="578" r:id="rId28"/>
    <p:sldId id="579" r:id="rId29"/>
    <p:sldId id="580" r:id="rId30"/>
    <p:sldId id="581" r:id="rId31"/>
    <p:sldId id="582" r:id="rId32"/>
    <p:sldId id="583" r:id="rId33"/>
    <p:sldId id="584" r:id="rId34"/>
    <p:sldId id="585" r:id="rId35"/>
    <p:sldId id="586" r:id="rId36"/>
    <p:sldId id="587" r:id="rId37"/>
    <p:sldId id="588" r:id="rId38"/>
    <p:sldId id="589" r:id="rId39"/>
    <p:sldId id="590" r:id="rId40"/>
    <p:sldId id="591" r:id="rId41"/>
    <p:sldId id="592" r:id="rId42"/>
    <p:sldId id="593" r:id="rId43"/>
    <p:sldId id="594" r:id="rId44"/>
    <p:sldId id="595" r:id="rId45"/>
    <p:sldId id="596" r:id="rId46"/>
    <p:sldId id="597" r:id="rId47"/>
    <p:sldId id="598" r:id="rId48"/>
    <p:sldId id="599" r:id="rId49"/>
    <p:sldId id="600" r:id="rId50"/>
    <p:sldId id="601" r:id="rId51"/>
    <p:sldId id="602" r:id="rId52"/>
    <p:sldId id="603" r:id="rId53"/>
    <p:sldId id="604" r:id="rId54"/>
    <p:sldId id="605" r:id="rId55"/>
    <p:sldId id="606" r:id="rId56"/>
    <p:sldId id="607" r:id="rId57"/>
    <p:sldId id="608" r:id="rId58"/>
    <p:sldId id="609"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590"/>
  </p:normalViewPr>
  <p:slideViewPr>
    <p:cSldViewPr snapToGrid="0" snapToObjects="1">
      <p:cViewPr>
        <p:scale>
          <a:sx n="102" d="100"/>
          <a:sy n="102" d="100"/>
        </p:scale>
        <p:origin x="414" y="145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BF4BBF-A59A-BD41-9941-A4CD59F326B6}" type="doc">
      <dgm:prSet loTypeId="urn:microsoft.com/office/officeart/2008/layout/HorizontalMultiLevelHierarchy" loCatId="" qsTypeId="urn:microsoft.com/office/officeart/2005/8/quickstyle/simple4" qsCatId="simple" csTypeId="urn:microsoft.com/office/officeart/2005/8/colors/colorful5" csCatId="colorful" phldr="1"/>
      <dgm:spPr/>
      <dgm:t>
        <a:bodyPr/>
        <a:lstStyle/>
        <a:p>
          <a:endParaRPr lang="en-US"/>
        </a:p>
      </dgm:t>
    </dgm:pt>
    <dgm:pt modelId="{509799F8-DC0E-9141-9751-510095ADE181}">
      <dgm:prSet phldrT="[Text]"/>
      <dgm:spPr/>
      <dgm:t>
        <a:bodyPr/>
        <a:lstStyle/>
        <a:p>
          <a:r>
            <a:rPr lang="en-US" dirty="0" smtClean="0"/>
            <a:t>Glands</a:t>
          </a:r>
          <a:endParaRPr lang="en-US" dirty="0"/>
        </a:p>
      </dgm:t>
    </dgm:pt>
    <dgm:pt modelId="{B23E27B5-3389-3945-B792-5CAE26755DE8}" type="parTrans" cxnId="{EC5AC5E9-1A93-AF40-B09E-8BA24C11ED97}">
      <dgm:prSet/>
      <dgm:spPr/>
      <dgm:t>
        <a:bodyPr/>
        <a:lstStyle/>
        <a:p>
          <a:endParaRPr lang="en-US"/>
        </a:p>
      </dgm:t>
    </dgm:pt>
    <dgm:pt modelId="{C03DA80A-3DAC-CE4C-8A8C-13343C8F8731}" type="sibTrans" cxnId="{EC5AC5E9-1A93-AF40-B09E-8BA24C11ED97}">
      <dgm:prSet/>
      <dgm:spPr/>
      <dgm:t>
        <a:bodyPr/>
        <a:lstStyle/>
        <a:p>
          <a:endParaRPr lang="en-US"/>
        </a:p>
      </dgm:t>
    </dgm:pt>
    <dgm:pt modelId="{952515C7-BE1A-4641-9F9D-C5CF9B7D4CFE}">
      <dgm:prSet phldrT="[Text]"/>
      <dgm:spPr/>
      <dgm:t>
        <a:bodyPr/>
        <a:lstStyle/>
        <a:p>
          <a:r>
            <a:rPr lang="en-US" dirty="0" smtClean="0"/>
            <a:t>Endocrine</a:t>
          </a:r>
          <a:endParaRPr lang="en-US" dirty="0"/>
        </a:p>
      </dgm:t>
    </dgm:pt>
    <dgm:pt modelId="{3B1D5FB5-F31B-9F40-A96D-999D35175886}" type="parTrans" cxnId="{7C15E7A3-2932-FA41-88E6-7F2E22A0DBC6}">
      <dgm:prSet/>
      <dgm:spPr/>
      <dgm:t>
        <a:bodyPr/>
        <a:lstStyle/>
        <a:p>
          <a:endParaRPr lang="en-US"/>
        </a:p>
      </dgm:t>
    </dgm:pt>
    <dgm:pt modelId="{E95ABCF9-47FF-0749-8541-7A3CEF42A5CE}" type="sibTrans" cxnId="{7C15E7A3-2932-FA41-88E6-7F2E22A0DBC6}">
      <dgm:prSet/>
      <dgm:spPr/>
      <dgm:t>
        <a:bodyPr/>
        <a:lstStyle/>
        <a:p>
          <a:endParaRPr lang="en-US"/>
        </a:p>
      </dgm:t>
    </dgm:pt>
    <dgm:pt modelId="{2439DDCF-89A1-2C46-8352-1DD7B1F35CF4}">
      <dgm:prSet phldrT="[Text]"/>
      <dgm:spPr/>
      <dgm:t>
        <a:bodyPr/>
        <a:lstStyle/>
        <a:p>
          <a:r>
            <a:rPr lang="en-US" dirty="0" smtClean="0"/>
            <a:t>Exocrine</a:t>
          </a:r>
          <a:endParaRPr lang="en-US" dirty="0"/>
        </a:p>
      </dgm:t>
    </dgm:pt>
    <dgm:pt modelId="{6F3B61E5-EA9C-FA45-95C0-DAE8B15AF56F}" type="parTrans" cxnId="{BC2D5CA7-F5BC-944F-A4FB-38F05EC70725}">
      <dgm:prSet/>
      <dgm:spPr/>
      <dgm:t>
        <a:bodyPr/>
        <a:lstStyle/>
        <a:p>
          <a:endParaRPr lang="en-US"/>
        </a:p>
      </dgm:t>
    </dgm:pt>
    <dgm:pt modelId="{04962C26-5E89-9B4A-BA0F-15B50C0E225D}" type="sibTrans" cxnId="{BC2D5CA7-F5BC-944F-A4FB-38F05EC70725}">
      <dgm:prSet/>
      <dgm:spPr/>
      <dgm:t>
        <a:bodyPr/>
        <a:lstStyle/>
        <a:p>
          <a:endParaRPr lang="en-US"/>
        </a:p>
      </dgm:t>
    </dgm:pt>
    <dgm:pt modelId="{0278BC83-AAEE-3648-A31D-6D2613108736}">
      <dgm:prSet phldrT="[Text]"/>
      <dgm:spPr/>
      <dgm:t>
        <a:bodyPr/>
        <a:lstStyle/>
        <a:p>
          <a:r>
            <a:rPr lang="en-US" dirty="0" smtClean="0"/>
            <a:t>Mixed</a:t>
          </a:r>
          <a:endParaRPr lang="en-US" dirty="0"/>
        </a:p>
      </dgm:t>
    </dgm:pt>
    <dgm:pt modelId="{D46190D3-1F2B-7945-BF0E-314DDEAC9082}" type="parTrans" cxnId="{24EE01CA-9CFC-704A-A7EB-B0B0B3842D3E}">
      <dgm:prSet/>
      <dgm:spPr/>
      <dgm:t>
        <a:bodyPr/>
        <a:lstStyle/>
        <a:p>
          <a:endParaRPr lang="en-US"/>
        </a:p>
      </dgm:t>
    </dgm:pt>
    <dgm:pt modelId="{0571F687-8A55-6045-BBED-DD32D8EAC18C}" type="sibTrans" cxnId="{24EE01CA-9CFC-704A-A7EB-B0B0B3842D3E}">
      <dgm:prSet/>
      <dgm:spPr/>
      <dgm:t>
        <a:bodyPr/>
        <a:lstStyle/>
        <a:p>
          <a:endParaRPr lang="en-US"/>
        </a:p>
      </dgm:t>
    </dgm:pt>
    <dgm:pt modelId="{149FFA58-558C-7A40-BE10-74A938CFCC27}" type="pres">
      <dgm:prSet presAssocID="{7CBF4BBF-A59A-BD41-9941-A4CD59F326B6}" presName="Name0" presStyleCnt="0">
        <dgm:presLayoutVars>
          <dgm:chPref val="1"/>
          <dgm:dir/>
          <dgm:animOne val="branch"/>
          <dgm:animLvl val="lvl"/>
          <dgm:resizeHandles val="exact"/>
        </dgm:presLayoutVars>
      </dgm:prSet>
      <dgm:spPr/>
      <dgm:t>
        <a:bodyPr/>
        <a:lstStyle/>
        <a:p>
          <a:endParaRPr lang="en-US"/>
        </a:p>
      </dgm:t>
    </dgm:pt>
    <dgm:pt modelId="{48E416D0-459D-064C-852B-2D8832F241FF}" type="pres">
      <dgm:prSet presAssocID="{509799F8-DC0E-9141-9751-510095ADE181}" presName="root1" presStyleCnt="0"/>
      <dgm:spPr/>
    </dgm:pt>
    <dgm:pt modelId="{8307D973-528A-C847-ABE6-DBA7FC5A700B}" type="pres">
      <dgm:prSet presAssocID="{509799F8-DC0E-9141-9751-510095ADE181}" presName="LevelOneTextNode" presStyleLbl="node0" presStyleIdx="0" presStyleCnt="1">
        <dgm:presLayoutVars>
          <dgm:chPref val="3"/>
        </dgm:presLayoutVars>
      </dgm:prSet>
      <dgm:spPr/>
      <dgm:t>
        <a:bodyPr/>
        <a:lstStyle/>
        <a:p>
          <a:endParaRPr lang="en-US"/>
        </a:p>
      </dgm:t>
    </dgm:pt>
    <dgm:pt modelId="{12748E2B-9087-F748-B084-868CBA2176CB}" type="pres">
      <dgm:prSet presAssocID="{509799F8-DC0E-9141-9751-510095ADE181}" presName="level2hierChild" presStyleCnt="0"/>
      <dgm:spPr/>
    </dgm:pt>
    <dgm:pt modelId="{281C067A-7B39-484E-A26C-AFD0026D7112}" type="pres">
      <dgm:prSet presAssocID="{3B1D5FB5-F31B-9F40-A96D-999D35175886}" presName="conn2-1" presStyleLbl="parChTrans1D2" presStyleIdx="0" presStyleCnt="3"/>
      <dgm:spPr/>
      <dgm:t>
        <a:bodyPr/>
        <a:lstStyle/>
        <a:p>
          <a:endParaRPr lang="en-US"/>
        </a:p>
      </dgm:t>
    </dgm:pt>
    <dgm:pt modelId="{4275645B-15A9-FD4C-912D-392B1FE842C4}" type="pres">
      <dgm:prSet presAssocID="{3B1D5FB5-F31B-9F40-A96D-999D35175886}" presName="connTx" presStyleLbl="parChTrans1D2" presStyleIdx="0" presStyleCnt="3"/>
      <dgm:spPr/>
      <dgm:t>
        <a:bodyPr/>
        <a:lstStyle/>
        <a:p>
          <a:endParaRPr lang="en-US"/>
        </a:p>
      </dgm:t>
    </dgm:pt>
    <dgm:pt modelId="{3C653A2D-F484-8E4E-B474-7CCD09723CB1}" type="pres">
      <dgm:prSet presAssocID="{952515C7-BE1A-4641-9F9D-C5CF9B7D4CFE}" presName="root2" presStyleCnt="0"/>
      <dgm:spPr/>
    </dgm:pt>
    <dgm:pt modelId="{25F6AAB8-F8C7-4948-AA58-D5CCC96F844E}" type="pres">
      <dgm:prSet presAssocID="{952515C7-BE1A-4641-9F9D-C5CF9B7D4CFE}" presName="LevelTwoTextNode" presStyleLbl="node2" presStyleIdx="0" presStyleCnt="3">
        <dgm:presLayoutVars>
          <dgm:chPref val="3"/>
        </dgm:presLayoutVars>
      </dgm:prSet>
      <dgm:spPr/>
      <dgm:t>
        <a:bodyPr/>
        <a:lstStyle/>
        <a:p>
          <a:endParaRPr lang="en-US"/>
        </a:p>
      </dgm:t>
    </dgm:pt>
    <dgm:pt modelId="{6AB241CF-E5BB-7347-A54F-312C19C915FD}" type="pres">
      <dgm:prSet presAssocID="{952515C7-BE1A-4641-9F9D-C5CF9B7D4CFE}" presName="level3hierChild" presStyleCnt="0"/>
      <dgm:spPr/>
    </dgm:pt>
    <dgm:pt modelId="{F52BF41C-3299-184C-91B0-E35A9DE414FD}" type="pres">
      <dgm:prSet presAssocID="{6F3B61E5-EA9C-FA45-95C0-DAE8B15AF56F}" presName="conn2-1" presStyleLbl="parChTrans1D2" presStyleIdx="1" presStyleCnt="3"/>
      <dgm:spPr/>
      <dgm:t>
        <a:bodyPr/>
        <a:lstStyle/>
        <a:p>
          <a:endParaRPr lang="en-US"/>
        </a:p>
      </dgm:t>
    </dgm:pt>
    <dgm:pt modelId="{E243DB7E-A695-E540-B4D1-7EE2322584F1}" type="pres">
      <dgm:prSet presAssocID="{6F3B61E5-EA9C-FA45-95C0-DAE8B15AF56F}" presName="connTx" presStyleLbl="parChTrans1D2" presStyleIdx="1" presStyleCnt="3"/>
      <dgm:spPr/>
      <dgm:t>
        <a:bodyPr/>
        <a:lstStyle/>
        <a:p>
          <a:endParaRPr lang="en-US"/>
        </a:p>
      </dgm:t>
    </dgm:pt>
    <dgm:pt modelId="{72A9EF08-743E-774F-8C2D-E1A4C7B3488F}" type="pres">
      <dgm:prSet presAssocID="{2439DDCF-89A1-2C46-8352-1DD7B1F35CF4}" presName="root2" presStyleCnt="0"/>
      <dgm:spPr/>
    </dgm:pt>
    <dgm:pt modelId="{6CBCB11C-9EA2-1144-A119-0B3047B582D1}" type="pres">
      <dgm:prSet presAssocID="{2439DDCF-89A1-2C46-8352-1DD7B1F35CF4}" presName="LevelTwoTextNode" presStyleLbl="node2" presStyleIdx="1" presStyleCnt="3">
        <dgm:presLayoutVars>
          <dgm:chPref val="3"/>
        </dgm:presLayoutVars>
      </dgm:prSet>
      <dgm:spPr/>
      <dgm:t>
        <a:bodyPr/>
        <a:lstStyle/>
        <a:p>
          <a:endParaRPr lang="en-US"/>
        </a:p>
      </dgm:t>
    </dgm:pt>
    <dgm:pt modelId="{65088B36-9AA8-494E-8DA8-D623DDB9F130}" type="pres">
      <dgm:prSet presAssocID="{2439DDCF-89A1-2C46-8352-1DD7B1F35CF4}" presName="level3hierChild" presStyleCnt="0"/>
      <dgm:spPr/>
    </dgm:pt>
    <dgm:pt modelId="{CA35C13C-9856-7F44-B5E9-BE8A05FE4301}" type="pres">
      <dgm:prSet presAssocID="{D46190D3-1F2B-7945-BF0E-314DDEAC9082}" presName="conn2-1" presStyleLbl="parChTrans1D2" presStyleIdx="2" presStyleCnt="3"/>
      <dgm:spPr/>
      <dgm:t>
        <a:bodyPr/>
        <a:lstStyle/>
        <a:p>
          <a:endParaRPr lang="en-US"/>
        </a:p>
      </dgm:t>
    </dgm:pt>
    <dgm:pt modelId="{E3B53983-4390-9C49-8F65-8775DC474BDE}" type="pres">
      <dgm:prSet presAssocID="{D46190D3-1F2B-7945-BF0E-314DDEAC9082}" presName="connTx" presStyleLbl="parChTrans1D2" presStyleIdx="2" presStyleCnt="3"/>
      <dgm:spPr/>
      <dgm:t>
        <a:bodyPr/>
        <a:lstStyle/>
        <a:p>
          <a:endParaRPr lang="en-US"/>
        </a:p>
      </dgm:t>
    </dgm:pt>
    <dgm:pt modelId="{7DACA2EF-4684-C148-B0F2-E20807D1BE00}" type="pres">
      <dgm:prSet presAssocID="{0278BC83-AAEE-3648-A31D-6D2613108736}" presName="root2" presStyleCnt="0"/>
      <dgm:spPr/>
    </dgm:pt>
    <dgm:pt modelId="{9A117632-F6A0-4C40-88E4-64B8684A7B57}" type="pres">
      <dgm:prSet presAssocID="{0278BC83-AAEE-3648-A31D-6D2613108736}" presName="LevelTwoTextNode" presStyleLbl="node2" presStyleIdx="2" presStyleCnt="3">
        <dgm:presLayoutVars>
          <dgm:chPref val="3"/>
        </dgm:presLayoutVars>
      </dgm:prSet>
      <dgm:spPr/>
      <dgm:t>
        <a:bodyPr/>
        <a:lstStyle/>
        <a:p>
          <a:endParaRPr lang="en-US"/>
        </a:p>
      </dgm:t>
    </dgm:pt>
    <dgm:pt modelId="{98B35C44-68EC-9C40-9276-A6C9FE1D7E07}" type="pres">
      <dgm:prSet presAssocID="{0278BC83-AAEE-3648-A31D-6D2613108736}" presName="level3hierChild" presStyleCnt="0"/>
      <dgm:spPr/>
    </dgm:pt>
  </dgm:ptLst>
  <dgm:cxnLst>
    <dgm:cxn modelId="{8390EE42-428B-DF4B-8457-14DB181E7FFF}" type="presOf" srcId="{3B1D5FB5-F31B-9F40-A96D-999D35175886}" destId="{281C067A-7B39-484E-A26C-AFD0026D7112}" srcOrd="0" destOrd="0" presId="urn:microsoft.com/office/officeart/2008/layout/HorizontalMultiLevelHierarchy"/>
    <dgm:cxn modelId="{5C5593A8-B1CA-BE48-93C5-B08D3A73915B}" type="presOf" srcId="{952515C7-BE1A-4641-9F9D-C5CF9B7D4CFE}" destId="{25F6AAB8-F8C7-4948-AA58-D5CCC96F844E}" srcOrd="0" destOrd="0" presId="urn:microsoft.com/office/officeart/2008/layout/HorizontalMultiLevelHierarchy"/>
    <dgm:cxn modelId="{801C3887-F668-FF43-89B8-B8DA1616EE20}" type="presOf" srcId="{6F3B61E5-EA9C-FA45-95C0-DAE8B15AF56F}" destId="{E243DB7E-A695-E540-B4D1-7EE2322584F1}" srcOrd="1" destOrd="0" presId="urn:microsoft.com/office/officeart/2008/layout/HorizontalMultiLevelHierarchy"/>
    <dgm:cxn modelId="{EC5AC5E9-1A93-AF40-B09E-8BA24C11ED97}" srcId="{7CBF4BBF-A59A-BD41-9941-A4CD59F326B6}" destId="{509799F8-DC0E-9141-9751-510095ADE181}" srcOrd="0" destOrd="0" parTransId="{B23E27B5-3389-3945-B792-5CAE26755DE8}" sibTransId="{C03DA80A-3DAC-CE4C-8A8C-13343C8F8731}"/>
    <dgm:cxn modelId="{73C232FB-1209-AA40-8D19-B88B582A9C33}" type="presOf" srcId="{2439DDCF-89A1-2C46-8352-1DD7B1F35CF4}" destId="{6CBCB11C-9EA2-1144-A119-0B3047B582D1}" srcOrd="0" destOrd="0" presId="urn:microsoft.com/office/officeart/2008/layout/HorizontalMultiLevelHierarchy"/>
    <dgm:cxn modelId="{CED176BC-5F79-3247-91E5-8F7975EFC429}" type="presOf" srcId="{3B1D5FB5-F31B-9F40-A96D-999D35175886}" destId="{4275645B-15A9-FD4C-912D-392B1FE842C4}" srcOrd="1" destOrd="0" presId="urn:microsoft.com/office/officeart/2008/layout/HorizontalMultiLevelHierarchy"/>
    <dgm:cxn modelId="{C95CD216-6F27-704C-BA28-589789BEF8A0}" type="presOf" srcId="{0278BC83-AAEE-3648-A31D-6D2613108736}" destId="{9A117632-F6A0-4C40-88E4-64B8684A7B57}" srcOrd="0" destOrd="0" presId="urn:microsoft.com/office/officeart/2008/layout/HorizontalMultiLevelHierarchy"/>
    <dgm:cxn modelId="{BC2D5CA7-F5BC-944F-A4FB-38F05EC70725}" srcId="{509799F8-DC0E-9141-9751-510095ADE181}" destId="{2439DDCF-89A1-2C46-8352-1DD7B1F35CF4}" srcOrd="1" destOrd="0" parTransId="{6F3B61E5-EA9C-FA45-95C0-DAE8B15AF56F}" sibTransId="{04962C26-5E89-9B4A-BA0F-15B50C0E225D}"/>
    <dgm:cxn modelId="{C8F0A1CD-5494-D04A-87A5-F9B8E020E660}" type="presOf" srcId="{D46190D3-1F2B-7945-BF0E-314DDEAC9082}" destId="{E3B53983-4390-9C49-8F65-8775DC474BDE}" srcOrd="1" destOrd="0" presId="urn:microsoft.com/office/officeart/2008/layout/HorizontalMultiLevelHierarchy"/>
    <dgm:cxn modelId="{24EE01CA-9CFC-704A-A7EB-B0B0B3842D3E}" srcId="{509799F8-DC0E-9141-9751-510095ADE181}" destId="{0278BC83-AAEE-3648-A31D-6D2613108736}" srcOrd="2" destOrd="0" parTransId="{D46190D3-1F2B-7945-BF0E-314DDEAC9082}" sibTransId="{0571F687-8A55-6045-BBED-DD32D8EAC18C}"/>
    <dgm:cxn modelId="{24FB4731-3390-FA45-A0F1-9014C00DB819}" type="presOf" srcId="{509799F8-DC0E-9141-9751-510095ADE181}" destId="{8307D973-528A-C847-ABE6-DBA7FC5A700B}" srcOrd="0" destOrd="0" presId="urn:microsoft.com/office/officeart/2008/layout/HorizontalMultiLevelHierarchy"/>
    <dgm:cxn modelId="{1AFAE9D1-CAB7-2044-A3CC-0F1E45EE7F02}" type="presOf" srcId="{7CBF4BBF-A59A-BD41-9941-A4CD59F326B6}" destId="{149FFA58-558C-7A40-BE10-74A938CFCC27}" srcOrd="0" destOrd="0" presId="urn:microsoft.com/office/officeart/2008/layout/HorizontalMultiLevelHierarchy"/>
    <dgm:cxn modelId="{46500EA5-E37E-BB45-A4D3-8C09D46C3CA7}" type="presOf" srcId="{D46190D3-1F2B-7945-BF0E-314DDEAC9082}" destId="{CA35C13C-9856-7F44-B5E9-BE8A05FE4301}" srcOrd="0" destOrd="0" presId="urn:microsoft.com/office/officeart/2008/layout/HorizontalMultiLevelHierarchy"/>
    <dgm:cxn modelId="{7C15E7A3-2932-FA41-88E6-7F2E22A0DBC6}" srcId="{509799F8-DC0E-9141-9751-510095ADE181}" destId="{952515C7-BE1A-4641-9F9D-C5CF9B7D4CFE}" srcOrd="0" destOrd="0" parTransId="{3B1D5FB5-F31B-9F40-A96D-999D35175886}" sibTransId="{E95ABCF9-47FF-0749-8541-7A3CEF42A5CE}"/>
    <dgm:cxn modelId="{B7D58874-05E3-4941-A98B-AE36D610731D}" type="presOf" srcId="{6F3B61E5-EA9C-FA45-95C0-DAE8B15AF56F}" destId="{F52BF41C-3299-184C-91B0-E35A9DE414FD}" srcOrd="0" destOrd="0" presId="urn:microsoft.com/office/officeart/2008/layout/HorizontalMultiLevelHierarchy"/>
    <dgm:cxn modelId="{FAD9EA0F-AABF-EE45-AF6E-69205B9DF6EE}" type="presParOf" srcId="{149FFA58-558C-7A40-BE10-74A938CFCC27}" destId="{48E416D0-459D-064C-852B-2D8832F241FF}" srcOrd="0" destOrd="0" presId="urn:microsoft.com/office/officeart/2008/layout/HorizontalMultiLevelHierarchy"/>
    <dgm:cxn modelId="{701E869D-0732-4C4F-A31C-2B8B5E2BD51F}" type="presParOf" srcId="{48E416D0-459D-064C-852B-2D8832F241FF}" destId="{8307D973-528A-C847-ABE6-DBA7FC5A700B}" srcOrd="0" destOrd="0" presId="urn:microsoft.com/office/officeart/2008/layout/HorizontalMultiLevelHierarchy"/>
    <dgm:cxn modelId="{0CEC12C8-A32E-C14E-A791-BB544E66C12E}" type="presParOf" srcId="{48E416D0-459D-064C-852B-2D8832F241FF}" destId="{12748E2B-9087-F748-B084-868CBA2176CB}" srcOrd="1" destOrd="0" presId="urn:microsoft.com/office/officeart/2008/layout/HorizontalMultiLevelHierarchy"/>
    <dgm:cxn modelId="{8ED53921-9EE5-F14C-987F-422308E48C5F}" type="presParOf" srcId="{12748E2B-9087-F748-B084-868CBA2176CB}" destId="{281C067A-7B39-484E-A26C-AFD0026D7112}" srcOrd="0" destOrd="0" presId="urn:microsoft.com/office/officeart/2008/layout/HorizontalMultiLevelHierarchy"/>
    <dgm:cxn modelId="{D281803B-1AE7-7448-A663-CED4885F13A3}" type="presParOf" srcId="{281C067A-7B39-484E-A26C-AFD0026D7112}" destId="{4275645B-15A9-FD4C-912D-392B1FE842C4}" srcOrd="0" destOrd="0" presId="urn:microsoft.com/office/officeart/2008/layout/HorizontalMultiLevelHierarchy"/>
    <dgm:cxn modelId="{017E9593-086D-5C48-9CF7-ED98E8867A95}" type="presParOf" srcId="{12748E2B-9087-F748-B084-868CBA2176CB}" destId="{3C653A2D-F484-8E4E-B474-7CCD09723CB1}" srcOrd="1" destOrd="0" presId="urn:microsoft.com/office/officeart/2008/layout/HorizontalMultiLevelHierarchy"/>
    <dgm:cxn modelId="{E1CB171E-0524-A141-A0E4-FBDEB07AF5FE}" type="presParOf" srcId="{3C653A2D-F484-8E4E-B474-7CCD09723CB1}" destId="{25F6AAB8-F8C7-4948-AA58-D5CCC96F844E}" srcOrd="0" destOrd="0" presId="urn:microsoft.com/office/officeart/2008/layout/HorizontalMultiLevelHierarchy"/>
    <dgm:cxn modelId="{40B72D10-2E8E-044D-BC05-2FF1C9BAF10C}" type="presParOf" srcId="{3C653A2D-F484-8E4E-B474-7CCD09723CB1}" destId="{6AB241CF-E5BB-7347-A54F-312C19C915FD}" srcOrd="1" destOrd="0" presId="urn:microsoft.com/office/officeart/2008/layout/HorizontalMultiLevelHierarchy"/>
    <dgm:cxn modelId="{AE892564-2EC7-8245-AD2A-5B4A2839B5E9}" type="presParOf" srcId="{12748E2B-9087-F748-B084-868CBA2176CB}" destId="{F52BF41C-3299-184C-91B0-E35A9DE414FD}" srcOrd="2" destOrd="0" presId="urn:microsoft.com/office/officeart/2008/layout/HorizontalMultiLevelHierarchy"/>
    <dgm:cxn modelId="{0353DC53-E660-9746-850D-4D9143D21AEC}" type="presParOf" srcId="{F52BF41C-3299-184C-91B0-E35A9DE414FD}" destId="{E243DB7E-A695-E540-B4D1-7EE2322584F1}" srcOrd="0" destOrd="0" presId="urn:microsoft.com/office/officeart/2008/layout/HorizontalMultiLevelHierarchy"/>
    <dgm:cxn modelId="{9ED80A23-2597-D04E-86CA-0C698F6CEAA6}" type="presParOf" srcId="{12748E2B-9087-F748-B084-868CBA2176CB}" destId="{72A9EF08-743E-774F-8C2D-E1A4C7B3488F}" srcOrd="3" destOrd="0" presId="urn:microsoft.com/office/officeart/2008/layout/HorizontalMultiLevelHierarchy"/>
    <dgm:cxn modelId="{87D51723-D74C-F942-827B-F5DBBCDF56C7}" type="presParOf" srcId="{72A9EF08-743E-774F-8C2D-E1A4C7B3488F}" destId="{6CBCB11C-9EA2-1144-A119-0B3047B582D1}" srcOrd="0" destOrd="0" presId="urn:microsoft.com/office/officeart/2008/layout/HorizontalMultiLevelHierarchy"/>
    <dgm:cxn modelId="{8A2D0E7A-A14F-794B-B06D-0A39C18B9155}" type="presParOf" srcId="{72A9EF08-743E-774F-8C2D-E1A4C7B3488F}" destId="{65088B36-9AA8-494E-8DA8-D623DDB9F130}" srcOrd="1" destOrd="0" presId="urn:microsoft.com/office/officeart/2008/layout/HorizontalMultiLevelHierarchy"/>
    <dgm:cxn modelId="{2ADBB87A-97F1-CB49-951E-33B2356033B7}" type="presParOf" srcId="{12748E2B-9087-F748-B084-868CBA2176CB}" destId="{CA35C13C-9856-7F44-B5E9-BE8A05FE4301}" srcOrd="4" destOrd="0" presId="urn:microsoft.com/office/officeart/2008/layout/HorizontalMultiLevelHierarchy"/>
    <dgm:cxn modelId="{468980F9-4673-F543-8A78-88A5F660A702}" type="presParOf" srcId="{CA35C13C-9856-7F44-B5E9-BE8A05FE4301}" destId="{E3B53983-4390-9C49-8F65-8775DC474BDE}" srcOrd="0" destOrd="0" presId="urn:microsoft.com/office/officeart/2008/layout/HorizontalMultiLevelHierarchy"/>
    <dgm:cxn modelId="{F965C31A-B43D-A64B-B557-B46C6E6DE426}" type="presParOf" srcId="{12748E2B-9087-F748-B084-868CBA2176CB}" destId="{7DACA2EF-4684-C148-B0F2-E20807D1BE00}" srcOrd="5" destOrd="0" presId="urn:microsoft.com/office/officeart/2008/layout/HorizontalMultiLevelHierarchy"/>
    <dgm:cxn modelId="{5F949B36-A8AC-8848-BE75-78051E534D2A}" type="presParOf" srcId="{7DACA2EF-4684-C148-B0F2-E20807D1BE00}" destId="{9A117632-F6A0-4C40-88E4-64B8684A7B57}" srcOrd="0" destOrd="0" presId="urn:microsoft.com/office/officeart/2008/layout/HorizontalMultiLevelHierarchy"/>
    <dgm:cxn modelId="{C248499F-9F08-E84A-9AD1-479A8C324997}" type="presParOf" srcId="{7DACA2EF-4684-C148-B0F2-E20807D1BE00}" destId="{98B35C44-68EC-9C40-9276-A6C9FE1D7E07}" srcOrd="1" destOrd="0" presId="urn:microsoft.com/office/officeart/2008/layout/HorizontalMultiLevelHierarchy"/>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A35C13C-9856-7F44-B5E9-BE8A05FE4301}">
      <dsp:nvSpPr>
        <dsp:cNvPr id="0" name=""/>
        <dsp:cNvSpPr/>
      </dsp:nvSpPr>
      <dsp:spPr>
        <a:xfrm>
          <a:off x="2985857" y="1932709"/>
          <a:ext cx="481785" cy="918036"/>
        </a:xfrm>
        <a:custGeom>
          <a:avLst/>
          <a:gdLst/>
          <a:ahLst/>
          <a:cxnLst/>
          <a:rect l="0" t="0" r="0" b="0"/>
          <a:pathLst>
            <a:path>
              <a:moveTo>
                <a:pt x="0" y="0"/>
              </a:moveTo>
              <a:lnTo>
                <a:pt x="240892" y="0"/>
              </a:lnTo>
              <a:lnTo>
                <a:pt x="240892" y="918036"/>
              </a:lnTo>
              <a:lnTo>
                <a:pt x="481785" y="918036"/>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00831" y="2365807"/>
        <a:ext cx="51838" cy="51838"/>
      </dsp:txXfrm>
    </dsp:sp>
    <dsp:sp modelId="{F52BF41C-3299-184C-91B0-E35A9DE414FD}">
      <dsp:nvSpPr>
        <dsp:cNvPr id="0" name=""/>
        <dsp:cNvSpPr/>
      </dsp:nvSpPr>
      <dsp:spPr>
        <a:xfrm>
          <a:off x="2985857" y="1886989"/>
          <a:ext cx="481785" cy="91440"/>
        </a:xfrm>
        <a:custGeom>
          <a:avLst/>
          <a:gdLst/>
          <a:ahLst/>
          <a:cxnLst/>
          <a:rect l="0" t="0" r="0" b="0"/>
          <a:pathLst>
            <a:path>
              <a:moveTo>
                <a:pt x="0" y="45720"/>
              </a:moveTo>
              <a:lnTo>
                <a:pt x="481785" y="45720"/>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14705" y="1920664"/>
        <a:ext cx="24089" cy="24089"/>
      </dsp:txXfrm>
    </dsp:sp>
    <dsp:sp modelId="{281C067A-7B39-484E-A26C-AFD0026D7112}">
      <dsp:nvSpPr>
        <dsp:cNvPr id="0" name=""/>
        <dsp:cNvSpPr/>
      </dsp:nvSpPr>
      <dsp:spPr>
        <a:xfrm>
          <a:off x="2985857" y="1014672"/>
          <a:ext cx="481785" cy="918036"/>
        </a:xfrm>
        <a:custGeom>
          <a:avLst/>
          <a:gdLst/>
          <a:ahLst/>
          <a:cxnLst/>
          <a:rect l="0" t="0" r="0" b="0"/>
          <a:pathLst>
            <a:path>
              <a:moveTo>
                <a:pt x="0" y="918036"/>
              </a:moveTo>
              <a:lnTo>
                <a:pt x="240892" y="918036"/>
              </a:lnTo>
              <a:lnTo>
                <a:pt x="240892" y="0"/>
              </a:lnTo>
              <a:lnTo>
                <a:pt x="481785" y="0"/>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00831" y="1447771"/>
        <a:ext cx="51838" cy="51838"/>
      </dsp:txXfrm>
    </dsp:sp>
    <dsp:sp modelId="{8307D973-528A-C847-ABE6-DBA7FC5A700B}">
      <dsp:nvSpPr>
        <dsp:cNvPr id="0" name=""/>
        <dsp:cNvSpPr/>
      </dsp:nvSpPr>
      <dsp:spPr>
        <a:xfrm rot="16200000">
          <a:off x="685933" y="1565494"/>
          <a:ext cx="3865418" cy="734429"/>
        </a:xfrm>
        <a:prstGeom prst="rect">
          <a:avLst/>
        </a:prstGeom>
        <a:gradFill rotWithShape="0">
          <a:gsLst>
            <a:gs pos="0">
              <a:schemeClr val="accent4">
                <a:hueOff val="0"/>
                <a:satOff val="0"/>
                <a:lumOff val="0"/>
                <a:alphaOff val="0"/>
                <a:tint val="100000"/>
                <a:shade val="85000"/>
                <a:satMod val="100000"/>
                <a:lumMod val="100000"/>
              </a:schemeClr>
            </a:gs>
            <a:gs pos="100000">
              <a:schemeClr val="accent4">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655" tIns="33655" rIns="33655" bIns="33655" numCol="1" spcCol="1270" anchor="ctr" anchorCtr="0">
          <a:noAutofit/>
        </a:bodyPr>
        <a:lstStyle/>
        <a:p>
          <a:pPr lvl="0" algn="ctr" defTabSz="2355850">
            <a:lnSpc>
              <a:spcPct val="90000"/>
            </a:lnSpc>
            <a:spcBef>
              <a:spcPct val="0"/>
            </a:spcBef>
            <a:spcAft>
              <a:spcPct val="35000"/>
            </a:spcAft>
          </a:pPr>
          <a:r>
            <a:rPr lang="en-US" sz="5300" kern="1200" dirty="0" smtClean="0"/>
            <a:t>Glands</a:t>
          </a:r>
          <a:endParaRPr lang="en-US" sz="5300" kern="1200" dirty="0"/>
        </a:p>
      </dsp:txBody>
      <dsp:txXfrm rot="16200000">
        <a:off x="685933" y="1565494"/>
        <a:ext cx="3865418" cy="734429"/>
      </dsp:txXfrm>
    </dsp:sp>
    <dsp:sp modelId="{25F6AAB8-F8C7-4948-AA58-D5CCC96F844E}">
      <dsp:nvSpPr>
        <dsp:cNvPr id="0" name=""/>
        <dsp:cNvSpPr/>
      </dsp:nvSpPr>
      <dsp:spPr>
        <a:xfrm>
          <a:off x="3467643" y="647457"/>
          <a:ext cx="2408928" cy="734429"/>
        </a:xfrm>
        <a:prstGeom prst="rect">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Endocrine</a:t>
          </a:r>
          <a:endParaRPr lang="en-US" sz="4800" kern="1200" dirty="0"/>
        </a:p>
      </dsp:txBody>
      <dsp:txXfrm>
        <a:off x="3467643" y="647457"/>
        <a:ext cx="2408928" cy="734429"/>
      </dsp:txXfrm>
    </dsp:sp>
    <dsp:sp modelId="{6CBCB11C-9EA2-1144-A119-0B3047B582D1}">
      <dsp:nvSpPr>
        <dsp:cNvPr id="0" name=""/>
        <dsp:cNvSpPr/>
      </dsp:nvSpPr>
      <dsp:spPr>
        <a:xfrm>
          <a:off x="3467643" y="1565494"/>
          <a:ext cx="2408928" cy="734429"/>
        </a:xfrm>
        <a:prstGeom prst="rect">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Exocrine</a:t>
          </a:r>
          <a:endParaRPr lang="en-US" sz="4800" kern="1200" dirty="0"/>
        </a:p>
      </dsp:txBody>
      <dsp:txXfrm>
        <a:off x="3467643" y="1565494"/>
        <a:ext cx="2408928" cy="734429"/>
      </dsp:txXfrm>
    </dsp:sp>
    <dsp:sp modelId="{9A117632-F6A0-4C40-88E4-64B8684A7B57}">
      <dsp:nvSpPr>
        <dsp:cNvPr id="0" name=""/>
        <dsp:cNvSpPr/>
      </dsp:nvSpPr>
      <dsp:spPr>
        <a:xfrm>
          <a:off x="3467643" y="2483531"/>
          <a:ext cx="2408928" cy="734429"/>
        </a:xfrm>
        <a:prstGeom prst="rect">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Mixed</a:t>
          </a:r>
          <a:endParaRPr lang="en-US" sz="4800" kern="1200" dirty="0"/>
        </a:p>
      </dsp:txBody>
      <dsp:txXfrm>
        <a:off x="3467643" y="2483531"/>
        <a:ext cx="2408928" cy="73442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741" name="Rectangle 2"/>
          <p:cNvSpPr>
            <a:spLocks noGrp="1" noChangeArrowheads="1"/>
          </p:cNvSpPr>
          <p:nvPr>
            <p:ph type="hdr" sz="quarter"/>
          </p:nvPr>
        </p:nvSpPr>
        <p:spPr bwMode="auto">
          <a:xfrm>
            <a:off x="2"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742" name="Rectangle 3"/>
          <p:cNvSpPr>
            <a:spLocks noGrp="1" noChangeArrowheads="1"/>
          </p:cNvSpPr>
          <p:nvPr>
            <p:ph type="dt" idx="1"/>
          </p:nvPr>
        </p:nvSpPr>
        <p:spPr bwMode="auto">
          <a:xfrm>
            <a:off x="4021139"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743"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p:spPr>
      </p:sp>
      <p:sp>
        <p:nvSpPr>
          <p:cNvPr id="1048744" name="Rectangle 5"/>
          <p:cNvSpPr>
            <a:spLocks noGrp="1" noChangeArrowheads="1"/>
          </p:cNvSpPr>
          <p:nvPr>
            <p:ph type="body" sz="quarter" idx="3"/>
          </p:nvPr>
        </p:nvSpPr>
        <p:spPr bwMode="auto">
          <a:xfrm>
            <a:off x="709614" y="4862514"/>
            <a:ext cx="5680075" cy="460533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745" name="Rectangle 6"/>
          <p:cNvSpPr>
            <a:spLocks noGrp="1" noChangeArrowheads="1"/>
          </p:cNvSpPr>
          <p:nvPr>
            <p:ph type="ftr" sz="quarter" idx="4"/>
          </p:nvPr>
        </p:nvSpPr>
        <p:spPr bwMode="auto">
          <a:xfrm>
            <a:off x="2"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746" name="Rectangle 7"/>
          <p:cNvSpPr>
            <a:spLocks noGrp="1" noChangeArrowheads="1"/>
          </p:cNvSpPr>
          <p:nvPr>
            <p:ph type="sldNum" sz="quarter" idx="5"/>
          </p:nvPr>
        </p:nvSpPr>
        <p:spPr bwMode="auto">
          <a:xfrm>
            <a:off x="4021139"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4859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59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59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104859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1048594" name="Date Placeholder 3"/>
          <p:cNvSpPr>
            <a:spLocks noGrp="1"/>
          </p:cNvSpPr>
          <p:nvPr>
            <p:ph type="dt" sz="half" idx="10"/>
          </p:nvPr>
        </p:nvSpPr>
        <p:spPr/>
        <p:txBody>
          <a:bodyPr/>
          <a:lstStyle>
            <a:lvl1pPr algn="l"/>
          </a:lstStyle>
          <a:p>
            <a:fld id="{6AD6EE87-EBD5-4F12-A48A-63ACA297AC8F}" type="datetimeFigureOut">
              <a:rPr lang="en-US" dirty="0"/>
              <a:pPr/>
              <a:t>8/11/2020</a:t>
            </a:fld>
            <a:endParaRPr lang="en-US" dirty="0"/>
          </a:p>
        </p:txBody>
      </p:sp>
      <p:sp>
        <p:nvSpPr>
          <p:cNvPr id="1048595" name="Footer Placeholder 4"/>
          <p:cNvSpPr>
            <a:spLocks noGrp="1"/>
          </p:cNvSpPr>
          <p:nvPr>
            <p:ph type="ftr" sz="quarter" idx="11"/>
          </p:nvPr>
        </p:nvSpPr>
        <p:spPr/>
        <p:txBody>
          <a:bodyPr/>
          <a:lstStyle/>
          <a:p>
            <a:endParaRPr lang="en-US" dirty="0"/>
          </a:p>
        </p:txBody>
      </p:sp>
      <p:sp>
        <p:nvSpPr>
          <p:cNvPr id="104859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3145729" name="Straight Connector 7"/>
          <p:cNvCxnSpPr>
            <a:cxnSpLocks/>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706" name="Title 1"/>
          <p:cNvSpPr>
            <a:spLocks noGrp="1"/>
          </p:cNvSpPr>
          <p:nvPr>
            <p:ph type="title"/>
          </p:nvPr>
        </p:nvSpPr>
        <p:spPr/>
        <p:txBody>
          <a:bodyPr/>
          <a:lstStyle/>
          <a:p>
            <a:r>
              <a:rPr lang="en-US" smtClean="0"/>
              <a:t>Click to edit Master title style</a:t>
            </a:r>
            <a:endParaRPr lang="en-US" dirty="0"/>
          </a:p>
        </p:txBody>
      </p:sp>
      <p:sp>
        <p:nvSpPr>
          <p:cNvPr id="1048707"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708" name="Date Placeholder 3"/>
          <p:cNvSpPr>
            <a:spLocks noGrp="1"/>
          </p:cNvSpPr>
          <p:nvPr>
            <p:ph type="dt" sz="half" idx="10"/>
          </p:nvPr>
        </p:nvSpPr>
        <p:spPr/>
        <p:txBody>
          <a:bodyPr/>
          <a:lstStyle/>
          <a:p>
            <a:fld id="{4CD73815-2707-4475-8F1A-B873CB631BB4}" type="datetimeFigureOut">
              <a:rPr lang="en-US" dirty="0"/>
              <a:pPr/>
              <a:t>8/11/2020</a:t>
            </a:fld>
            <a:endParaRPr lang="en-US" dirty="0"/>
          </a:p>
        </p:txBody>
      </p:sp>
      <p:sp>
        <p:nvSpPr>
          <p:cNvPr id="1048709" name="Footer Placeholder 4"/>
          <p:cNvSpPr>
            <a:spLocks noGrp="1"/>
          </p:cNvSpPr>
          <p:nvPr>
            <p:ph type="ftr" sz="quarter" idx="11"/>
          </p:nvPr>
        </p:nvSpPr>
        <p:spPr/>
        <p:txBody>
          <a:bodyPr/>
          <a:lstStyle/>
          <a:p>
            <a:endParaRPr lang="en-US" dirty="0"/>
          </a:p>
        </p:txBody>
      </p:sp>
      <p:sp>
        <p:nvSpPr>
          <p:cNvPr id="1048710"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48695"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1048696"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697" name="Date Placeholder 3"/>
          <p:cNvSpPr>
            <a:spLocks noGrp="1"/>
          </p:cNvSpPr>
          <p:nvPr>
            <p:ph type="dt" sz="half" idx="10"/>
          </p:nvPr>
        </p:nvSpPr>
        <p:spPr/>
        <p:txBody>
          <a:bodyPr/>
          <a:lstStyle/>
          <a:p>
            <a:fld id="{2A4AFB99-0EAB-4182-AFF8-E214C82A68F6}" type="datetimeFigureOut">
              <a:rPr lang="en-US" dirty="0"/>
              <a:pPr/>
              <a:t>8/11/2020</a:t>
            </a:fld>
            <a:endParaRPr lang="en-US" dirty="0"/>
          </a:p>
        </p:txBody>
      </p:sp>
      <p:sp>
        <p:nvSpPr>
          <p:cNvPr id="1048698" name="Footer Placeholder 4"/>
          <p:cNvSpPr>
            <a:spLocks noGrp="1"/>
          </p:cNvSpPr>
          <p:nvPr>
            <p:ph type="ftr" sz="quarter" idx="11"/>
          </p:nvPr>
        </p:nvSpPr>
        <p:spPr/>
        <p:txBody>
          <a:bodyPr/>
          <a:lstStyle/>
          <a:p>
            <a:endParaRPr lang="en-US" dirty="0"/>
          </a:p>
        </p:txBody>
      </p:sp>
      <p:sp>
        <p:nvSpPr>
          <p:cNvPr id="1048699"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3145730" name="Straight Connector 6"/>
          <p:cNvCxnSpPr>
            <a:cxnSpLocks/>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1" name="Title 1"/>
          <p:cNvSpPr>
            <a:spLocks noGrp="1"/>
          </p:cNvSpPr>
          <p:nvPr>
            <p:ph type="title"/>
          </p:nvPr>
        </p:nvSpPr>
        <p:spPr/>
        <p:txBody>
          <a:bodyPr/>
          <a:lstStyle/>
          <a:p>
            <a:r>
              <a:rPr lang="en-US" smtClean="0"/>
              <a:t>Click to edit Master title style</a:t>
            </a:r>
            <a:endParaRPr lang="en-US" dirty="0"/>
          </a:p>
        </p:txBody>
      </p:sp>
      <p:sp>
        <p:nvSpPr>
          <p:cNvPr id="1048582"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583" name="Date Placeholder 3"/>
          <p:cNvSpPr>
            <a:spLocks noGrp="1"/>
          </p:cNvSpPr>
          <p:nvPr>
            <p:ph type="dt" sz="half" idx="10"/>
          </p:nvPr>
        </p:nvSpPr>
        <p:spPr/>
        <p:txBody>
          <a:bodyPr/>
          <a:lstStyle/>
          <a:p>
            <a:fld id="{A5D3794B-289A-4A80-97D7-111025398D45}" type="datetimeFigureOut">
              <a:rPr lang="en-US" dirty="0"/>
              <a:pPr/>
              <a:t>8/11/2020</a:t>
            </a:fld>
            <a:endParaRPr lang="en-US" dirty="0"/>
          </a:p>
        </p:txBody>
      </p:sp>
      <p:sp>
        <p:nvSpPr>
          <p:cNvPr id="1048584" name="Footer Placeholder 4"/>
          <p:cNvSpPr>
            <a:spLocks noGrp="1"/>
          </p:cNvSpPr>
          <p:nvPr>
            <p:ph type="ftr" sz="quarter" idx="11"/>
          </p:nvPr>
        </p:nvSpPr>
        <p:spPr/>
        <p:txBody>
          <a:bodyPr/>
          <a:lstStyle/>
          <a:p>
            <a:endParaRPr lang="en-US" dirty="0"/>
          </a:p>
        </p:txBody>
      </p:sp>
      <p:sp>
        <p:nvSpPr>
          <p:cNvPr id="1048585"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048711"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712"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713"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1048714"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48715" name="Date Placeholder 3"/>
          <p:cNvSpPr>
            <a:spLocks noGrp="1"/>
          </p:cNvSpPr>
          <p:nvPr>
            <p:ph type="dt" sz="half" idx="10"/>
          </p:nvPr>
        </p:nvSpPr>
        <p:spPr/>
        <p:txBody>
          <a:bodyPr/>
          <a:lstStyle/>
          <a:p>
            <a:fld id="{5A61015F-7CC6-4D0A-9D87-873EA4C304CC}" type="datetimeFigureOut">
              <a:rPr lang="en-US" dirty="0"/>
              <a:pPr/>
              <a:t>8/11/2020</a:t>
            </a:fld>
            <a:endParaRPr lang="en-US" dirty="0"/>
          </a:p>
        </p:txBody>
      </p:sp>
      <p:sp>
        <p:nvSpPr>
          <p:cNvPr id="1048716" name="Footer Placeholder 4"/>
          <p:cNvSpPr>
            <a:spLocks noGrp="1"/>
          </p:cNvSpPr>
          <p:nvPr>
            <p:ph type="ftr" sz="quarter" idx="11"/>
          </p:nvPr>
        </p:nvSpPr>
        <p:spPr/>
        <p:txBody>
          <a:bodyPr/>
          <a:lstStyle/>
          <a:p>
            <a:endParaRPr lang="en-US" dirty="0"/>
          </a:p>
        </p:txBody>
      </p:sp>
      <p:sp>
        <p:nvSpPr>
          <p:cNvPr id="1048717"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3145732" name="Straight Connector 7"/>
          <p:cNvCxnSpPr>
            <a:cxnSpLocks/>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718"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1048719"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720"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721" name="Date Placeholder 4"/>
          <p:cNvSpPr>
            <a:spLocks noGrp="1"/>
          </p:cNvSpPr>
          <p:nvPr>
            <p:ph type="dt" sz="half" idx="10"/>
          </p:nvPr>
        </p:nvSpPr>
        <p:spPr/>
        <p:txBody>
          <a:bodyPr/>
          <a:lstStyle/>
          <a:p>
            <a:fld id="{93C6A301-0538-44EC-B09D-202E1042A48B}" type="datetimeFigureOut">
              <a:rPr lang="en-US" dirty="0"/>
              <a:pPr/>
              <a:t>8/11/2020</a:t>
            </a:fld>
            <a:endParaRPr lang="en-US" dirty="0"/>
          </a:p>
        </p:txBody>
      </p:sp>
      <p:sp>
        <p:nvSpPr>
          <p:cNvPr id="1048722" name="Footer Placeholder 5"/>
          <p:cNvSpPr>
            <a:spLocks noGrp="1"/>
          </p:cNvSpPr>
          <p:nvPr>
            <p:ph type="ftr" sz="quarter" idx="11"/>
          </p:nvPr>
        </p:nvSpPr>
        <p:spPr/>
        <p:txBody>
          <a:bodyPr/>
          <a:lstStyle/>
          <a:p>
            <a:endParaRPr lang="en-US" dirty="0"/>
          </a:p>
        </p:txBody>
      </p:sp>
      <p:sp>
        <p:nvSpPr>
          <p:cNvPr id="1048723"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724" name="Title 9"/>
          <p:cNvSpPr>
            <a:spLocks noGrp="1"/>
          </p:cNvSpPr>
          <p:nvPr>
            <p:ph type="title"/>
          </p:nvPr>
        </p:nvSpPr>
        <p:spPr/>
        <p:txBody>
          <a:bodyPr/>
          <a:lstStyle/>
          <a:p>
            <a:r>
              <a:rPr lang="en-US" smtClean="0"/>
              <a:t>Click to edit Master title style</a:t>
            </a:r>
            <a:endParaRPr lang="en-US" dirty="0"/>
          </a:p>
        </p:txBody>
      </p:sp>
      <p:sp>
        <p:nvSpPr>
          <p:cNvPr id="1048725"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48726"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727"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1048728"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729" name="Date Placeholder 6"/>
          <p:cNvSpPr>
            <a:spLocks noGrp="1"/>
          </p:cNvSpPr>
          <p:nvPr>
            <p:ph type="dt" sz="half" idx="10"/>
          </p:nvPr>
        </p:nvSpPr>
        <p:spPr/>
        <p:txBody>
          <a:bodyPr/>
          <a:lstStyle/>
          <a:p>
            <a:fld id="{D789574A-8875-45EF-8EA2-3CAA0F7ABC4C}" type="datetimeFigureOut">
              <a:rPr lang="en-US" dirty="0"/>
              <a:pPr/>
              <a:t>8/11/2020</a:t>
            </a:fld>
            <a:endParaRPr lang="en-US" dirty="0"/>
          </a:p>
        </p:txBody>
      </p:sp>
      <p:sp>
        <p:nvSpPr>
          <p:cNvPr id="1048730" name="Footer Placeholder 7"/>
          <p:cNvSpPr>
            <a:spLocks noGrp="1"/>
          </p:cNvSpPr>
          <p:nvPr>
            <p:ph type="ftr" sz="quarter" idx="11"/>
          </p:nvPr>
        </p:nvSpPr>
        <p:spPr/>
        <p:txBody>
          <a:bodyPr/>
          <a:lstStyle/>
          <a:p>
            <a:endParaRPr lang="en-US" dirty="0"/>
          </a:p>
        </p:txBody>
      </p:sp>
      <p:sp>
        <p:nvSpPr>
          <p:cNvPr id="1048731"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91" name="Title 1"/>
          <p:cNvSpPr>
            <a:spLocks noGrp="1"/>
          </p:cNvSpPr>
          <p:nvPr>
            <p:ph type="title"/>
          </p:nvPr>
        </p:nvSpPr>
        <p:spPr/>
        <p:txBody>
          <a:bodyPr/>
          <a:lstStyle/>
          <a:p>
            <a:r>
              <a:rPr lang="en-US" smtClean="0"/>
              <a:t>Click to edit Master title style</a:t>
            </a:r>
            <a:endParaRPr lang="en-US" dirty="0"/>
          </a:p>
        </p:txBody>
      </p:sp>
      <p:sp>
        <p:nvSpPr>
          <p:cNvPr id="1048692" name="Date Placeholder 2"/>
          <p:cNvSpPr>
            <a:spLocks noGrp="1"/>
          </p:cNvSpPr>
          <p:nvPr>
            <p:ph type="dt" sz="half" idx="10"/>
          </p:nvPr>
        </p:nvSpPr>
        <p:spPr/>
        <p:txBody>
          <a:bodyPr/>
          <a:lstStyle/>
          <a:p>
            <a:fld id="{67EF4D4C-5367-4C26-9E2B-D8088D7FCA81}" type="datetimeFigureOut">
              <a:rPr lang="en-US" dirty="0"/>
              <a:pPr/>
              <a:t>8/11/2020</a:t>
            </a:fld>
            <a:endParaRPr lang="en-US" dirty="0"/>
          </a:p>
        </p:txBody>
      </p:sp>
      <p:sp>
        <p:nvSpPr>
          <p:cNvPr id="1048693" name="Footer Placeholder 3"/>
          <p:cNvSpPr>
            <a:spLocks noGrp="1"/>
          </p:cNvSpPr>
          <p:nvPr>
            <p:ph type="ftr" sz="quarter" idx="11"/>
          </p:nvPr>
        </p:nvSpPr>
        <p:spPr/>
        <p:txBody>
          <a:bodyPr/>
          <a:lstStyle/>
          <a:p>
            <a:endParaRPr lang="en-US" dirty="0"/>
          </a:p>
        </p:txBody>
      </p:sp>
      <p:sp>
        <p:nvSpPr>
          <p:cNvPr id="1048694"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48732" name="Date Placeholder 1"/>
          <p:cNvSpPr>
            <a:spLocks noGrp="1"/>
          </p:cNvSpPr>
          <p:nvPr>
            <p:ph type="dt" sz="half" idx="10"/>
          </p:nvPr>
        </p:nvSpPr>
        <p:spPr/>
        <p:txBody>
          <a:bodyPr/>
          <a:lstStyle/>
          <a:p>
            <a:fld id="{56E91E96-98B0-4413-9547-46F3504108EF}" type="datetimeFigureOut">
              <a:rPr lang="en-US" dirty="0"/>
              <a:pPr/>
              <a:t>8/11/2020</a:t>
            </a:fld>
            <a:endParaRPr lang="en-US" dirty="0"/>
          </a:p>
        </p:txBody>
      </p:sp>
      <p:sp>
        <p:nvSpPr>
          <p:cNvPr id="1048733" name="Footer Placeholder 2"/>
          <p:cNvSpPr>
            <a:spLocks noGrp="1"/>
          </p:cNvSpPr>
          <p:nvPr>
            <p:ph type="ftr" sz="quarter" idx="11"/>
          </p:nvPr>
        </p:nvSpPr>
        <p:spPr/>
        <p:txBody>
          <a:bodyPr/>
          <a:lstStyle/>
          <a:p>
            <a:endParaRPr lang="en-US" dirty="0"/>
          </a:p>
        </p:txBody>
      </p:sp>
      <p:sp>
        <p:nvSpPr>
          <p:cNvPr id="1048734" name="Slide Number Placeholder 3"/>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735"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1048736"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737"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48738" name="Date Placeholder 4"/>
          <p:cNvSpPr>
            <a:spLocks noGrp="1"/>
          </p:cNvSpPr>
          <p:nvPr>
            <p:ph type="dt" sz="half" idx="10"/>
          </p:nvPr>
        </p:nvSpPr>
        <p:spPr/>
        <p:txBody>
          <a:bodyPr/>
          <a:lstStyle/>
          <a:p>
            <a:fld id="{05C68B11-C5A8-448C-8CE9-B1A273C79CFC}" type="datetimeFigureOut">
              <a:rPr lang="en-US" dirty="0"/>
              <a:pPr/>
              <a:t>8/11/2020</a:t>
            </a:fld>
            <a:endParaRPr lang="en-US" dirty="0"/>
          </a:p>
        </p:txBody>
      </p:sp>
      <p:sp>
        <p:nvSpPr>
          <p:cNvPr id="1048739" name="Footer Placeholder 5"/>
          <p:cNvSpPr>
            <a:spLocks noGrp="1"/>
          </p:cNvSpPr>
          <p:nvPr>
            <p:ph type="ftr" sz="quarter" idx="11"/>
          </p:nvPr>
        </p:nvSpPr>
        <p:spPr/>
        <p:txBody>
          <a:bodyPr/>
          <a:lstStyle/>
          <a:p>
            <a:endParaRPr lang="en-US" dirty="0"/>
          </a:p>
        </p:txBody>
      </p:sp>
      <p:sp>
        <p:nvSpPr>
          <p:cNvPr id="1048740"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48700"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1048701"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048702"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048703" name="Date Placeholder 4"/>
          <p:cNvSpPr>
            <a:spLocks noGrp="1"/>
          </p:cNvSpPr>
          <p:nvPr>
            <p:ph type="dt" sz="half" idx="10"/>
          </p:nvPr>
        </p:nvSpPr>
        <p:spPr/>
        <p:txBody>
          <a:bodyPr/>
          <a:lstStyle/>
          <a:p>
            <a:fld id="{C7616CA0-919D-4A49-9C8A-62FDFB3A5183}" type="datetimeFigureOut">
              <a:rPr lang="en-US" dirty="0"/>
              <a:pPr/>
              <a:t>8/11/2020</a:t>
            </a:fld>
            <a:endParaRPr lang="en-US" dirty="0"/>
          </a:p>
        </p:txBody>
      </p:sp>
      <p:sp>
        <p:nvSpPr>
          <p:cNvPr id="1048704" name="Footer Placeholder 5"/>
          <p:cNvSpPr>
            <a:spLocks noGrp="1"/>
          </p:cNvSpPr>
          <p:nvPr>
            <p:ph type="ftr" sz="quarter" idx="11"/>
          </p:nvPr>
        </p:nvSpPr>
        <p:spPr/>
        <p:txBody>
          <a:bodyPr/>
          <a:lstStyle/>
          <a:p>
            <a:endParaRPr lang="en-US" dirty="0"/>
          </a:p>
        </p:txBody>
      </p:sp>
      <p:sp>
        <p:nvSpPr>
          <p:cNvPr id="1048705" name="Slide Number Placeholder 6"/>
          <p:cNvSpPr>
            <a:spLocks noGrp="1"/>
          </p:cNvSpPr>
          <p:nvPr>
            <p:ph type="sldNum" sz="quarter" idx="12"/>
          </p:nvPr>
        </p:nvSpPr>
        <p:spPr/>
        <p:txBody>
          <a:bodyPr/>
          <a:lstStyle/>
          <a:p>
            <a:fld id="{867E5644-1E61-4311-A31E-84CB9C7AA8A9}" type="slidenum">
              <a:rPr lang="en-US" dirty="0"/>
              <a:pPr/>
              <a:t>‹#›</a:t>
            </a:fld>
            <a:endParaRPr lang="en-US" dirty="0"/>
          </a:p>
        </p:txBody>
      </p:sp>
      <p:cxnSp>
        <p:nvCxnSpPr>
          <p:cNvPr id="3145731" name="Straight Connector 7"/>
          <p:cNvCxnSpPr>
            <a:cxnSpLocks/>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48577"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578"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8/11/2020</a:t>
            </a:fld>
            <a:endParaRPr lang="en-US" dirty="0"/>
          </a:p>
        </p:txBody>
      </p:sp>
      <p:sp>
        <p:nvSpPr>
          <p:cNvPr id="1048579"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1048580"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3145728" name="Straight Connector 6"/>
          <p:cNvCxnSpPr>
            <a:cxnSpLocks/>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Title 1"/>
          <p:cNvSpPr>
            <a:spLocks noGrp="1"/>
          </p:cNvSpPr>
          <p:nvPr>
            <p:ph type="ctrTitle"/>
          </p:nvPr>
        </p:nvSpPr>
        <p:spPr/>
        <p:txBody>
          <a:bodyPr/>
          <a:lstStyle/>
          <a:p>
            <a:r>
              <a:rPr lang="en-US" dirty="0" smtClean="0">
                <a:solidFill>
                  <a:srgbClr val="7030A0"/>
                </a:solidFill>
              </a:rPr>
              <a:t>Physiology of endocrine system</a:t>
            </a:r>
            <a:r>
              <a:rPr lang="en-US" dirty="0" smtClean="0"/>
              <a:t>  </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4" name="Title 1"/>
          <p:cNvSpPr>
            <a:spLocks noGrp="1"/>
          </p:cNvSpPr>
          <p:nvPr>
            <p:ph type="title"/>
          </p:nvPr>
        </p:nvSpPr>
        <p:spPr/>
        <p:txBody>
          <a:bodyPr/>
          <a:lstStyle/>
          <a:p>
            <a:r>
              <a:rPr lang="en-US" dirty="0" smtClean="0"/>
              <a:t>Local hormone </a:t>
            </a:r>
            <a:endParaRPr lang="en-US" dirty="0"/>
          </a:p>
        </p:txBody>
      </p:sp>
      <p:sp>
        <p:nvSpPr>
          <p:cNvPr id="1048615" name="Content Placeholder 2"/>
          <p:cNvSpPr>
            <a:spLocks noGrp="1"/>
          </p:cNvSpPr>
          <p:nvPr>
            <p:ph idx="1"/>
          </p:nvPr>
        </p:nvSpPr>
        <p:spPr>
          <a:xfrm>
            <a:off x="1024128" y="1856509"/>
            <a:ext cx="9720073" cy="4452851"/>
          </a:xfrm>
        </p:spPr>
        <p:txBody>
          <a:bodyPr/>
          <a:lstStyle/>
          <a:p>
            <a:r>
              <a:rPr lang="en-US" dirty="0" smtClean="0"/>
              <a:t>These hormones act locally on neighboring cells or on the same cell that secrete them</a:t>
            </a:r>
          </a:p>
          <a:p>
            <a:r>
              <a:rPr lang="en-US" dirty="0" smtClean="0"/>
              <a:t>Without first entering the bloodstream .</a:t>
            </a:r>
            <a:endParaRPr lang="en-US" dirty="0"/>
          </a:p>
        </p:txBody>
      </p:sp>
      <p:sp>
        <p:nvSpPr>
          <p:cNvPr id="1048616" name="Rectangle 4"/>
          <p:cNvSpPr/>
          <p:nvPr/>
        </p:nvSpPr>
        <p:spPr>
          <a:xfrm>
            <a:off x="1634836" y="3214255"/>
            <a:ext cx="2576946" cy="637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Paracrine hormone </a:t>
            </a:r>
            <a:endParaRPr lang="en-US" dirty="0"/>
          </a:p>
        </p:txBody>
      </p:sp>
      <p:sp>
        <p:nvSpPr>
          <p:cNvPr id="1048617" name="Rectangle 5"/>
          <p:cNvSpPr/>
          <p:nvPr/>
        </p:nvSpPr>
        <p:spPr>
          <a:xfrm>
            <a:off x="4488872" y="3214254"/>
            <a:ext cx="2576946" cy="637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Autocrine hormone </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8" name="Title 1"/>
          <p:cNvSpPr>
            <a:spLocks noGrp="1"/>
          </p:cNvSpPr>
          <p:nvPr>
            <p:ph type="title"/>
          </p:nvPr>
        </p:nvSpPr>
        <p:spPr/>
        <p:txBody>
          <a:bodyPr/>
          <a:lstStyle/>
          <a:p>
            <a:r>
              <a:rPr lang="en-US" dirty="0" smtClean="0"/>
              <a:t>Local hormones </a:t>
            </a:r>
            <a:endParaRPr lang="en-US" dirty="0"/>
          </a:p>
        </p:txBody>
      </p:sp>
      <p:sp>
        <p:nvSpPr>
          <p:cNvPr id="1048619" name="Content Placeholder 2"/>
          <p:cNvSpPr>
            <a:spLocks noGrp="1"/>
          </p:cNvSpPr>
          <p:nvPr>
            <p:ph idx="1"/>
          </p:nvPr>
        </p:nvSpPr>
        <p:spPr/>
        <p:txBody>
          <a:bodyPr/>
          <a:lstStyle/>
          <a:p>
            <a:r>
              <a:rPr lang="en-US" dirty="0" smtClean="0"/>
              <a:t>Local hormones that act on neighboring cells are called paracrine .</a:t>
            </a:r>
          </a:p>
          <a:p>
            <a:r>
              <a:rPr lang="en-US" dirty="0" smtClean="0"/>
              <a:t>.local hormones that act on the same cell that secreted them are called autocrine.</a:t>
            </a:r>
          </a:p>
          <a:p>
            <a:r>
              <a:rPr lang="en-US" dirty="0" smtClean="0"/>
              <a:t>One example of local hormone is interleukins 2, which is released by helper t cell during immune response .</a:t>
            </a:r>
          </a:p>
          <a:p>
            <a:r>
              <a:rPr lang="en-US" dirty="0" smtClean="0"/>
              <a:t>Gas nitric oxide (NO) which is released by endothelial cells lining blood vessels .</a:t>
            </a:r>
          </a:p>
          <a:p>
            <a:endParaRPr lang="en-US" dirty="0" smtClean="0"/>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Picture 2" descr="ell communication type: (a) endocrine signaling; (b) paracrine ..."/>
          <p:cNvPicPr>
            <a:picLocks noGrp="1" noChangeAspect="1" noChangeArrowheads="1"/>
          </p:cNvPicPr>
          <p:nvPr>
            <p:ph idx="1"/>
          </p:nvPr>
        </p:nvPicPr>
        <p:blipFill>
          <a:blip r:embed="rId2"/>
          <a:srcRect/>
          <a:stretch>
            <a:fillRect/>
          </a:stretch>
        </p:blipFill>
        <p:spPr bwMode="auto">
          <a:xfrm>
            <a:off x="1662691" y="2286000"/>
            <a:ext cx="8442756" cy="402272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Title 1"/>
          <p:cNvSpPr>
            <a:spLocks noGrp="1"/>
          </p:cNvSpPr>
          <p:nvPr>
            <p:ph type="title"/>
          </p:nvPr>
        </p:nvSpPr>
        <p:spPr/>
        <p:txBody>
          <a:bodyPr/>
          <a:lstStyle/>
          <a:p>
            <a:r>
              <a:rPr lang="en-US" dirty="0" smtClean="0"/>
              <a:t>Hormone activity </a:t>
            </a:r>
            <a:endParaRPr lang="en-US" dirty="0"/>
          </a:p>
        </p:txBody>
      </p:sp>
      <p:sp>
        <p:nvSpPr>
          <p:cNvPr id="1048621" name="Content Placeholder 2"/>
          <p:cNvSpPr>
            <a:spLocks noGrp="1"/>
          </p:cNvSpPr>
          <p:nvPr>
            <p:ph idx="1"/>
          </p:nvPr>
        </p:nvSpPr>
        <p:spPr/>
        <p:txBody>
          <a:bodyPr/>
          <a:lstStyle/>
          <a:p>
            <a:r>
              <a:rPr lang="en-US" dirty="0" smtClean="0"/>
              <a:t>Local hormones usually inactivated quickly .</a:t>
            </a:r>
          </a:p>
          <a:p>
            <a:r>
              <a:rPr lang="en-US" dirty="0" smtClean="0"/>
              <a:t>Circulating hormones may linger in the blood and exert their effect for a few minutes or occasionally for a few hours .</a:t>
            </a:r>
          </a:p>
          <a:p>
            <a:r>
              <a:rPr lang="en-US" dirty="0" smtClean="0"/>
              <a:t>Circulating hormones are  inactivated by liver and excreted by kidneys .</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Title 1"/>
          <p:cNvSpPr>
            <a:spLocks noGrp="1"/>
          </p:cNvSpPr>
          <p:nvPr>
            <p:ph type="title"/>
          </p:nvPr>
        </p:nvSpPr>
        <p:spPr/>
        <p:txBody>
          <a:bodyPr>
            <a:normAutofit fontScale="90000"/>
          </a:bodyPr>
          <a:lstStyle/>
          <a:p>
            <a:r>
              <a:rPr lang="en-US" dirty="0" smtClean="0"/>
              <a:t>Chemical classes of hormones </a:t>
            </a:r>
            <a:br>
              <a:rPr lang="en-US" dirty="0" smtClean="0"/>
            </a:br>
            <a:endParaRPr lang="en-US" dirty="0"/>
          </a:p>
        </p:txBody>
      </p:sp>
      <p:sp>
        <p:nvSpPr>
          <p:cNvPr id="1048623" name="Rectangle 3"/>
          <p:cNvSpPr/>
          <p:nvPr/>
        </p:nvSpPr>
        <p:spPr>
          <a:xfrm>
            <a:off x="1450709" y="2189018"/>
            <a:ext cx="4433455" cy="845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Lipid soluble hormones </a:t>
            </a:r>
            <a:endParaRPr lang="en-US" dirty="0"/>
          </a:p>
        </p:txBody>
      </p:sp>
      <p:sp>
        <p:nvSpPr>
          <p:cNvPr id="1048624" name="Rectangle 5"/>
          <p:cNvSpPr/>
          <p:nvPr/>
        </p:nvSpPr>
        <p:spPr>
          <a:xfrm>
            <a:off x="1450709" y="3532909"/>
            <a:ext cx="4433455" cy="845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Water soluble hormones </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5" name="Title 1"/>
          <p:cNvSpPr>
            <a:spLocks noGrp="1"/>
          </p:cNvSpPr>
          <p:nvPr>
            <p:ph type="title"/>
          </p:nvPr>
        </p:nvSpPr>
        <p:spPr/>
        <p:txBody>
          <a:bodyPr/>
          <a:lstStyle/>
          <a:p>
            <a:r>
              <a:rPr lang="en-US" dirty="0" smtClean="0"/>
              <a:t>Lipid soluble hormones </a:t>
            </a:r>
            <a:endParaRPr lang="en-US" dirty="0"/>
          </a:p>
        </p:txBody>
      </p:sp>
      <p:sp>
        <p:nvSpPr>
          <p:cNvPr id="1048626" name="Content Placeholder 2"/>
          <p:cNvSpPr>
            <a:spLocks noGrp="1"/>
          </p:cNvSpPr>
          <p:nvPr>
            <p:ph idx="1"/>
          </p:nvPr>
        </p:nvSpPr>
        <p:spPr/>
        <p:txBody>
          <a:bodyPr/>
          <a:lstStyle/>
          <a:p>
            <a:r>
              <a:rPr lang="en-US" dirty="0" smtClean="0"/>
              <a:t>These includes </a:t>
            </a:r>
          </a:p>
          <a:p>
            <a:r>
              <a:rPr lang="en-US" dirty="0" smtClean="0"/>
              <a:t>Steroid hormones </a:t>
            </a:r>
          </a:p>
          <a:p>
            <a:r>
              <a:rPr lang="en-US" dirty="0" smtClean="0"/>
              <a:t>Thyroid hormone </a:t>
            </a:r>
          </a:p>
          <a:p>
            <a:r>
              <a:rPr lang="en-US" dirty="0" smtClean="0"/>
              <a:t>Nitric oxide </a:t>
            </a:r>
          </a:p>
          <a:p>
            <a:r>
              <a:rPr lang="en-US" dirty="0" smtClean="0"/>
              <a:t>1. steroid hormones are derived from cholesterol</a:t>
            </a:r>
          </a:p>
          <a:p>
            <a:r>
              <a:rPr lang="en-US" dirty="0" smtClean="0"/>
              <a:t>Each steroid hormone is unique due to the presence of different chemical groups attached at various sites on the four rings at the core of its structure .</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Title 1"/>
          <p:cNvSpPr>
            <a:spLocks noGrp="1"/>
          </p:cNvSpPr>
          <p:nvPr>
            <p:ph type="title"/>
          </p:nvPr>
        </p:nvSpPr>
        <p:spPr/>
        <p:txBody>
          <a:bodyPr/>
          <a:lstStyle/>
          <a:p>
            <a:r>
              <a:rPr lang="en-US" dirty="0" smtClean="0"/>
              <a:t>Lipid soluble hormone </a:t>
            </a:r>
            <a:endParaRPr lang="en-US" dirty="0"/>
          </a:p>
        </p:txBody>
      </p:sp>
      <p:sp>
        <p:nvSpPr>
          <p:cNvPr id="1048628" name="Content Placeholder 2"/>
          <p:cNvSpPr>
            <a:spLocks noGrp="1"/>
          </p:cNvSpPr>
          <p:nvPr>
            <p:ph idx="1"/>
          </p:nvPr>
        </p:nvSpPr>
        <p:spPr/>
        <p:txBody>
          <a:bodyPr/>
          <a:lstStyle/>
          <a:p>
            <a:r>
              <a:rPr lang="en-US" dirty="0" smtClean="0"/>
              <a:t>Two thyroid hormones t3 and t4 are synthetized by attaching iodine to the amino acid tyrosine .</a:t>
            </a:r>
          </a:p>
          <a:p>
            <a:r>
              <a:rPr lang="en-US" dirty="0" smtClean="0"/>
              <a:t>The gas nitric oxide is both a hormone and a neurotransmitter. </a:t>
            </a:r>
          </a:p>
          <a:p>
            <a:r>
              <a:rPr lang="en-US" dirty="0" smtClean="0"/>
              <a:t>Its synthesis is catalyzed by the enzyme nitric oxide synthase .</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9" name="Title 1"/>
          <p:cNvSpPr>
            <a:spLocks noGrp="1"/>
          </p:cNvSpPr>
          <p:nvPr>
            <p:ph type="title"/>
          </p:nvPr>
        </p:nvSpPr>
        <p:spPr/>
        <p:txBody>
          <a:bodyPr/>
          <a:lstStyle/>
          <a:p>
            <a:r>
              <a:rPr lang="en-US" dirty="0" smtClean="0"/>
              <a:t>Water soluble hormones</a:t>
            </a:r>
            <a:endParaRPr lang="en-US" dirty="0"/>
          </a:p>
        </p:txBody>
      </p:sp>
      <p:sp>
        <p:nvSpPr>
          <p:cNvPr id="1048630" name="Content Placeholder 2"/>
          <p:cNvSpPr>
            <a:spLocks noGrp="1"/>
          </p:cNvSpPr>
          <p:nvPr>
            <p:ph idx="1"/>
          </p:nvPr>
        </p:nvSpPr>
        <p:spPr/>
        <p:txBody>
          <a:bodyPr/>
          <a:lstStyle/>
          <a:p>
            <a:r>
              <a:rPr lang="en-US" dirty="0" smtClean="0"/>
              <a:t>Amine hormones.</a:t>
            </a:r>
          </a:p>
          <a:p>
            <a:r>
              <a:rPr lang="en-US" dirty="0" smtClean="0"/>
              <a:t>Peptide and protein hormones. </a:t>
            </a:r>
          </a:p>
          <a:p>
            <a:r>
              <a:rPr lang="en-US" dirty="0" smtClean="0"/>
              <a:t>Eicosanoid hormones.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itle 1"/>
          <p:cNvSpPr>
            <a:spLocks noGrp="1"/>
          </p:cNvSpPr>
          <p:nvPr>
            <p:ph type="title"/>
          </p:nvPr>
        </p:nvSpPr>
        <p:spPr/>
        <p:txBody>
          <a:bodyPr/>
          <a:lstStyle/>
          <a:p>
            <a:r>
              <a:rPr lang="en-US" dirty="0" smtClean="0"/>
              <a:t>Amine hormones </a:t>
            </a:r>
            <a:endParaRPr lang="en-US" dirty="0"/>
          </a:p>
        </p:txBody>
      </p:sp>
      <p:sp>
        <p:nvSpPr>
          <p:cNvPr id="1048632" name="Content Placeholder 2"/>
          <p:cNvSpPr>
            <a:spLocks noGrp="1"/>
          </p:cNvSpPr>
          <p:nvPr>
            <p:ph idx="1"/>
          </p:nvPr>
        </p:nvSpPr>
        <p:spPr/>
        <p:txBody>
          <a:bodyPr/>
          <a:lstStyle/>
          <a:p>
            <a:r>
              <a:rPr lang="en-US" dirty="0" smtClean="0"/>
              <a:t>Histamine is synthesized from the amino acid histidine by mast cells and platelets .</a:t>
            </a:r>
          </a:p>
          <a:p>
            <a:r>
              <a:rPr lang="en-US" dirty="0" smtClean="0"/>
              <a:t>Serotonin and melatonin are derived from tryptophan.</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3" name="Title 1"/>
          <p:cNvSpPr>
            <a:spLocks noGrp="1"/>
          </p:cNvSpPr>
          <p:nvPr>
            <p:ph type="title"/>
          </p:nvPr>
        </p:nvSpPr>
        <p:spPr/>
        <p:txBody>
          <a:bodyPr/>
          <a:lstStyle/>
          <a:p>
            <a:r>
              <a:rPr lang="en-US" dirty="0" smtClean="0"/>
              <a:t>Peptide and protein hormones </a:t>
            </a:r>
            <a:endParaRPr lang="en-US" dirty="0"/>
          </a:p>
        </p:txBody>
      </p:sp>
      <p:sp>
        <p:nvSpPr>
          <p:cNvPr id="1048634" name="Content Placeholder 2"/>
          <p:cNvSpPr>
            <a:spLocks noGrp="1"/>
          </p:cNvSpPr>
          <p:nvPr>
            <p:ph idx="1"/>
          </p:nvPr>
        </p:nvSpPr>
        <p:spPr/>
        <p:txBody>
          <a:bodyPr/>
          <a:lstStyle/>
          <a:p>
            <a:r>
              <a:rPr lang="en-US" dirty="0" smtClean="0"/>
              <a:t>These are amino acid polymers .</a:t>
            </a:r>
          </a:p>
          <a:p>
            <a:r>
              <a:rPr lang="en-US" dirty="0" smtClean="0"/>
              <a:t>Smaller peptide hormones consist of 3 to 49 amino acids.</a:t>
            </a:r>
          </a:p>
          <a:p>
            <a:r>
              <a:rPr lang="en-US" dirty="0" smtClean="0"/>
              <a:t>Larger protein hormones include 50 to 200 amino acids .</a:t>
            </a:r>
          </a:p>
          <a:p>
            <a:r>
              <a:rPr lang="en-US" dirty="0" smtClean="0"/>
              <a:t>E.g. – antidiuretic hormone , oxytocin - peptide hormones </a:t>
            </a:r>
          </a:p>
          <a:p>
            <a:r>
              <a:rPr lang="en-US" dirty="0"/>
              <a:t> </a:t>
            </a:r>
            <a:r>
              <a:rPr lang="en-US" dirty="0" smtClean="0"/>
              <a:t>     human growth hormone and insulin - protein</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Title 1"/>
          <p:cNvSpPr>
            <a:spLocks noGrp="1"/>
          </p:cNvSpPr>
          <p:nvPr>
            <p:ph type="title"/>
          </p:nvPr>
        </p:nvSpPr>
        <p:spPr/>
        <p:txBody>
          <a:bodyPr/>
          <a:lstStyle/>
          <a:p>
            <a:r>
              <a:rPr lang="en-US" dirty="0" err="1" smtClean="0"/>
              <a:t>Glossarys</a:t>
            </a:r>
            <a:r>
              <a:rPr lang="en-US" dirty="0" smtClean="0"/>
              <a:t> </a:t>
            </a:r>
            <a:endParaRPr lang="en-US" dirty="0"/>
          </a:p>
        </p:txBody>
      </p:sp>
      <p:sp>
        <p:nvSpPr>
          <p:cNvPr id="1048600" name="Content Placeholder 2"/>
          <p:cNvSpPr>
            <a:spLocks noGrp="1"/>
          </p:cNvSpPr>
          <p:nvPr>
            <p:ph idx="1"/>
          </p:nvPr>
        </p:nvSpPr>
        <p:spPr/>
        <p:txBody>
          <a:bodyPr/>
          <a:lstStyle/>
          <a:p>
            <a:r>
              <a:rPr lang="en-US" dirty="0" smtClean="0"/>
              <a:t>1</a:t>
            </a:r>
            <a:r>
              <a:rPr lang="en-US" u="sng" dirty="0" smtClean="0"/>
              <a:t>. Neurotransmitters </a:t>
            </a:r>
            <a:r>
              <a:rPr lang="en-US" dirty="0" smtClean="0"/>
              <a:t>-  neurotransmitters are chemicals  released by axon terminal of neurons into the synaptic junction and act locally to control nerve cell function.</a:t>
            </a:r>
          </a:p>
          <a:p>
            <a:r>
              <a:rPr lang="en-US" dirty="0" smtClean="0"/>
              <a:t>2. </a:t>
            </a:r>
            <a:r>
              <a:rPr lang="en-US" u="sng" dirty="0"/>
              <a:t>E</a:t>
            </a:r>
            <a:r>
              <a:rPr lang="en-US" u="sng" dirty="0" smtClean="0"/>
              <a:t>ndocrine hormones –  </a:t>
            </a:r>
            <a:r>
              <a:rPr lang="en-US" dirty="0" smtClean="0"/>
              <a:t>these are chemicals released by glands or specialized tissue or cells into the circulating blood and influence the function of cells at another location in the body </a:t>
            </a:r>
            <a:endParaRPr lang="en-US" u="sng" dirty="0"/>
          </a:p>
          <a:p>
            <a:r>
              <a:rPr lang="en-US" u="sng" dirty="0" smtClean="0"/>
              <a:t>3. Neuroendocrine hormones –   </a:t>
            </a:r>
            <a:r>
              <a:rPr lang="en-US" dirty="0" smtClean="0"/>
              <a:t>these are chemicals secreted by neurons into  the circulating blood and influence the function of cells at another location in the body . </a:t>
            </a:r>
          </a:p>
          <a:p>
            <a:r>
              <a:rPr lang="en-US" dirty="0" smtClean="0"/>
              <a:t>4 . </a:t>
            </a:r>
            <a:r>
              <a:rPr lang="en-US" u="sng" dirty="0" smtClean="0"/>
              <a:t>Cytokines</a:t>
            </a:r>
            <a:r>
              <a:rPr lang="en-US" dirty="0" smtClean="0"/>
              <a:t> -  these are peptides secreted by cells into the extracellular fluids and affect  the function as autocrine , paracrine, or endocrine hormones .</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5" name="Title 1"/>
          <p:cNvSpPr>
            <a:spLocks noGrp="1"/>
          </p:cNvSpPr>
          <p:nvPr>
            <p:ph type="title"/>
          </p:nvPr>
        </p:nvSpPr>
        <p:spPr/>
        <p:txBody>
          <a:bodyPr/>
          <a:lstStyle/>
          <a:p>
            <a:r>
              <a:rPr lang="en-US" dirty="0" smtClean="0"/>
              <a:t>Eicosanoid hormones </a:t>
            </a:r>
            <a:endParaRPr lang="en-US" dirty="0"/>
          </a:p>
        </p:txBody>
      </p:sp>
      <p:sp>
        <p:nvSpPr>
          <p:cNvPr id="1048636" name="Content Placeholder 2"/>
          <p:cNvSpPr>
            <a:spLocks noGrp="1"/>
          </p:cNvSpPr>
          <p:nvPr>
            <p:ph idx="1"/>
          </p:nvPr>
        </p:nvSpPr>
        <p:spPr/>
        <p:txBody>
          <a:bodyPr/>
          <a:lstStyle/>
          <a:p>
            <a:r>
              <a:rPr lang="en-US" dirty="0" smtClean="0"/>
              <a:t>These are derived from arachidonic acids a 20 carbon fatty acid .</a:t>
            </a:r>
          </a:p>
          <a:p>
            <a:r>
              <a:rPr lang="en-US" dirty="0" smtClean="0"/>
              <a:t>These two major types of eicosanoids are prostaglandins and leukotrienes. </a:t>
            </a:r>
          </a:p>
          <a:p>
            <a:r>
              <a:rPr lang="en-US" dirty="0" smtClean="0"/>
              <a:t>These are important local hormones and they must act as circulating hormone as well.</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7" name="Title 1"/>
          <p:cNvSpPr>
            <a:spLocks noGrp="1"/>
          </p:cNvSpPr>
          <p:nvPr>
            <p:ph type="title"/>
          </p:nvPr>
        </p:nvSpPr>
        <p:spPr/>
        <p:txBody>
          <a:bodyPr/>
          <a:lstStyle/>
          <a:p>
            <a:r>
              <a:rPr lang="en-US" dirty="0" smtClean="0"/>
              <a:t>Transport of hormones in the blood</a:t>
            </a:r>
            <a:endParaRPr lang="en-US" dirty="0"/>
          </a:p>
        </p:txBody>
      </p:sp>
      <p:sp>
        <p:nvSpPr>
          <p:cNvPr id="1048638" name="Content Placeholder 2"/>
          <p:cNvSpPr>
            <a:spLocks noGrp="1"/>
          </p:cNvSpPr>
          <p:nvPr>
            <p:ph idx="1"/>
          </p:nvPr>
        </p:nvSpPr>
        <p:spPr/>
        <p:txBody>
          <a:bodyPr/>
          <a:lstStyle/>
          <a:p>
            <a:r>
              <a:rPr lang="en-US" u="sng" dirty="0" smtClean="0"/>
              <a:t>Water-soluble hormones </a:t>
            </a:r>
            <a:r>
              <a:rPr lang="en-US" dirty="0" smtClean="0"/>
              <a:t>– peptides and catecholamine's are dissolved in the plasma and transported from their sites or synthesis to target tissues, where they diffuse out of the capillaries, into the interstitial fluid and ultimately to target cells . </a:t>
            </a:r>
          </a:p>
          <a:p>
            <a:r>
              <a:rPr lang="en-US" u="sng" dirty="0" smtClean="0"/>
              <a:t>Steroid and thyroid hormones </a:t>
            </a:r>
            <a:r>
              <a:rPr lang="en-US" dirty="0" smtClean="0"/>
              <a:t>– these hormones circulate in the blood mainly bound to plasma proteins. Usually less than 10% of steroid or thyroid hormones in the plasma exist free in solution .</a:t>
            </a:r>
          </a:p>
          <a:p>
            <a:r>
              <a:rPr lang="en-US" dirty="0" smtClean="0"/>
              <a:t>For e.g. 99% of the thyroxine in the blood is bound to plasma proteins. However , protein bound hormones cannot easily diffuse across the capillaries and gain access to their target cells and are therefore biologically inactive until they dissociate from plasma proteins .</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9" name="Picture 2" descr="ormone –chemical messenger secreted into bloodstream, stimulates ..."/>
          <p:cNvPicPr>
            <a:picLocks noGrp="1" noChangeAspect="1" noChangeArrowheads="1"/>
          </p:cNvPicPr>
          <p:nvPr>
            <p:ph idx="1"/>
          </p:nvPr>
        </p:nvPicPr>
        <p:blipFill>
          <a:blip r:embed="rId2"/>
          <a:srcRect/>
          <a:stretch>
            <a:fillRect/>
          </a:stretch>
        </p:blipFill>
        <p:spPr bwMode="auto">
          <a:xfrm>
            <a:off x="2075128" y="595313"/>
            <a:ext cx="7617882" cy="5713412"/>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9" name="Title 1"/>
          <p:cNvSpPr>
            <a:spLocks noGrp="1"/>
          </p:cNvSpPr>
          <p:nvPr>
            <p:ph type="title"/>
          </p:nvPr>
        </p:nvSpPr>
        <p:spPr/>
        <p:txBody>
          <a:bodyPr/>
          <a:lstStyle/>
          <a:p>
            <a:r>
              <a:rPr lang="en-US" dirty="0" smtClean="0"/>
              <a:t>Hypothalamus </a:t>
            </a:r>
            <a:endParaRPr lang="en-US" dirty="0"/>
          </a:p>
        </p:txBody>
      </p:sp>
      <p:sp>
        <p:nvSpPr>
          <p:cNvPr id="1048640" name="Content Placeholder 2"/>
          <p:cNvSpPr>
            <a:spLocks noGrp="1"/>
          </p:cNvSpPr>
          <p:nvPr>
            <p:ph idx="1"/>
          </p:nvPr>
        </p:nvSpPr>
        <p:spPr>
          <a:xfrm>
            <a:off x="220566" y="3740728"/>
            <a:ext cx="9720073" cy="2590798"/>
          </a:xfrm>
        </p:spPr>
        <p:txBody>
          <a:bodyPr>
            <a:normAutofit/>
          </a:bodyPr>
          <a:lstStyle/>
          <a:p>
            <a:endParaRPr lang="en-US" dirty="0"/>
          </a:p>
          <a:p>
            <a:r>
              <a:rPr lang="en-US" dirty="0"/>
              <a:t>➢For many years, the </a:t>
            </a:r>
            <a:r>
              <a:rPr lang="en-US" b="1" dirty="0"/>
              <a:t>pituitary gland or hypophysis </a:t>
            </a:r>
            <a:r>
              <a:rPr lang="en-US" dirty="0"/>
              <a:t>was called the </a:t>
            </a:r>
            <a:r>
              <a:rPr lang="en-US" b="1" dirty="0"/>
              <a:t>“master” endocrine gland </a:t>
            </a:r>
            <a:r>
              <a:rPr lang="en-US" dirty="0"/>
              <a:t>because it secretes several hormones that control other endocrine glands. </a:t>
            </a:r>
          </a:p>
          <a:p>
            <a:r>
              <a:rPr lang="en-US" dirty="0"/>
              <a:t>➢We now know that the pituitary gland itself has a master—the </a:t>
            </a:r>
            <a:r>
              <a:rPr lang="en-US" b="1" dirty="0"/>
              <a:t>hypothalamus.</a:t>
            </a:r>
            <a:endParaRPr lang="en-US" dirty="0"/>
          </a:p>
          <a:p>
            <a:endParaRPr lang="en-US" dirty="0"/>
          </a:p>
        </p:txBody>
      </p:sp>
      <p:pic>
        <p:nvPicPr>
          <p:cNvPr id="2097160" name="Picture 2" descr="ypothalamus and pituitary gland anatomy in the human brain"/>
          <p:cNvPicPr>
            <a:picLocks noChangeAspect="1" noChangeArrowheads="1"/>
          </p:cNvPicPr>
          <p:nvPr/>
        </p:nvPicPr>
        <p:blipFill>
          <a:blip r:embed="rId2"/>
          <a:srcRect/>
          <a:stretch>
            <a:fillRect/>
          </a:stretch>
        </p:blipFill>
        <p:spPr bwMode="auto">
          <a:xfrm>
            <a:off x="6899564" y="263303"/>
            <a:ext cx="4808394" cy="3477425"/>
          </a:xfrm>
          <a:prstGeom prst="rect">
            <a:avLst/>
          </a:prstGeom>
          <a:noFill/>
        </p:spPr>
      </p:pic>
      <p:pic>
        <p:nvPicPr>
          <p:cNvPr id="2097161" name="Picture 3"/>
          <p:cNvPicPr>
            <a:picLocks noChangeAspect="1"/>
          </p:cNvPicPr>
          <p:nvPr/>
        </p:nvPicPr>
        <p:blipFill>
          <a:blip r:embed="rId3"/>
          <a:stretch>
            <a:fillRect/>
          </a:stretch>
        </p:blipFill>
        <p:spPr>
          <a:xfrm>
            <a:off x="575564" y="1676400"/>
            <a:ext cx="5308600" cy="229985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1" name="Title 1"/>
          <p:cNvSpPr>
            <a:spLocks noGrp="1"/>
          </p:cNvSpPr>
          <p:nvPr>
            <p:ph type="title"/>
          </p:nvPr>
        </p:nvSpPr>
        <p:spPr/>
        <p:txBody>
          <a:bodyPr/>
          <a:lstStyle/>
          <a:p>
            <a:r>
              <a:rPr lang="en-US" dirty="0" smtClean="0"/>
              <a:t>Hypothalamus as neuroendocrine structure</a:t>
            </a:r>
            <a:endParaRPr lang="en-US" dirty="0"/>
          </a:p>
        </p:txBody>
      </p:sp>
      <p:sp>
        <p:nvSpPr>
          <p:cNvPr id="1048642" name="Content Placeholder 2"/>
          <p:cNvSpPr>
            <a:spLocks noGrp="1"/>
          </p:cNvSpPr>
          <p:nvPr>
            <p:ph idx="1"/>
          </p:nvPr>
        </p:nvSpPr>
        <p:spPr/>
        <p:txBody>
          <a:bodyPr/>
          <a:lstStyle/>
          <a:p>
            <a:endParaRPr lang="en-US" dirty="0"/>
          </a:p>
          <a:p>
            <a:r>
              <a:rPr lang="en-US" dirty="0"/>
              <a:t>➢This small region of the brain below the thalamus is the </a:t>
            </a:r>
            <a:r>
              <a:rPr lang="en-US" b="1" dirty="0"/>
              <a:t>major </a:t>
            </a:r>
            <a:r>
              <a:rPr lang="en-US" b="1" dirty="0" smtClean="0"/>
              <a:t>link </a:t>
            </a:r>
            <a:r>
              <a:rPr lang="en-US" dirty="0" smtClean="0"/>
              <a:t>between </a:t>
            </a:r>
            <a:r>
              <a:rPr lang="en-US" dirty="0"/>
              <a:t>the nervous and endocrine systems. </a:t>
            </a:r>
          </a:p>
          <a:p>
            <a:r>
              <a:rPr lang="en-US" dirty="0"/>
              <a:t>➢</a:t>
            </a:r>
            <a:r>
              <a:rPr lang="en-US" b="1" dirty="0"/>
              <a:t>Cells in the </a:t>
            </a:r>
            <a:r>
              <a:rPr lang="en-US" b="1" dirty="0" smtClean="0"/>
              <a:t>hypothalamus </a:t>
            </a:r>
            <a:r>
              <a:rPr lang="en-US" dirty="0" smtClean="0"/>
              <a:t>synthesize </a:t>
            </a:r>
            <a:r>
              <a:rPr lang="en-US" dirty="0"/>
              <a:t>at least nine different hormones, and the pituitary gland secretes seven. </a:t>
            </a:r>
          </a:p>
          <a:p>
            <a:r>
              <a:rPr lang="en-US" dirty="0"/>
              <a:t>➢Together, these hormones play important roles in the regulation of virtually all aspects of </a:t>
            </a:r>
            <a:r>
              <a:rPr lang="en-US" b="1" dirty="0"/>
              <a:t>growth, development, metabolism, and homeostasis</a:t>
            </a:r>
            <a:r>
              <a:rPr lang="en-US" b="1" dirty="0" smtClean="0"/>
              <a:t>.</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3" name="Title 1"/>
          <p:cNvSpPr>
            <a:spLocks noGrp="1"/>
          </p:cNvSpPr>
          <p:nvPr>
            <p:ph type="title"/>
          </p:nvPr>
        </p:nvSpPr>
        <p:spPr>
          <a:xfrm>
            <a:off x="1024032" y="488234"/>
            <a:ext cx="9720072" cy="1499616"/>
          </a:xfrm>
        </p:spPr>
        <p:txBody>
          <a:bodyPr/>
          <a:lstStyle/>
          <a:p>
            <a:r>
              <a:rPr lang="en-US" dirty="0" smtClean="0"/>
              <a:t>Neurosecretory cell</a:t>
            </a:r>
            <a:endParaRPr lang="en-US" dirty="0"/>
          </a:p>
        </p:txBody>
      </p:sp>
      <p:pic>
        <p:nvPicPr>
          <p:cNvPr id="2097162" name="Picture 4" descr="5.1 Essential ideas: 15.1.5 Hormones and metaboli"/>
          <p:cNvPicPr>
            <a:picLocks noGrp="1" noChangeAspect="1" noChangeArrowheads="1"/>
          </p:cNvPicPr>
          <p:nvPr>
            <p:ph idx="1"/>
          </p:nvPr>
        </p:nvPicPr>
        <p:blipFill>
          <a:blip r:embed="rId2"/>
          <a:srcRect/>
          <a:stretch>
            <a:fillRect/>
          </a:stretch>
        </p:blipFill>
        <p:spPr bwMode="auto">
          <a:xfrm>
            <a:off x="5957454" y="0"/>
            <a:ext cx="6234546" cy="2892275"/>
          </a:xfrm>
          <a:prstGeom prst="rect">
            <a:avLst/>
          </a:prstGeom>
          <a:noFill/>
        </p:spPr>
      </p:pic>
      <p:sp>
        <p:nvSpPr>
          <p:cNvPr id="1048644" name="Rectangle 4"/>
          <p:cNvSpPr/>
          <p:nvPr/>
        </p:nvSpPr>
        <p:spPr>
          <a:xfrm>
            <a:off x="568036" y="2136339"/>
            <a:ext cx="5389418" cy="2161540"/>
          </a:xfrm>
          <a:prstGeom prst="rect">
            <a:avLst/>
          </a:prstGeom>
        </p:spPr>
        <p:txBody>
          <a:bodyPr wrap="square">
            <a:spAutoFit/>
          </a:bodyPr>
          <a:lstStyle/>
          <a:p>
            <a:endParaRPr lang="en-US" sz="1400" dirty="0">
              <a:solidFill>
                <a:srgbClr val="000000"/>
              </a:solidFill>
              <a:latin typeface="1" charset="0"/>
            </a:endParaRPr>
          </a:p>
          <a:p>
            <a:r>
              <a:rPr lang="en-US" dirty="0">
                <a:solidFill>
                  <a:srgbClr val="000000"/>
                </a:solidFill>
                <a:latin typeface="1" charset="0"/>
              </a:rPr>
              <a:t>Hypothalamus has clusters of specialized neurons, called </a:t>
            </a:r>
            <a:r>
              <a:rPr lang="en-US" b="1" dirty="0">
                <a:solidFill>
                  <a:srgbClr val="000000"/>
                </a:solidFill>
                <a:latin typeface="6" charset="0"/>
              </a:rPr>
              <a:t>neurosecretory cells. </a:t>
            </a:r>
            <a:endParaRPr lang="en-US" dirty="0">
              <a:solidFill>
                <a:srgbClr val="000000"/>
              </a:solidFill>
              <a:latin typeface="6" charset="0"/>
            </a:endParaRPr>
          </a:p>
          <a:p>
            <a:r>
              <a:rPr lang="en-US" dirty="0">
                <a:solidFill>
                  <a:srgbClr val="000000"/>
                </a:solidFill>
                <a:latin typeface="6" charset="0"/>
              </a:rPr>
              <a:t>➢</a:t>
            </a:r>
            <a:r>
              <a:rPr lang="en-US" dirty="0">
                <a:solidFill>
                  <a:srgbClr val="000000"/>
                </a:solidFill>
                <a:latin typeface="1" charset="0"/>
              </a:rPr>
              <a:t>They synthesize the hypothalamic releasing and inhibiting hormones in their cell bodies.</a:t>
            </a:r>
          </a:p>
          <a:p>
            <a:r>
              <a:rPr lang="en-US" dirty="0">
                <a:solidFill>
                  <a:srgbClr val="000000"/>
                </a:solidFill>
                <a:latin typeface="1" charset="0"/>
              </a:rPr>
              <a:t>➢These hormones reach the axon terminals </a:t>
            </a:r>
            <a:r>
              <a:rPr lang="en-US" dirty="0" smtClean="0">
                <a:solidFill>
                  <a:srgbClr val="000000"/>
                </a:solidFill>
                <a:latin typeface="1" charset="0"/>
              </a:rPr>
              <a:t>by </a:t>
            </a:r>
            <a:r>
              <a:rPr lang="en-US" b="1" dirty="0" smtClean="0">
                <a:solidFill>
                  <a:srgbClr val="000000"/>
                </a:solidFill>
                <a:latin typeface="6" charset="0"/>
              </a:rPr>
              <a:t>axonal </a:t>
            </a:r>
            <a:r>
              <a:rPr lang="en-US" b="1" dirty="0">
                <a:solidFill>
                  <a:srgbClr val="000000"/>
                </a:solidFill>
                <a:latin typeface="6" charset="0"/>
              </a:rPr>
              <a:t>transport. </a:t>
            </a:r>
            <a:endParaRPr lang="en-US" b="1" dirty="0" smtClean="0">
              <a:solidFill>
                <a:srgbClr val="000000"/>
              </a:solidFill>
              <a:latin typeface="6" charset="0"/>
            </a:endParaRPr>
          </a:p>
          <a:p>
            <a:endParaRPr lang="en-US" dirty="0">
              <a:solidFill>
                <a:srgbClr val="000000"/>
              </a:solidFill>
              <a:latin typeface="6"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3" name="Picture 2" descr="illis2e_ch35"/>
          <p:cNvPicPr>
            <a:picLocks noGrp="1" noChangeAspect="1" noChangeArrowheads="1"/>
          </p:cNvPicPr>
          <p:nvPr>
            <p:ph idx="1"/>
          </p:nvPr>
        </p:nvPicPr>
        <p:blipFill>
          <a:blip r:embed="rId2"/>
          <a:srcRect/>
          <a:stretch>
            <a:fillRect/>
          </a:stretch>
        </p:blipFill>
        <p:spPr bwMode="auto">
          <a:xfrm>
            <a:off x="3408219" y="512618"/>
            <a:ext cx="5832764" cy="5250873"/>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Title 1"/>
          <p:cNvSpPr>
            <a:spLocks noGrp="1"/>
          </p:cNvSpPr>
          <p:nvPr>
            <p:ph type="title"/>
          </p:nvPr>
        </p:nvSpPr>
        <p:spPr/>
        <p:txBody>
          <a:bodyPr>
            <a:normAutofit/>
          </a:bodyPr>
          <a:lstStyle/>
          <a:p>
            <a:r>
              <a:rPr lang="en-US" sz="3200" dirty="0" smtClean="0"/>
              <a:t>Hypothalamic releasing and inhibitory hormones that control secretion of the anterior pituitary gland </a:t>
            </a:r>
            <a:endParaRPr lang="en-US" sz="3200" dirty="0"/>
          </a:p>
        </p:txBody>
      </p:sp>
      <p:graphicFrame>
        <p:nvGraphicFramePr>
          <p:cNvPr id="4194305" name="Content Placeholder 5"/>
          <p:cNvGraphicFramePr>
            <a:graphicFrameLocks noGrp="1"/>
          </p:cNvGraphicFramePr>
          <p:nvPr>
            <p:ph idx="1"/>
          </p:nvPr>
        </p:nvGraphicFramePr>
        <p:xfrm>
          <a:off x="1023938" y="2286000"/>
          <a:ext cx="9720261" cy="3840480"/>
        </p:xfrm>
        <a:graphic>
          <a:graphicData uri="http://schemas.openxmlformats.org/drawingml/2006/table">
            <a:tbl>
              <a:tblPr firstRow="1" bandRow="1">
                <a:tableStyleId>{5C22544A-7EE6-4342-B048-85BDC9FD1C3A}</a:tableStyleId>
              </a:tblPr>
              <a:tblGrid>
                <a:gridCol w="3240087"/>
                <a:gridCol w="3240087"/>
                <a:gridCol w="3240087"/>
              </a:tblGrid>
              <a:tr h="370840">
                <a:tc>
                  <a:txBody>
                    <a:bodyPr/>
                    <a:lstStyle/>
                    <a:p>
                      <a:r>
                        <a:rPr lang="en-US" dirty="0" smtClean="0"/>
                        <a:t>hormones </a:t>
                      </a:r>
                      <a:endParaRPr lang="en-US" dirty="0"/>
                    </a:p>
                  </a:txBody>
                  <a:tcPr/>
                </a:tc>
                <a:tc>
                  <a:txBody>
                    <a:bodyPr/>
                    <a:lstStyle/>
                    <a:p>
                      <a:r>
                        <a:rPr lang="en-US" dirty="0" smtClean="0"/>
                        <a:t>structure</a:t>
                      </a:r>
                      <a:endParaRPr lang="en-US" dirty="0"/>
                    </a:p>
                  </a:txBody>
                  <a:tcPr/>
                </a:tc>
                <a:tc>
                  <a:txBody>
                    <a:bodyPr/>
                    <a:lstStyle/>
                    <a:p>
                      <a:r>
                        <a:rPr lang="en-US" dirty="0" smtClean="0"/>
                        <a:t> primary action on anterior </a:t>
                      </a:r>
                      <a:r>
                        <a:rPr lang="en-US" dirty="0" err="1" smtClean="0"/>
                        <a:t>pitutary</a:t>
                      </a:r>
                      <a:endParaRPr lang="en-US" dirty="0"/>
                    </a:p>
                  </a:txBody>
                  <a:tcPr/>
                </a:tc>
              </a:tr>
              <a:tr h="370840">
                <a:tc>
                  <a:txBody>
                    <a:bodyPr/>
                    <a:lstStyle/>
                    <a:p>
                      <a:r>
                        <a:rPr lang="en-US" dirty="0" smtClean="0"/>
                        <a:t>Gonadotropin releasing hormone</a:t>
                      </a:r>
                      <a:endParaRPr lang="en-US" dirty="0"/>
                    </a:p>
                  </a:txBody>
                  <a:tcPr/>
                </a:tc>
                <a:tc>
                  <a:txBody>
                    <a:bodyPr/>
                    <a:lstStyle/>
                    <a:p>
                      <a:r>
                        <a:rPr lang="en-US" dirty="0" smtClean="0"/>
                        <a:t>Single chain of 10 amino acid </a:t>
                      </a:r>
                      <a:endParaRPr lang="en-US" dirty="0"/>
                    </a:p>
                  </a:txBody>
                  <a:tcPr/>
                </a:tc>
                <a:tc>
                  <a:txBody>
                    <a:bodyPr/>
                    <a:lstStyle/>
                    <a:p>
                      <a:r>
                        <a:rPr lang="en-US" dirty="0" smtClean="0"/>
                        <a:t>Stimulates secretion of FSH and LH by gonadotropes</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pPr>
                      <a:r>
                        <a:rPr lang="en-US" dirty="0" smtClean="0"/>
                        <a:t>Thyrotropin releasing hormone </a:t>
                      </a:r>
                    </a:p>
                    <a:p>
                      <a:endParaRPr lang="en-US" dirty="0"/>
                    </a:p>
                  </a:txBody>
                  <a:tcPr/>
                </a:tc>
                <a:tc>
                  <a:txBody>
                    <a:bodyPr/>
                    <a:lstStyle/>
                    <a:p>
                      <a:r>
                        <a:rPr lang="en-US" dirty="0" smtClean="0"/>
                        <a:t>Peptide of 3 amino acid </a:t>
                      </a:r>
                      <a:endParaRPr lang="en-US" dirty="0"/>
                    </a:p>
                  </a:txBody>
                  <a:tcPr/>
                </a:tc>
                <a:tc>
                  <a:txBody>
                    <a:bodyPr/>
                    <a:lstStyle/>
                    <a:p>
                      <a:r>
                        <a:rPr lang="en-US" dirty="0" smtClean="0"/>
                        <a:t>Stimulate secretion of TSH by thyrotropes.</a:t>
                      </a:r>
                      <a:endParaRPr lang="en-US" dirty="0"/>
                    </a:p>
                  </a:txBody>
                  <a:tcPr/>
                </a:tc>
              </a:tr>
              <a:tr h="370840">
                <a:tc>
                  <a:txBody>
                    <a:bodyPr/>
                    <a:lstStyle/>
                    <a:p>
                      <a:r>
                        <a:rPr lang="en-US" dirty="0" smtClean="0"/>
                        <a:t>Growth hormone releasing hormone </a:t>
                      </a:r>
                      <a:endParaRPr lang="en-US" dirty="0"/>
                    </a:p>
                  </a:txBody>
                  <a:tcPr/>
                </a:tc>
                <a:tc>
                  <a:txBody>
                    <a:bodyPr/>
                    <a:lstStyle/>
                    <a:p>
                      <a:r>
                        <a:rPr lang="en-US" dirty="0" smtClean="0"/>
                        <a:t>Single chain of 44 amino acids </a:t>
                      </a:r>
                      <a:endParaRPr lang="en-US" dirty="0"/>
                    </a:p>
                  </a:txBody>
                  <a:tcPr/>
                </a:tc>
                <a:tc>
                  <a:txBody>
                    <a:bodyPr/>
                    <a:lstStyle/>
                    <a:p>
                      <a:r>
                        <a:rPr lang="en-US" dirty="0" smtClean="0"/>
                        <a:t> stimulates growth hormone secretion by somatropes</a:t>
                      </a:r>
                      <a:endParaRPr lang="en-US" dirty="0"/>
                    </a:p>
                  </a:txBody>
                  <a:tcPr/>
                </a:tc>
              </a:tr>
              <a:tr h="370840">
                <a:tc>
                  <a:txBody>
                    <a:bodyPr/>
                    <a:lstStyle/>
                    <a:p>
                      <a:r>
                        <a:rPr lang="en-US" dirty="0" smtClean="0"/>
                        <a:t>Prolactin – inhibiting hormone </a:t>
                      </a:r>
                      <a:endParaRPr lang="en-US" dirty="0"/>
                    </a:p>
                  </a:txBody>
                  <a:tcPr/>
                </a:tc>
                <a:tc>
                  <a:txBody>
                    <a:bodyPr/>
                    <a:lstStyle/>
                    <a:p>
                      <a:r>
                        <a:rPr lang="en-US" dirty="0" smtClean="0"/>
                        <a:t> dopamine ( a catecholamine)</a:t>
                      </a:r>
                      <a:endParaRPr lang="en-US" dirty="0"/>
                    </a:p>
                  </a:txBody>
                  <a:tcPr/>
                </a:tc>
                <a:tc>
                  <a:txBody>
                    <a:bodyPr/>
                    <a:lstStyle/>
                    <a:p>
                      <a:r>
                        <a:rPr lang="en-US" dirty="0" smtClean="0"/>
                        <a:t>Inhibit secretion of prolactin by lactotropes </a:t>
                      </a:r>
                      <a:endParaRPr lang="en-US" dirty="0"/>
                    </a:p>
                  </a:txBody>
                  <a:tcPr/>
                </a:tc>
              </a:tr>
              <a:tr h="370840">
                <a:tc>
                  <a:txBody>
                    <a:bodyPr/>
                    <a:lstStyle/>
                    <a:p>
                      <a:r>
                        <a:rPr lang="en-US" dirty="0" smtClean="0"/>
                        <a:t>Corticotropin</a:t>
                      </a:r>
                      <a:r>
                        <a:rPr lang="en-US" baseline="0" dirty="0" smtClean="0"/>
                        <a:t> releasing hormone </a:t>
                      </a:r>
                      <a:endParaRPr lang="en-US" dirty="0"/>
                    </a:p>
                  </a:txBody>
                  <a:tcPr/>
                </a:tc>
                <a:tc>
                  <a:txBody>
                    <a:bodyPr/>
                    <a:lstStyle/>
                    <a:p>
                      <a:r>
                        <a:rPr lang="en-US" dirty="0" smtClean="0"/>
                        <a:t>Single chain of 41 amino acids </a:t>
                      </a:r>
                      <a:endParaRPr lang="en-US" dirty="0"/>
                    </a:p>
                  </a:txBody>
                  <a:tcPr/>
                </a:tc>
                <a:tc>
                  <a:txBody>
                    <a:bodyPr/>
                    <a:lstStyle/>
                    <a:p>
                      <a:r>
                        <a:rPr lang="en-US" dirty="0" smtClean="0"/>
                        <a:t>Stimulates  secretion of  ACTH</a:t>
                      </a:r>
                      <a:r>
                        <a:rPr lang="en-US" baseline="0" dirty="0" smtClean="0"/>
                        <a:t> by corticotropes</a:t>
                      </a:r>
                      <a:endParaRPr lang="en-US" dirty="0"/>
                    </a:p>
                  </a:txBody>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Title 1"/>
          <p:cNvSpPr>
            <a:spLocks noGrp="1"/>
          </p:cNvSpPr>
          <p:nvPr>
            <p:ph type="title"/>
          </p:nvPr>
        </p:nvSpPr>
        <p:spPr/>
        <p:txBody>
          <a:bodyPr/>
          <a:lstStyle/>
          <a:p>
            <a:r>
              <a:rPr lang="en-US" dirty="0" err="1" smtClean="0"/>
              <a:t>Pitiutary</a:t>
            </a:r>
            <a:r>
              <a:rPr lang="en-US" dirty="0" smtClean="0"/>
              <a:t> gland </a:t>
            </a:r>
            <a:endParaRPr lang="en-US" dirty="0"/>
          </a:p>
        </p:txBody>
      </p:sp>
      <p:sp>
        <p:nvSpPr>
          <p:cNvPr id="1048647" name="Content Placeholder 2"/>
          <p:cNvSpPr>
            <a:spLocks noGrp="1"/>
          </p:cNvSpPr>
          <p:nvPr>
            <p:ph idx="1"/>
          </p:nvPr>
        </p:nvSpPr>
        <p:spPr/>
        <p:txBody>
          <a:bodyPr/>
          <a:lstStyle/>
          <a:p>
            <a:endParaRPr lang="en-US" dirty="0"/>
          </a:p>
          <a:p>
            <a:r>
              <a:rPr lang="en-US" dirty="0"/>
              <a:t>It is a </a:t>
            </a:r>
            <a:r>
              <a:rPr lang="en-US" b="1" dirty="0"/>
              <a:t>pea-shaped </a:t>
            </a:r>
            <a:r>
              <a:rPr lang="en-US" b="1" dirty="0" smtClean="0"/>
              <a:t>structure </a:t>
            </a:r>
            <a:r>
              <a:rPr lang="en-US" dirty="0" smtClean="0"/>
              <a:t>that </a:t>
            </a:r>
            <a:r>
              <a:rPr lang="en-US" dirty="0"/>
              <a:t>measures 1–1.5 cm in diameter and lies in </a:t>
            </a:r>
            <a:r>
              <a:rPr lang="en-US" b="1" dirty="0" err="1"/>
              <a:t>sella</a:t>
            </a:r>
            <a:r>
              <a:rPr lang="en-US" b="1" dirty="0"/>
              <a:t> </a:t>
            </a:r>
            <a:r>
              <a:rPr lang="en-US" b="1" dirty="0" err="1"/>
              <a:t>turcica</a:t>
            </a:r>
            <a:r>
              <a:rPr lang="en-US" b="1" dirty="0"/>
              <a:t> </a:t>
            </a:r>
            <a:r>
              <a:rPr lang="en-US" dirty="0"/>
              <a:t>of the sphenoid bone. </a:t>
            </a:r>
          </a:p>
          <a:p>
            <a:r>
              <a:rPr lang="en-US" dirty="0"/>
              <a:t>➢It attaches to the hypothalamus by a stalk, the </a:t>
            </a:r>
            <a:r>
              <a:rPr lang="en-US" b="1" dirty="0"/>
              <a:t>infundibulum </a:t>
            </a:r>
            <a:r>
              <a:rPr lang="en-US" dirty="0"/>
              <a:t>and has two anatomically and functionally separate portions:</a:t>
            </a:r>
          </a:p>
          <a:p>
            <a:r>
              <a:rPr lang="en-US" dirty="0"/>
              <a:t>○</a:t>
            </a:r>
            <a:r>
              <a:rPr lang="en-US" b="1" dirty="0"/>
              <a:t>Anterior pituitary </a:t>
            </a:r>
            <a:endParaRPr lang="en-US" dirty="0"/>
          </a:p>
          <a:p>
            <a:r>
              <a:rPr lang="en-US" dirty="0"/>
              <a:t>○</a:t>
            </a:r>
            <a:r>
              <a:rPr lang="en-US" b="1" dirty="0"/>
              <a:t>Posterior pituitary.</a:t>
            </a:r>
            <a:endParaRPr lang="en-US" dirty="0"/>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4" name="Content Placeholder 3"/>
          <p:cNvPicPr>
            <a:picLocks noGrp="1" noChangeAspect="1"/>
          </p:cNvPicPr>
          <p:nvPr>
            <p:ph idx="1"/>
          </p:nvPr>
        </p:nvPicPr>
        <p:blipFill>
          <a:blip r:embed="rId2"/>
          <a:stretch>
            <a:fillRect/>
          </a:stretch>
        </p:blipFill>
        <p:spPr>
          <a:xfrm>
            <a:off x="789710" y="1066800"/>
            <a:ext cx="9017676" cy="52419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1" name="Title 1"/>
          <p:cNvSpPr>
            <a:spLocks noGrp="1"/>
          </p:cNvSpPr>
          <p:nvPr>
            <p:ph type="title"/>
          </p:nvPr>
        </p:nvSpPr>
        <p:spPr/>
        <p:txBody>
          <a:bodyPr/>
          <a:lstStyle/>
          <a:p>
            <a:r>
              <a:rPr lang="en-US" dirty="0" smtClean="0"/>
              <a:t>Lets try !!</a:t>
            </a:r>
            <a:endParaRPr lang="en-US" dirty="0"/>
          </a:p>
        </p:txBody>
      </p:sp>
      <p:pic>
        <p:nvPicPr>
          <p:cNvPr id="2097154" name="Picture 6" descr="eurotransmitter - Wikipedia"/>
          <p:cNvPicPr>
            <a:picLocks noGrp="1" noChangeAspect="1" noChangeArrowheads="1"/>
          </p:cNvPicPr>
          <p:nvPr>
            <p:ph idx="1"/>
          </p:nvPr>
        </p:nvPicPr>
        <p:blipFill>
          <a:blip r:embed="rId2"/>
          <a:srcRect/>
          <a:stretch>
            <a:fillRect/>
          </a:stretch>
        </p:blipFill>
        <p:spPr bwMode="auto">
          <a:xfrm>
            <a:off x="2845689" y="4117543"/>
            <a:ext cx="5121058" cy="2740457"/>
          </a:xfrm>
          <a:prstGeom prst="rect">
            <a:avLst/>
          </a:prstGeom>
          <a:noFill/>
        </p:spPr>
      </p:pic>
      <p:sp>
        <p:nvSpPr>
          <p:cNvPr id="1048602" name="AutoShape 8" descr="eurotransmitters"/>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97155" name="Picture 10" descr="eurotransmitters"/>
          <p:cNvPicPr>
            <a:picLocks noChangeAspect="1" noChangeArrowheads="1"/>
          </p:cNvPicPr>
          <p:nvPr/>
        </p:nvPicPr>
        <p:blipFill>
          <a:blip r:embed="rId3"/>
          <a:srcRect/>
          <a:stretch>
            <a:fillRect/>
          </a:stretch>
        </p:blipFill>
        <p:spPr bwMode="auto">
          <a:xfrm>
            <a:off x="5773015" y="560831"/>
            <a:ext cx="6076950" cy="3484695"/>
          </a:xfrm>
          <a:prstGeom prst="rect">
            <a:avLst/>
          </a:prstGeom>
          <a:noFill/>
        </p:spPr>
      </p:pic>
      <p:pic>
        <p:nvPicPr>
          <p:cNvPr id="2097156" name="Picture 12" descr="eurotransmitters"/>
          <p:cNvPicPr>
            <a:picLocks noChangeAspect="1" noChangeArrowheads="1"/>
          </p:cNvPicPr>
          <p:nvPr/>
        </p:nvPicPr>
        <p:blipFill>
          <a:blip r:embed="rId4"/>
          <a:srcRect/>
          <a:stretch>
            <a:fillRect/>
          </a:stretch>
        </p:blipFill>
        <p:spPr bwMode="auto">
          <a:xfrm>
            <a:off x="16428" y="376816"/>
            <a:ext cx="5456117" cy="3557875"/>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8" name="Title 1"/>
          <p:cNvSpPr>
            <a:spLocks noGrp="1"/>
          </p:cNvSpPr>
          <p:nvPr>
            <p:ph type="title"/>
          </p:nvPr>
        </p:nvSpPr>
        <p:spPr/>
        <p:txBody>
          <a:bodyPr/>
          <a:lstStyle/>
          <a:p>
            <a:r>
              <a:rPr lang="en-US" dirty="0" smtClean="0"/>
              <a:t>Anterior </a:t>
            </a:r>
            <a:r>
              <a:rPr lang="en-US" dirty="0" err="1" smtClean="0"/>
              <a:t>pitutary</a:t>
            </a:r>
            <a:r>
              <a:rPr lang="en-US" dirty="0" smtClean="0"/>
              <a:t> </a:t>
            </a:r>
            <a:endParaRPr lang="en-US" dirty="0"/>
          </a:p>
        </p:txBody>
      </p:sp>
      <p:sp>
        <p:nvSpPr>
          <p:cNvPr id="1048649" name="Content Placeholder 2"/>
          <p:cNvSpPr>
            <a:spLocks noGrp="1"/>
          </p:cNvSpPr>
          <p:nvPr>
            <p:ph idx="1"/>
          </p:nvPr>
        </p:nvSpPr>
        <p:spPr/>
        <p:txBody>
          <a:bodyPr/>
          <a:lstStyle/>
          <a:p>
            <a:endParaRPr lang="en-US" dirty="0"/>
          </a:p>
          <a:p>
            <a:r>
              <a:rPr lang="en-US" dirty="0"/>
              <a:t>➢It is also called </a:t>
            </a:r>
            <a:r>
              <a:rPr lang="en-US" b="1" dirty="0" smtClean="0"/>
              <a:t>adenohypophysis and</a:t>
            </a:r>
            <a:r>
              <a:rPr lang="en-US" dirty="0" smtClean="0"/>
              <a:t> </a:t>
            </a:r>
            <a:r>
              <a:rPr lang="en-US" dirty="0"/>
              <a:t>accounts for about 75% of the total weight of the gland. </a:t>
            </a:r>
          </a:p>
          <a:p>
            <a:r>
              <a:rPr lang="en-US" dirty="0"/>
              <a:t>➢It consists of </a:t>
            </a:r>
            <a:r>
              <a:rPr lang="en-US" b="1" dirty="0"/>
              <a:t>two parts </a:t>
            </a:r>
            <a:r>
              <a:rPr lang="en-US" dirty="0"/>
              <a:t>in an adult: </a:t>
            </a:r>
          </a:p>
          <a:p>
            <a:r>
              <a:rPr lang="en-US" dirty="0"/>
              <a:t>○</a:t>
            </a:r>
            <a:r>
              <a:rPr lang="en-US" b="1" dirty="0"/>
              <a:t>Pars </a:t>
            </a:r>
            <a:r>
              <a:rPr lang="en-US" b="1" dirty="0" smtClean="0"/>
              <a:t>tuberalis </a:t>
            </a:r>
            <a:r>
              <a:rPr lang="en-US" dirty="0" smtClean="0"/>
              <a:t>forms </a:t>
            </a:r>
            <a:r>
              <a:rPr lang="en-US" dirty="0"/>
              <a:t>a sheath around the infundibulum.</a:t>
            </a:r>
          </a:p>
          <a:p>
            <a:r>
              <a:rPr lang="en-US" dirty="0"/>
              <a:t>○</a:t>
            </a:r>
            <a:r>
              <a:rPr lang="en-US" b="1" dirty="0"/>
              <a:t>Pars </a:t>
            </a:r>
            <a:r>
              <a:rPr lang="en-US" b="1" dirty="0" smtClean="0"/>
              <a:t>diastalsis</a:t>
            </a:r>
            <a:r>
              <a:rPr lang="en-US" dirty="0" smtClean="0"/>
              <a:t> </a:t>
            </a:r>
            <a:r>
              <a:rPr lang="en-US" dirty="0"/>
              <a:t>the larger portion</a:t>
            </a:r>
            <a:r>
              <a:rPr lang="en-US" dirty="0" smtClean="0"/>
              <a:t>.</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0" name="Title 1"/>
          <p:cNvSpPr>
            <a:spLocks noGrp="1"/>
          </p:cNvSpPr>
          <p:nvPr>
            <p:ph type="title"/>
          </p:nvPr>
        </p:nvSpPr>
        <p:spPr/>
        <p:txBody>
          <a:bodyPr/>
          <a:lstStyle/>
          <a:p>
            <a:r>
              <a:rPr lang="en-US" dirty="0" smtClean="0"/>
              <a:t>Posterior </a:t>
            </a:r>
            <a:r>
              <a:rPr lang="en-US" dirty="0" err="1" smtClean="0"/>
              <a:t>pitutary</a:t>
            </a:r>
            <a:r>
              <a:rPr lang="en-US" dirty="0" smtClean="0"/>
              <a:t> </a:t>
            </a:r>
            <a:endParaRPr lang="en-US" dirty="0"/>
          </a:p>
        </p:txBody>
      </p:sp>
      <p:sp>
        <p:nvSpPr>
          <p:cNvPr id="1048651" name="Content Placeholder 2"/>
          <p:cNvSpPr>
            <a:spLocks noGrp="1"/>
          </p:cNvSpPr>
          <p:nvPr>
            <p:ph idx="1"/>
          </p:nvPr>
        </p:nvSpPr>
        <p:spPr/>
        <p:txBody>
          <a:bodyPr/>
          <a:lstStyle/>
          <a:p>
            <a:endParaRPr lang="en-US" dirty="0"/>
          </a:p>
          <a:p>
            <a:r>
              <a:rPr lang="en-US" dirty="0"/>
              <a:t>It is also called </a:t>
            </a:r>
            <a:r>
              <a:rPr lang="en-US" b="1" dirty="0" smtClean="0"/>
              <a:t>neurohypophysis </a:t>
            </a:r>
            <a:r>
              <a:rPr lang="en-US" dirty="0" smtClean="0"/>
              <a:t>and </a:t>
            </a:r>
            <a:r>
              <a:rPr lang="en-US" dirty="0"/>
              <a:t>consists of two parts:</a:t>
            </a:r>
          </a:p>
          <a:p>
            <a:r>
              <a:rPr lang="en-US" dirty="0"/>
              <a:t>○</a:t>
            </a:r>
            <a:r>
              <a:rPr lang="en-US" b="1" dirty="0"/>
              <a:t>Pars nervosa</a:t>
            </a:r>
            <a:endParaRPr lang="en-US" dirty="0"/>
          </a:p>
          <a:p>
            <a:r>
              <a:rPr lang="en-US" dirty="0"/>
              <a:t>○</a:t>
            </a:r>
            <a:r>
              <a:rPr lang="en-US" b="1" dirty="0"/>
              <a:t>Infundibulum. </a:t>
            </a:r>
            <a:endParaRPr lang="en-US" dirty="0"/>
          </a:p>
          <a:p>
            <a:r>
              <a:rPr lang="en-US" dirty="0"/>
              <a:t>➢A third region of the pituitary gland called </a:t>
            </a:r>
            <a:r>
              <a:rPr lang="en-US" b="1" dirty="0"/>
              <a:t>pars </a:t>
            </a:r>
            <a:r>
              <a:rPr lang="en-US" b="1" dirty="0" smtClean="0"/>
              <a:t>intermedia </a:t>
            </a:r>
            <a:r>
              <a:rPr lang="en-US" dirty="0" smtClean="0"/>
              <a:t>atrophies </a:t>
            </a:r>
            <a:r>
              <a:rPr lang="en-US" dirty="0"/>
              <a:t>during human fetal development and ceases to exist as a separate lobe in adults.</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2" name="Title 1"/>
          <p:cNvSpPr>
            <a:spLocks noGrp="1"/>
          </p:cNvSpPr>
          <p:nvPr>
            <p:ph type="title"/>
          </p:nvPr>
        </p:nvSpPr>
        <p:spPr/>
        <p:txBody>
          <a:bodyPr/>
          <a:lstStyle/>
          <a:p>
            <a:endParaRPr lang="en-US"/>
          </a:p>
        </p:txBody>
      </p:sp>
      <p:sp>
        <p:nvSpPr>
          <p:cNvPr id="1048653" name="Content Placeholder 2"/>
          <p:cNvSpPr>
            <a:spLocks noGrp="1"/>
          </p:cNvSpPr>
          <p:nvPr>
            <p:ph idx="1"/>
          </p:nvPr>
        </p:nvSpPr>
        <p:spPr/>
        <p:txBody>
          <a:bodyPr/>
          <a:lstStyle/>
          <a:p>
            <a:endParaRPr lang="en-US" dirty="0"/>
          </a:p>
          <a:p>
            <a:r>
              <a:rPr lang="en-US" dirty="0" smtClean="0"/>
              <a:t>○</a:t>
            </a:r>
            <a:endParaRPr lang="en-US" dirty="0"/>
          </a:p>
        </p:txBody>
      </p:sp>
      <p:pic>
        <p:nvPicPr>
          <p:cNvPr id="2097165" name="Picture 3"/>
          <p:cNvPicPr>
            <a:picLocks noChangeAspect="1"/>
          </p:cNvPicPr>
          <p:nvPr/>
        </p:nvPicPr>
        <p:blipFill>
          <a:blip r:embed="rId2"/>
          <a:stretch>
            <a:fillRect/>
          </a:stretch>
        </p:blipFill>
        <p:spPr>
          <a:xfrm>
            <a:off x="138544" y="617976"/>
            <a:ext cx="11720947" cy="562204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4" name="Title 1"/>
          <p:cNvSpPr>
            <a:spLocks noGrp="1"/>
          </p:cNvSpPr>
          <p:nvPr>
            <p:ph type="title"/>
          </p:nvPr>
        </p:nvSpPr>
        <p:spPr/>
        <p:txBody>
          <a:bodyPr/>
          <a:lstStyle/>
          <a:p>
            <a:r>
              <a:rPr lang="en-US" dirty="0" smtClean="0"/>
              <a:t>Hypophyseal portal system </a:t>
            </a:r>
            <a:endParaRPr lang="en-US" dirty="0"/>
          </a:p>
        </p:txBody>
      </p:sp>
      <p:sp>
        <p:nvSpPr>
          <p:cNvPr id="1048655" name="Content Placeholder 2"/>
          <p:cNvSpPr>
            <a:spLocks noGrp="1"/>
          </p:cNvSpPr>
          <p:nvPr>
            <p:ph idx="1"/>
          </p:nvPr>
        </p:nvSpPr>
        <p:spPr>
          <a:xfrm>
            <a:off x="1024128" y="1745673"/>
            <a:ext cx="9720073" cy="4563687"/>
          </a:xfrm>
        </p:spPr>
        <p:txBody>
          <a:bodyPr/>
          <a:lstStyle/>
          <a:p>
            <a:endParaRPr lang="en-US" dirty="0"/>
          </a:p>
          <a:p>
            <a:r>
              <a:rPr lang="en-US" b="1" dirty="0"/>
              <a:t>Hypothalamic </a:t>
            </a:r>
            <a:r>
              <a:rPr lang="en-US" b="1" dirty="0" smtClean="0"/>
              <a:t>hormones </a:t>
            </a:r>
            <a:r>
              <a:rPr lang="en-US" dirty="0" smtClean="0"/>
              <a:t>reach </a:t>
            </a:r>
            <a:r>
              <a:rPr lang="en-US" dirty="0"/>
              <a:t>the anterior pituitary through a portal system. </a:t>
            </a:r>
          </a:p>
          <a:p>
            <a:r>
              <a:rPr lang="en-US" dirty="0"/>
              <a:t>➢Blood ﬂows from </a:t>
            </a:r>
            <a:r>
              <a:rPr lang="en-US" b="1" dirty="0" smtClean="0"/>
              <a:t>capillaries </a:t>
            </a:r>
            <a:r>
              <a:rPr lang="en-US" dirty="0" smtClean="0"/>
              <a:t>in </a:t>
            </a:r>
            <a:r>
              <a:rPr lang="en-US" dirty="0"/>
              <a:t>hypothalamus into portal veins that carry blood to capillaries of the anterior pituitary</a:t>
            </a:r>
            <a:r>
              <a:rPr lang="en-US" dirty="0" smtClean="0"/>
              <a:t>. </a:t>
            </a:r>
          </a:p>
          <a:p>
            <a:endParaRPr lang="en-US" dirty="0"/>
          </a:p>
        </p:txBody>
      </p:sp>
      <p:pic>
        <p:nvPicPr>
          <p:cNvPr id="2097166" name="Picture 3"/>
          <p:cNvPicPr>
            <a:picLocks noChangeAspect="1"/>
          </p:cNvPicPr>
          <p:nvPr/>
        </p:nvPicPr>
        <p:blipFill>
          <a:blip r:embed="rId2"/>
          <a:stretch>
            <a:fillRect/>
          </a:stretch>
        </p:blipFill>
        <p:spPr>
          <a:xfrm>
            <a:off x="5884164" y="3383835"/>
            <a:ext cx="5153891" cy="330791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6" name="Title 1"/>
          <p:cNvSpPr>
            <a:spLocks noGrp="1"/>
          </p:cNvSpPr>
          <p:nvPr>
            <p:ph type="title"/>
          </p:nvPr>
        </p:nvSpPr>
        <p:spPr/>
        <p:txBody>
          <a:bodyPr/>
          <a:lstStyle/>
          <a:p>
            <a:r>
              <a:rPr lang="en-US" dirty="0" smtClean="0"/>
              <a:t>Tropic hormone </a:t>
            </a:r>
            <a:endParaRPr lang="en-US" dirty="0"/>
          </a:p>
        </p:txBody>
      </p:sp>
      <p:sp>
        <p:nvSpPr>
          <p:cNvPr id="1048657" name="Content Placeholder 2"/>
          <p:cNvSpPr>
            <a:spLocks noGrp="1"/>
          </p:cNvSpPr>
          <p:nvPr>
            <p:ph idx="1"/>
          </p:nvPr>
        </p:nvSpPr>
        <p:spPr>
          <a:xfrm>
            <a:off x="1024128" y="1801091"/>
            <a:ext cx="9720073" cy="4508269"/>
          </a:xfrm>
        </p:spPr>
        <p:txBody>
          <a:bodyPr/>
          <a:lstStyle/>
          <a:p>
            <a:endParaRPr lang="en-US" dirty="0"/>
          </a:p>
          <a:p>
            <a:r>
              <a:rPr lang="en-US" dirty="0"/>
              <a:t>Anterior pituitary hormones travel to </a:t>
            </a:r>
            <a:r>
              <a:rPr lang="en-US" b="1" dirty="0"/>
              <a:t>target </a:t>
            </a:r>
            <a:r>
              <a:rPr lang="en-US" b="1" dirty="0" smtClean="0"/>
              <a:t>tissues </a:t>
            </a:r>
            <a:r>
              <a:rPr lang="en-US" dirty="0" smtClean="0"/>
              <a:t>throughout </a:t>
            </a:r>
            <a:r>
              <a:rPr lang="en-US" dirty="0"/>
              <a:t>the body. </a:t>
            </a:r>
          </a:p>
          <a:p>
            <a:r>
              <a:rPr lang="en-US" dirty="0"/>
              <a:t>➢Those anterior pituitary hormones that act on other endocrine glands are called </a:t>
            </a:r>
          </a:p>
          <a:p>
            <a:endParaRPr lang="en-US" dirty="0"/>
          </a:p>
        </p:txBody>
      </p:sp>
      <p:pic>
        <p:nvPicPr>
          <p:cNvPr id="2097167" name="Picture 3"/>
          <p:cNvPicPr>
            <a:picLocks noChangeAspect="1"/>
          </p:cNvPicPr>
          <p:nvPr/>
        </p:nvPicPr>
        <p:blipFill>
          <a:blip r:embed="rId2"/>
          <a:stretch>
            <a:fillRect/>
          </a:stretch>
        </p:blipFill>
        <p:spPr>
          <a:xfrm>
            <a:off x="1659481" y="3300707"/>
            <a:ext cx="8873038" cy="339103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8" name="Title 1"/>
          <p:cNvSpPr>
            <a:spLocks noGrp="1"/>
          </p:cNvSpPr>
          <p:nvPr>
            <p:ph type="title"/>
          </p:nvPr>
        </p:nvSpPr>
        <p:spPr/>
        <p:txBody>
          <a:bodyPr/>
          <a:lstStyle/>
          <a:p>
            <a:r>
              <a:rPr lang="en-US" dirty="0" smtClean="0"/>
              <a:t>adenohypophysis</a:t>
            </a:r>
            <a:endParaRPr lang="en-US" dirty="0"/>
          </a:p>
        </p:txBody>
      </p:sp>
      <p:sp>
        <p:nvSpPr>
          <p:cNvPr id="1048659" name="Content Placeholder 2"/>
          <p:cNvSpPr>
            <a:spLocks noGrp="1"/>
          </p:cNvSpPr>
          <p:nvPr>
            <p:ph idx="1"/>
          </p:nvPr>
        </p:nvSpPr>
        <p:spPr>
          <a:xfrm>
            <a:off x="1024128" y="1801091"/>
            <a:ext cx="9720073" cy="4508269"/>
          </a:xfrm>
        </p:spPr>
        <p:txBody>
          <a:bodyPr>
            <a:normAutofit fontScale="81818" lnSpcReduction="20000"/>
          </a:bodyPr>
          <a:lstStyle/>
          <a:p>
            <a:endParaRPr lang="en-US" dirty="0"/>
          </a:p>
          <a:p>
            <a:r>
              <a:rPr lang="en-US" dirty="0"/>
              <a:t>It secretes hormones that regulate a wide range of bodily activities, from growth to reproduction. </a:t>
            </a:r>
          </a:p>
          <a:p>
            <a:r>
              <a:rPr lang="en-US" dirty="0"/>
              <a:t>➢Release of its hormones is </a:t>
            </a:r>
            <a:r>
              <a:rPr lang="en-US" b="1" dirty="0" smtClean="0"/>
              <a:t>stimulated </a:t>
            </a:r>
            <a:r>
              <a:rPr lang="en-US" dirty="0" smtClean="0"/>
              <a:t>by </a:t>
            </a:r>
            <a:r>
              <a:rPr lang="en-US" dirty="0"/>
              <a:t>releasing hormones and </a:t>
            </a:r>
            <a:r>
              <a:rPr lang="en-US" b="1" dirty="0"/>
              <a:t>suppressed </a:t>
            </a:r>
            <a:r>
              <a:rPr lang="en-US" dirty="0"/>
              <a:t>by inhibiting hormones from the hypothalamus.</a:t>
            </a:r>
          </a:p>
          <a:p>
            <a:endParaRPr lang="en-US" dirty="0"/>
          </a:p>
          <a:p>
            <a:r>
              <a:rPr lang="en-US" b="1" dirty="0"/>
              <a:t>Five </a:t>
            </a:r>
            <a:r>
              <a:rPr lang="en-US" b="1" dirty="0" smtClean="0"/>
              <a:t>types </a:t>
            </a:r>
            <a:r>
              <a:rPr lang="en-US" dirty="0" smtClean="0"/>
              <a:t>of </a:t>
            </a:r>
            <a:r>
              <a:rPr lang="en-US" dirty="0"/>
              <a:t>anterior pituitary cells secrete </a:t>
            </a:r>
            <a:r>
              <a:rPr lang="en-US" b="1" dirty="0"/>
              <a:t>seven hormones</a:t>
            </a:r>
            <a:r>
              <a:rPr lang="en-US" dirty="0"/>
              <a:t>—</a:t>
            </a:r>
          </a:p>
          <a:p>
            <a:r>
              <a:rPr lang="en-US" dirty="0"/>
              <a:t>○Somatotrophs </a:t>
            </a:r>
          </a:p>
          <a:p>
            <a:r>
              <a:rPr lang="en-US" dirty="0"/>
              <a:t>○Thyrotrophs </a:t>
            </a:r>
          </a:p>
          <a:p>
            <a:r>
              <a:rPr lang="en-US" dirty="0"/>
              <a:t>○Gonadotrophs  </a:t>
            </a:r>
          </a:p>
          <a:p>
            <a:r>
              <a:rPr lang="en-US" dirty="0"/>
              <a:t>○Lactotrophs </a:t>
            </a:r>
          </a:p>
          <a:p>
            <a:r>
              <a:rPr lang="en-US" dirty="0"/>
              <a:t>○</a:t>
            </a:r>
            <a:r>
              <a:rPr lang="en-US" dirty="0" smtClean="0"/>
              <a:t>Corticotrophs</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0" name="Title 1"/>
          <p:cNvSpPr>
            <a:spLocks noGrp="1"/>
          </p:cNvSpPr>
          <p:nvPr>
            <p:ph type="title"/>
          </p:nvPr>
        </p:nvSpPr>
        <p:spPr>
          <a:xfrm>
            <a:off x="814192" y="200416"/>
            <a:ext cx="9929913" cy="1290181"/>
          </a:xfrm>
        </p:spPr>
        <p:txBody>
          <a:bodyPr/>
          <a:lstStyle/>
          <a:p>
            <a:r>
              <a:rPr lang="en-US" dirty="0" smtClean="0"/>
              <a:t>Hormones of anterior </a:t>
            </a:r>
            <a:r>
              <a:rPr lang="en-US" dirty="0" err="1" smtClean="0"/>
              <a:t>pitutary</a:t>
            </a:r>
            <a:endParaRPr lang="en-US" dirty="0"/>
          </a:p>
        </p:txBody>
      </p:sp>
      <p:pic>
        <p:nvPicPr>
          <p:cNvPr id="2097168" name="Content Placeholder 3"/>
          <p:cNvPicPr>
            <a:picLocks noGrp="1" noChangeAspect="1"/>
          </p:cNvPicPr>
          <p:nvPr>
            <p:ph idx="1"/>
          </p:nvPr>
        </p:nvPicPr>
        <p:blipFill>
          <a:blip r:embed="rId2"/>
          <a:stretch>
            <a:fillRect/>
          </a:stretch>
        </p:blipFill>
        <p:spPr>
          <a:xfrm>
            <a:off x="1143521" y="2084832"/>
            <a:ext cx="9481096" cy="436607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1" name="Title 1"/>
          <p:cNvSpPr>
            <a:spLocks noGrp="1"/>
          </p:cNvSpPr>
          <p:nvPr>
            <p:ph type="title"/>
          </p:nvPr>
        </p:nvSpPr>
        <p:spPr/>
        <p:txBody>
          <a:bodyPr>
            <a:normAutofit fontScale="90000"/>
          </a:bodyPr>
          <a:lstStyle/>
          <a:p>
            <a:r>
              <a:rPr lang="en-US" b="1" dirty="0"/>
              <a:t>Human Growth Hormone and Insulin like Growth Factors</a:t>
            </a:r>
            <a:endParaRPr lang="en-US" dirty="0"/>
          </a:p>
        </p:txBody>
      </p:sp>
      <p:sp>
        <p:nvSpPr>
          <p:cNvPr id="1048662" name="Content Placeholder 2"/>
          <p:cNvSpPr>
            <a:spLocks noGrp="1"/>
          </p:cNvSpPr>
          <p:nvPr>
            <p:ph idx="1"/>
          </p:nvPr>
        </p:nvSpPr>
        <p:spPr/>
        <p:txBody>
          <a:bodyPr/>
          <a:lstStyle/>
          <a:p>
            <a:endParaRPr lang="en-US" dirty="0"/>
          </a:p>
          <a:p>
            <a:r>
              <a:rPr lang="en-US" dirty="0"/>
              <a:t>Somatotrophs are the </a:t>
            </a:r>
            <a:r>
              <a:rPr lang="en-US" b="1" dirty="0"/>
              <a:t>most numerous </a:t>
            </a:r>
            <a:r>
              <a:rPr lang="en-US" b="1" dirty="0" smtClean="0"/>
              <a:t>cells </a:t>
            </a:r>
            <a:r>
              <a:rPr lang="en-US" dirty="0" smtClean="0"/>
              <a:t>in </a:t>
            </a:r>
            <a:r>
              <a:rPr lang="en-US" dirty="0"/>
              <a:t>the anterior pituitary.</a:t>
            </a:r>
          </a:p>
          <a:p>
            <a:r>
              <a:rPr lang="en-US" dirty="0"/>
              <a:t>➢The main function of hGH is to promote synthesis and secretion of small protein hormones called </a:t>
            </a:r>
            <a:r>
              <a:rPr lang="en-US" b="1" dirty="0"/>
              <a:t>insulin like growth factors (IGFs) or somatomedins.</a:t>
            </a:r>
            <a:endParaRPr lang="en-US" dirty="0"/>
          </a:p>
          <a:p>
            <a:r>
              <a:rPr lang="en-US" dirty="0"/>
              <a:t>➢In response to human growth hormone, cells in the liver, skeletal muscles, cartilage, bones, and other tissues secrete IGFs.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3" name="Title 1"/>
          <p:cNvSpPr>
            <a:spLocks noGrp="1"/>
          </p:cNvSpPr>
          <p:nvPr>
            <p:ph type="title"/>
          </p:nvPr>
        </p:nvSpPr>
        <p:spPr/>
        <p:txBody>
          <a:bodyPr/>
          <a:lstStyle/>
          <a:p>
            <a:r>
              <a:rPr lang="en-US" dirty="0" smtClean="0"/>
              <a:t>Feedback mechanism </a:t>
            </a:r>
            <a:endParaRPr lang="en-US" dirty="0"/>
          </a:p>
        </p:txBody>
      </p:sp>
      <p:pic>
        <p:nvPicPr>
          <p:cNvPr id="2097169" name="Content Placeholder 3"/>
          <p:cNvPicPr>
            <a:picLocks noGrp="1" noChangeAspect="1"/>
          </p:cNvPicPr>
          <p:nvPr>
            <p:ph idx="1"/>
          </p:nvPr>
        </p:nvPicPr>
        <p:blipFill>
          <a:blip r:embed="rId2"/>
          <a:stretch>
            <a:fillRect/>
          </a:stretch>
        </p:blipFill>
        <p:spPr>
          <a:xfrm>
            <a:off x="4290222" y="2286000"/>
            <a:ext cx="3187694" cy="40227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4" name="Title 1"/>
          <p:cNvSpPr>
            <a:spLocks noGrp="1"/>
          </p:cNvSpPr>
          <p:nvPr>
            <p:ph type="title"/>
          </p:nvPr>
        </p:nvSpPr>
        <p:spPr/>
        <p:txBody>
          <a:bodyPr/>
          <a:lstStyle/>
          <a:p>
            <a:r>
              <a:rPr lang="en-US" b="1" dirty="0"/>
              <a:t>Functions of IGFs</a:t>
            </a:r>
            <a:endParaRPr lang="en-US" dirty="0"/>
          </a:p>
        </p:txBody>
      </p:sp>
      <p:sp>
        <p:nvSpPr>
          <p:cNvPr id="1048665" name="Content Placeholder 2"/>
          <p:cNvSpPr>
            <a:spLocks noGrp="1"/>
          </p:cNvSpPr>
          <p:nvPr>
            <p:ph idx="1"/>
          </p:nvPr>
        </p:nvSpPr>
        <p:spPr/>
        <p:txBody>
          <a:bodyPr/>
          <a:lstStyle/>
          <a:p>
            <a:endParaRPr lang="en-US" dirty="0"/>
          </a:p>
          <a:p>
            <a:r>
              <a:rPr lang="en-US" dirty="0"/>
              <a:t>These cause cells to grow and multiply </a:t>
            </a:r>
            <a:r>
              <a:rPr lang="en-US" dirty="0" smtClean="0"/>
              <a:t>by </a:t>
            </a:r>
            <a:r>
              <a:rPr lang="en-US" b="1" dirty="0" smtClean="0"/>
              <a:t>increasing </a:t>
            </a:r>
            <a:r>
              <a:rPr lang="en-US" b="1" dirty="0"/>
              <a:t>uptake of amino acids </a:t>
            </a:r>
            <a:r>
              <a:rPr lang="en-US" dirty="0"/>
              <a:t>into cells and accelerating protein synthesis. </a:t>
            </a:r>
          </a:p>
          <a:p>
            <a:r>
              <a:rPr lang="en-US" dirty="0"/>
              <a:t>➢These also decrease the breakdown of proteins. </a:t>
            </a:r>
          </a:p>
          <a:p>
            <a:r>
              <a:rPr lang="en-US" dirty="0"/>
              <a:t>➢Due to these effects of the IGFs, human growth hormone increases the growth rate of the </a:t>
            </a:r>
            <a:r>
              <a:rPr lang="en-US" b="1" dirty="0"/>
              <a:t>skeleton </a:t>
            </a:r>
            <a:r>
              <a:rPr lang="en-US" dirty="0" smtClean="0"/>
              <a:t>and </a:t>
            </a:r>
            <a:r>
              <a:rPr lang="en-US" b="1" dirty="0" smtClean="0"/>
              <a:t>skeletal muscles </a:t>
            </a:r>
            <a:r>
              <a:rPr lang="en-US" dirty="0" smtClean="0"/>
              <a:t>during </a:t>
            </a:r>
            <a:r>
              <a:rPr lang="en-US" dirty="0"/>
              <a:t>childhood and the teenage.</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Title 1"/>
          <p:cNvSpPr>
            <a:spLocks noGrp="1"/>
          </p:cNvSpPr>
          <p:nvPr>
            <p:ph type="title"/>
          </p:nvPr>
        </p:nvSpPr>
        <p:spPr/>
        <p:txBody>
          <a:bodyPr/>
          <a:lstStyle/>
          <a:p>
            <a:r>
              <a:rPr lang="en-US" dirty="0" err="1" smtClean="0"/>
              <a:t>neuroendohormone</a:t>
            </a:r>
            <a:endParaRPr lang="en-US" dirty="0"/>
          </a:p>
        </p:txBody>
      </p:sp>
      <p:pic>
        <p:nvPicPr>
          <p:cNvPr id="2097157" name="Picture 2" descr="igure 8.7 Neuroendocrine Cells Are the Interface between Neurons ..."/>
          <p:cNvPicPr>
            <a:picLocks noGrp="1" noChangeAspect="1" noChangeArrowheads="1"/>
          </p:cNvPicPr>
          <p:nvPr>
            <p:ph idx="1"/>
          </p:nvPr>
        </p:nvPicPr>
        <p:blipFill>
          <a:blip r:embed="rId2"/>
          <a:srcRect/>
          <a:stretch>
            <a:fillRect/>
          </a:stretch>
        </p:blipFill>
        <p:spPr bwMode="auto">
          <a:xfrm>
            <a:off x="1820069" y="2462212"/>
            <a:ext cx="8128000" cy="36703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6" name="Title 1"/>
          <p:cNvSpPr>
            <a:spLocks noGrp="1"/>
          </p:cNvSpPr>
          <p:nvPr>
            <p:ph type="title"/>
          </p:nvPr>
        </p:nvSpPr>
        <p:spPr/>
        <p:txBody>
          <a:bodyPr/>
          <a:lstStyle/>
          <a:p>
            <a:r>
              <a:rPr lang="en-US" b="1" dirty="0"/>
              <a:t>Control of GH release</a:t>
            </a:r>
            <a:endParaRPr lang="en-US" dirty="0"/>
          </a:p>
        </p:txBody>
      </p:sp>
      <p:sp>
        <p:nvSpPr>
          <p:cNvPr id="1048667" name="Content Placeholder 2"/>
          <p:cNvSpPr>
            <a:spLocks noGrp="1"/>
          </p:cNvSpPr>
          <p:nvPr>
            <p:ph idx="1"/>
          </p:nvPr>
        </p:nvSpPr>
        <p:spPr/>
        <p:txBody>
          <a:bodyPr/>
          <a:lstStyle/>
          <a:p>
            <a:endParaRPr lang="en-US" dirty="0"/>
          </a:p>
          <a:p>
            <a:r>
              <a:rPr lang="en-US" dirty="0"/>
              <a:t>Somatotrophs in the anterior pituitary release </a:t>
            </a:r>
            <a:r>
              <a:rPr lang="en-US" b="1" dirty="0"/>
              <a:t>bursts of human growth hormone </a:t>
            </a:r>
            <a:r>
              <a:rPr lang="en-US" dirty="0"/>
              <a:t>every few hours, especially during sleep. </a:t>
            </a:r>
          </a:p>
          <a:p>
            <a:r>
              <a:rPr lang="en-US" dirty="0"/>
              <a:t>➢Their secretory activity is controlled mainly by </a:t>
            </a:r>
            <a:r>
              <a:rPr lang="en-US" b="1" dirty="0"/>
              <a:t>two hypothalamic hormones</a:t>
            </a:r>
            <a:r>
              <a:rPr lang="en-US" dirty="0"/>
              <a:t>:</a:t>
            </a:r>
          </a:p>
          <a:p>
            <a:r>
              <a:rPr lang="en-US" dirty="0"/>
              <a:t>○</a:t>
            </a:r>
            <a:r>
              <a:rPr lang="en-US" b="1" dirty="0"/>
              <a:t>Growth hormone–releasing hormone (GHRH)</a:t>
            </a:r>
            <a:r>
              <a:rPr lang="en-US" dirty="0"/>
              <a:t>promotes secretion of human growth hormone.</a:t>
            </a:r>
          </a:p>
          <a:p>
            <a:r>
              <a:rPr lang="en-US" dirty="0"/>
              <a:t>○</a:t>
            </a:r>
            <a:r>
              <a:rPr lang="en-US" b="1" dirty="0"/>
              <a:t>Growth hormone–inhibiting hormone (GHIH)</a:t>
            </a:r>
            <a:r>
              <a:rPr lang="en-US" dirty="0"/>
              <a:t>suppresses it.</a:t>
            </a:r>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8" name="Title 1"/>
          <p:cNvSpPr>
            <a:spLocks noGrp="1"/>
          </p:cNvSpPr>
          <p:nvPr>
            <p:ph type="title"/>
          </p:nvPr>
        </p:nvSpPr>
        <p:spPr>
          <a:xfrm>
            <a:off x="1024129" y="786384"/>
            <a:ext cx="9720072" cy="1499616"/>
          </a:xfrm>
        </p:spPr>
        <p:txBody>
          <a:bodyPr/>
          <a:lstStyle/>
          <a:p>
            <a:r>
              <a:rPr lang="en-US" b="1" dirty="0"/>
              <a:t>Thyroid-stimulating hormone (TSH)</a:t>
            </a:r>
            <a:endParaRPr lang="en-US" dirty="0"/>
          </a:p>
        </p:txBody>
      </p:sp>
      <p:sp>
        <p:nvSpPr>
          <p:cNvPr id="1048669" name="Content Placeholder 2"/>
          <p:cNvSpPr>
            <a:spLocks noGrp="1"/>
          </p:cNvSpPr>
          <p:nvPr>
            <p:ph idx="1"/>
          </p:nvPr>
        </p:nvSpPr>
        <p:spPr/>
        <p:txBody>
          <a:bodyPr/>
          <a:lstStyle/>
          <a:p>
            <a:endParaRPr lang="en-US" dirty="0"/>
          </a:p>
          <a:p>
            <a:r>
              <a:rPr lang="en-US" dirty="0"/>
              <a:t>It stimulates the synthesis and secretion of the two thyroid hormones, </a:t>
            </a:r>
          </a:p>
          <a:p>
            <a:r>
              <a:rPr lang="en-US" dirty="0"/>
              <a:t>○</a:t>
            </a:r>
            <a:r>
              <a:rPr lang="en-US" b="1" dirty="0"/>
              <a:t>Triiodothyronine (T3) </a:t>
            </a:r>
            <a:endParaRPr lang="en-US" dirty="0"/>
          </a:p>
          <a:p>
            <a:r>
              <a:rPr lang="en-US" dirty="0" smtClean="0"/>
              <a:t>○</a:t>
            </a:r>
            <a:r>
              <a:rPr lang="en-US" b="1" dirty="0" smtClean="0"/>
              <a:t>Tetra iodothyronine </a:t>
            </a:r>
            <a:r>
              <a:rPr lang="en-US" b="1" dirty="0"/>
              <a:t>(Thyroxine or T4). </a:t>
            </a:r>
            <a:endParaRPr lang="en-US" dirty="0"/>
          </a:p>
          <a:p>
            <a:r>
              <a:rPr lang="en-US" dirty="0"/>
              <a:t>➢Thyrotropin-releasing hormone (TRH) controls TSH secretion. </a:t>
            </a:r>
          </a:p>
          <a:p>
            <a:r>
              <a:rPr lang="en-US" dirty="0"/>
              <a:t>➢Release of TRH in turn depends on blood levels of T3 and T4.</a:t>
            </a:r>
          </a:p>
          <a:p>
            <a:r>
              <a:rPr lang="en-US" b="1" dirty="0"/>
              <a:t>Thyroid</a:t>
            </a:r>
            <a:endParaRPr lang="en-US" dirty="0"/>
          </a:p>
        </p:txBody>
      </p:sp>
      <p:pic>
        <p:nvPicPr>
          <p:cNvPr id="2097170" name="Picture 3"/>
          <p:cNvPicPr>
            <a:picLocks noChangeAspect="1"/>
          </p:cNvPicPr>
          <p:nvPr/>
        </p:nvPicPr>
        <p:blipFill>
          <a:blip r:embed="rId2"/>
          <a:stretch>
            <a:fillRect/>
          </a:stretch>
        </p:blipFill>
        <p:spPr>
          <a:xfrm>
            <a:off x="8718114" y="2286000"/>
            <a:ext cx="2417524" cy="392691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1" name="Content Placeholder 3"/>
          <p:cNvPicPr>
            <a:picLocks noGrp="1" noChangeAspect="1"/>
          </p:cNvPicPr>
          <p:nvPr>
            <p:ph idx="1"/>
          </p:nvPr>
        </p:nvPicPr>
        <p:blipFill>
          <a:blip r:embed="rId2"/>
          <a:stretch>
            <a:fillRect/>
          </a:stretch>
        </p:blipFill>
        <p:spPr>
          <a:xfrm>
            <a:off x="2617941" y="1202500"/>
            <a:ext cx="6100174" cy="510622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0" name="Title 1"/>
          <p:cNvSpPr>
            <a:spLocks noGrp="1"/>
          </p:cNvSpPr>
          <p:nvPr>
            <p:ph type="title"/>
          </p:nvPr>
        </p:nvSpPr>
        <p:spPr/>
        <p:txBody>
          <a:bodyPr/>
          <a:lstStyle/>
          <a:p>
            <a:r>
              <a:rPr lang="en-US" b="1" dirty="0"/>
              <a:t>Follicle-stimulating Hormone</a:t>
            </a:r>
            <a:endParaRPr lang="en-US" dirty="0"/>
          </a:p>
        </p:txBody>
      </p:sp>
      <p:sp>
        <p:nvSpPr>
          <p:cNvPr id="1048671" name="Content Placeholder 2"/>
          <p:cNvSpPr>
            <a:spLocks noGrp="1"/>
          </p:cNvSpPr>
          <p:nvPr>
            <p:ph idx="1"/>
          </p:nvPr>
        </p:nvSpPr>
        <p:spPr/>
        <p:txBody>
          <a:bodyPr/>
          <a:lstStyle/>
          <a:p>
            <a:endParaRPr lang="en-US" dirty="0"/>
          </a:p>
          <a:p>
            <a:r>
              <a:rPr lang="en-US" b="1" dirty="0"/>
              <a:t>In </a:t>
            </a:r>
            <a:r>
              <a:rPr lang="en-US" b="1" dirty="0" smtClean="0"/>
              <a:t>females ,</a:t>
            </a:r>
            <a:r>
              <a:rPr lang="en-US" dirty="0"/>
              <a:t>the </a:t>
            </a:r>
            <a:r>
              <a:rPr lang="en-US" b="1" dirty="0"/>
              <a:t>ovaries are the </a:t>
            </a:r>
            <a:r>
              <a:rPr lang="en-US" b="1" dirty="0" smtClean="0"/>
              <a:t>targets </a:t>
            </a:r>
            <a:r>
              <a:rPr lang="en-US" dirty="0" smtClean="0"/>
              <a:t>for </a:t>
            </a:r>
            <a:r>
              <a:rPr lang="en-US" dirty="0"/>
              <a:t>follicle-stimulating hormone (FSH). </a:t>
            </a:r>
          </a:p>
          <a:p>
            <a:r>
              <a:rPr lang="en-US" dirty="0"/>
              <a:t>➢Each month FSH initiates the development of several ovarian follicles.</a:t>
            </a:r>
          </a:p>
          <a:p>
            <a:r>
              <a:rPr lang="en-US" dirty="0"/>
              <a:t>➢FSH also stimulates follicular cells to secrete </a:t>
            </a:r>
            <a:r>
              <a:rPr lang="en-US" b="1" dirty="0"/>
              <a:t>estrogens</a:t>
            </a:r>
            <a:r>
              <a:rPr lang="en-US" dirty="0"/>
              <a:t>. </a:t>
            </a:r>
          </a:p>
          <a:p>
            <a:r>
              <a:rPr lang="en-US" dirty="0"/>
              <a:t>➢</a:t>
            </a:r>
            <a:r>
              <a:rPr lang="en-US" b="1" dirty="0"/>
              <a:t>In males</a:t>
            </a:r>
            <a:r>
              <a:rPr lang="en-US" b="1" dirty="0" smtClean="0"/>
              <a:t>, </a:t>
            </a:r>
            <a:r>
              <a:rPr lang="en-US" dirty="0" smtClean="0"/>
              <a:t>FSH </a:t>
            </a:r>
            <a:r>
              <a:rPr lang="en-US" dirty="0"/>
              <a:t>stimulates sperm production in the testes.</a:t>
            </a:r>
          </a:p>
          <a:p>
            <a:r>
              <a:rPr lang="en-US" b="1" dirty="0"/>
              <a:t>Follicle-stimulating </a:t>
            </a:r>
            <a:r>
              <a:rPr lang="en-US" b="1" dirty="0" smtClean="0"/>
              <a:t>Hormone</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2" name="Content Placeholder 3"/>
          <p:cNvPicPr>
            <a:picLocks noGrp="1" noChangeAspect="1"/>
          </p:cNvPicPr>
          <p:nvPr>
            <p:ph idx="1"/>
          </p:nvPr>
        </p:nvPicPr>
        <p:blipFill>
          <a:blip r:embed="rId2"/>
          <a:stretch>
            <a:fillRect/>
          </a:stretch>
        </p:blipFill>
        <p:spPr>
          <a:xfrm>
            <a:off x="3231715" y="1215026"/>
            <a:ext cx="5047989" cy="50937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2" name="Title 1"/>
          <p:cNvSpPr>
            <a:spLocks noGrp="1"/>
          </p:cNvSpPr>
          <p:nvPr>
            <p:ph type="title"/>
          </p:nvPr>
        </p:nvSpPr>
        <p:spPr/>
        <p:txBody>
          <a:bodyPr/>
          <a:lstStyle/>
          <a:p>
            <a:r>
              <a:rPr lang="en-US" b="1" dirty="0"/>
              <a:t>Luteinizing Hormone</a:t>
            </a:r>
            <a:endParaRPr lang="en-US" dirty="0"/>
          </a:p>
        </p:txBody>
      </p:sp>
      <p:sp>
        <p:nvSpPr>
          <p:cNvPr id="1048673" name="Content Placeholder 2"/>
          <p:cNvSpPr>
            <a:spLocks noGrp="1"/>
          </p:cNvSpPr>
          <p:nvPr>
            <p:ph idx="1"/>
          </p:nvPr>
        </p:nvSpPr>
        <p:spPr/>
        <p:txBody>
          <a:bodyPr/>
          <a:lstStyle/>
          <a:p>
            <a:endParaRPr lang="en-US" dirty="0"/>
          </a:p>
          <a:p>
            <a:r>
              <a:rPr lang="en-US" b="1" dirty="0"/>
              <a:t>In </a:t>
            </a:r>
            <a:r>
              <a:rPr lang="en-US" b="1" dirty="0" smtClean="0"/>
              <a:t>females , </a:t>
            </a:r>
            <a:r>
              <a:rPr lang="en-US" dirty="0" smtClean="0"/>
              <a:t>luteinizing </a:t>
            </a:r>
            <a:r>
              <a:rPr lang="en-US" dirty="0"/>
              <a:t>hormone (LH) triggers </a:t>
            </a:r>
            <a:r>
              <a:rPr lang="en-US" b="1" dirty="0"/>
              <a:t>ovulation.</a:t>
            </a:r>
            <a:endParaRPr lang="en-US" dirty="0"/>
          </a:p>
          <a:p>
            <a:r>
              <a:rPr lang="en-US" dirty="0"/>
              <a:t>➢LH stimulates formation of the corpus luteum in the ovary and the secretion of progesterone by the corpus luteum. </a:t>
            </a:r>
          </a:p>
          <a:p>
            <a:r>
              <a:rPr lang="en-US" dirty="0"/>
              <a:t>➢Together, FSH and LH also stimulate secretion of </a:t>
            </a:r>
            <a:r>
              <a:rPr lang="en-US" b="1" dirty="0" smtClean="0"/>
              <a:t>estrogens </a:t>
            </a:r>
            <a:r>
              <a:rPr lang="en-US" dirty="0" smtClean="0"/>
              <a:t>by </a:t>
            </a:r>
            <a:r>
              <a:rPr lang="en-US" dirty="0"/>
              <a:t>ovarian cells.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4" name="Title 1"/>
          <p:cNvSpPr>
            <a:spLocks noGrp="1"/>
          </p:cNvSpPr>
          <p:nvPr>
            <p:ph type="title"/>
          </p:nvPr>
        </p:nvSpPr>
        <p:spPr/>
        <p:txBody>
          <a:bodyPr/>
          <a:lstStyle/>
          <a:p>
            <a:r>
              <a:rPr lang="en-US" dirty="0" smtClean="0"/>
              <a:t>prolactin</a:t>
            </a:r>
            <a:endParaRPr lang="en-US" dirty="0"/>
          </a:p>
        </p:txBody>
      </p:sp>
      <p:sp>
        <p:nvSpPr>
          <p:cNvPr id="1048675" name="Content Placeholder 2"/>
          <p:cNvSpPr>
            <a:spLocks noGrp="1"/>
          </p:cNvSpPr>
          <p:nvPr>
            <p:ph idx="1"/>
          </p:nvPr>
        </p:nvSpPr>
        <p:spPr/>
        <p:txBody>
          <a:bodyPr>
            <a:normAutofit lnSpcReduction="10000"/>
          </a:bodyPr>
          <a:lstStyle/>
          <a:p>
            <a:endParaRPr lang="en-US" dirty="0"/>
          </a:p>
          <a:p>
            <a:r>
              <a:rPr lang="en-US" dirty="0"/>
              <a:t>Prolactin (PRL), along with other hormones, </a:t>
            </a:r>
            <a:r>
              <a:rPr lang="en-US" b="1" dirty="0"/>
              <a:t>initiates and maintains milk secretion </a:t>
            </a:r>
            <a:r>
              <a:rPr lang="en-US" dirty="0"/>
              <a:t>by the mammary glands. </a:t>
            </a:r>
          </a:p>
          <a:p>
            <a:r>
              <a:rPr lang="en-US" dirty="0"/>
              <a:t>➢By itself, prolactin has only a weak effect. </a:t>
            </a:r>
          </a:p>
          <a:p>
            <a:r>
              <a:rPr lang="en-US" dirty="0"/>
              <a:t>➢Mammary glands should be </a:t>
            </a:r>
            <a:r>
              <a:rPr lang="en-US" b="1" dirty="0"/>
              <a:t>primed by </a:t>
            </a:r>
            <a:endParaRPr lang="en-US" dirty="0"/>
          </a:p>
          <a:p>
            <a:r>
              <a:rPr lang="en-US" dirty="0"/>
              <a:t>○Estrogens, progesterone. </a:t>
            </a:r>
          </a:p>
          <a:p>
            <a:r>
              <a:rPr lang="en-US" dirty="0"/>
              <a:t>○Glucocorticoids.  </a:t>
            </a:r>
          </a:p>
          <a:p>
            <a:r>
              <a:rPr lang="en-US" dirty="0"/>
              <a:t>○Human growth hormone. </a:t>
            </a:r>
          </a:p>
          <a:p>
            <a:r>
              <a:rPr lang="en-US" dirty="0"/>
              <a:t>○Thyroxine and insulin.</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6" name="Title 1"/>
          <p:cNvSpPr>
            <a:spLocks noGrp="1"/>
          </p:cNvSpPr>
          <p:nvPr>
            <p:ph type="title"/>
          </p:nvPr>
        </p:nvSpPr>
        <p:spPr/>
        <p:txBody>
          <a:bodyPr/>
          <a:lstStyle/>
          <a:p>
            <a:r>
              <a:rPr lang="en-US" b="1" dirty="0"/>
              <a:t>Prolactin</a:t>
            </a:r>
            <a:r>
              <a:rPr lang="en-US" dirty="0"/>
              <a:t/>
            </a:r>
            <a:br>
              <a:rPr lang="en-US" dirty="0"/>
            </a:br>
            <a:endParaRPr lang="en-US" dirty="0"/>
          </a:p>
        </p:txBody>
      </p:sp>
      <p:sp>
        <p:nvSpPr>
          <p:cNvPr id="1048677" name="Content Placeholder 2"/>
          <p:cNvSpPr>
            <a:spLocks noGrp="1"/>
          </p:cNvSpPr>
          <p:nvPr>
            <p:ph idx="1"/>
          </p:nvPr>
        </p:nvSpPr>
        <p:spPr/>
        <p:txBody>
          <a:bodyPr/>
          <a:lstStyle/>
          <a:p>
            <a:endParaRPr lang="en-US" dirty="0"/>
          </a:p>
          <a:p>
            <a:r>
              <a:rPr lang="en-US" b="1" dirty="0"/>
              <a:t>Ejection of milk </a:t>
            </a:r>
            <a:r>
              <a:rPr lang="en-US" dirty="0"/>
              <a:t>from the mammary glands depends on </a:t>
            </a:r>
            <a:r>
              <a:rPr lang="en-US"/>
              <a:t>the </a:t>
            </a:r>
            <a:r>
              <a:rPr lang="en-US" smtClean="0"/>
              <a:t> </a:t>
            </a:r>
            <a:r>
              <a:rPr lang="en-US" b="1" smtClean="0"/>
              <a:t>, </a:t>
            </a:r>
            <a:r>
              <a:rPr lang="en-US" dirty="0"/>
              <a:t>which is released from the posterior pituitary. </a:t>
            </a:r>
          </a:p>
          <a:p>
            <a:r>
              <a:rPr lang="en-US" dirty="0"/>
              <a:t>➢Together, milk secretion and ejection </a:t>
            </a:r>
            <a:r>
              <a:rPr lang="en-US" dirty="0" smtClean="0"/>
              <a:t>constitute  </a:t>
            </a:r>
            <a:r>
              <a:rPr lang="en-US" b="1" dirty="0" smtClean="0"/>
              <a:t>lactation</a:t>
            </a:r>
            <a:r>
              <a:rPr lang="en-US" b="1" dirty="0"/>
              <a:t>.</a:t>
            </a:r>
            <a:endParaRPr lang="en-US" dirty="0"/>
          </a:p>
          <a:p>
            <a:r>
              <a:rPr lang="en-US" dirty="0"/>
              <a:t>➢In females, prolactin-inhibiting hormone (PIH), which is </a:t>
            </a:r>
            <a:r>
              <a:rPr lang="en-US" b="1" dirty="0"/>
              <a:t>dopamine</a:t>
            </a:r>
            <a:r>
              <a:rPr lang="en-US" dirty="0"/>
              <a:t>, inhibits the release of prolactin from the anterior pituitary.</a:t>
            </a:r>
          </a:p>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8" name="Title 1"/>
          <p:cNvSpPr>
            <a:spLocks noGrp="1"/>
          </p:cNvSpPr>
          <p:nvPr>
            <p:ph type="title"/>
          </p:nvPr>
        </p:nvSpPr>
        <p:spPr/>
        <p:txBody>
          <a:bodyPr/>
          <a:lstStyle/>
          <a:p>
            <a:r>
              <a:rPr lang="en-US" b="1" dirty="0"/>
              <a:t>Adrenocorticotropic </a:t>
            </a:r>
            <a:r>
              <a:rPr lang="en-US" b="1" dirty="0" smtClean="0"/>
              <a:t>Hormone</a:t>
            </a:r>
            <a:endParaRPr lang="en-US" dirty="0"/>
          </a:p>
        </p:txBody>
      </p:sp>
      <p:sp>
        <p:nvSpPr>
          <p:cNvPr id="1048679" name="Content Placeholder 2"/>
          <p:cNvSpPr>
            <a:spLocks noGrp="1"/>
          </p:cNvSpPr>
          <p:nvPr>
            <p:ph idx="1"/>
          </p:nvPr>
        </p:nvSpPr>
        <p:spPr/>
        <p:txBody>
          <a:bodyPr/>
          <a:lstStyle/>
          <a:p>
            <a:endParaRPr lang="en-US" dirty="0"/>
          </a:p>
          <a:p>
            <a:r>
              <a:rPr lang="en-US" b="1" dirty="0"/>
              <a:t>Corticotrophs </a:t>
            </a:r>
            <a:r>
              <a:rPr lang="en-US" dirty="0"/>
              <a:t>secrete mainly </a:t>
            </a:r>
            <a:r>
              <a:rPr lang="en-US" b="1" dirty="0"/>
              <a:t>adrenocorticotropic hormone (ACTH). </a:t>
            </a:r>
            <a:endParaRPr lang="en-US" dirty="0"/>
          </a:p>
          <a:p>
            <a:r>
              <a:rPr lang="en-US" dirty="0"/>
              <a:t>➢It controls the production and secretion of cortisol and other glucocorticoids by the cortex of the adrenal glands. </a:t>
            </a:r>
          </a:p>
          <a:p>
            <a:r>
              <a:rPr lang="en-US" dirty="0"/>
              <a:t>➢</a:t>
            </a:r>
            <a:r>
              <a:rPr lang="en-US" b="1" dirty="0"/>
              <a:t>Corticotropin-releasing hormone (CRH)</a:t>
            </a:r>
            <a:r>
              <a:rPr lang="en-US" dirty="0"/>
              <a:t>from the hypothalamus stimulates secretion of ACTH by </a:t>
            </a:r>
            <a:r>
              <a:rPr lang="en-US" dirty="0" smtClean="0"/>
              <a:t>Corticotrophs.</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0" name="Title 1"/>
          <p:cNvSpPr>
            <a:spLocks noGrp="1"/>
          </p:cNvSpPr>
          <p:nvPr>
            <p:ph type="title"/>
          </p:nvPr>
        </p:nvSpPr>
        <p:spPr/>
        <p:txBody>
          <a:bodyPr>
            <a:normAutofit fontScale="90000"/>
          </a:bodyPr>
          <a:lstStyle/>
          <a:p>
            <a:r>
              <a:rPr lang="en-US" b="1" dirty="0"/>
              <a:t>Melanocyte Stimulating Hormone </a:t>
            </a:r>
            <a:r>
              <a:rPr lang="en-US" dirty="0"/>
              <a:t/>
            </a:r>
            <a:br>
              <a:rPr lang="en-US" dirty="0"/>
            </a:br>
            <a:endParaRPr lang="en-US" dirty="0"/>
          </a:p>
        </p:txBody>
      </p:sp>
      <p:sp>
        <p:nvSpPr>
          <p:cNvPr id="1048681" name="Content Placeholder 2"/>
          <p:cNvSpPr>
            <a:spLocks noGrp="1"/>
          </p:cNvSpPr>
          <p:nvPr>
            <p:ph idx="1"/>
          </p:nvPr>
        </p:nvSpPr>
        <p:spPr>
          <a:xfrm>
            <a:off x="648347" y="1985375"/>
            <a:ext cx="9720073" cy="4023360"/>
          </a:xfrm>
        </p:spPr>
        <p:txBody>
          <a:bodyPr/>
          <a:lstStyle/>
          <a:p>
            <a:endParaRPr lang="en-US" dirty="0"/>
          </a:p>
          <a:p>
            <a:r>
              <a:rPr lang="en-US" dirty="0"/>
              <a:t>It increases </a:t>
            </a:r>
            <a:r>
              <a:rPr lang="en-US" b="1" dirty="0"/>
              <a:t>skin pigmentation </a:t>
            </a:r>
            <a:r>
              <a:rPr lang="en-US" dirty="0"/>
              <a:t>in amphibians by stimulating the dispersion of melanin granules in melanocytes. </a:t>
            </a:r>
          </a:p>
          <a:p>
            <a:r>
              <a:rPr lang="en-US" dirty="0"/>
              <a:t>➢Its exact role in humans </a:t>
            </a:r>
            <a:r>
              <a:rPr lang="en-US" dirty="0" smtClean="0"/>
              <a:t>is </a:t>
            </a:r>
            <a:r>
              <a:rPr lang="en-US" b="1" dirty="0" smtClean="0"/>
              <a:t>unknown</a:t>
            </a:r>
            <a:r>
              <a:rPr lang="en-US" dirty="0"/>
              <a:t>, but the presence of MSH receptors in the brain suggests it may inﬂuence brain activity. </a:t>
            </a:r>
          </a:p>
          <a:p>
            <a:r>
              <a:rPr lang="en-US" dirty="0"/>
              <a:t>➢Continued administration of MSH for several days produces a darkening of the skin</a:t>
            </a:r>
            <a:r>
              <a:rPr lang="en-US" dirty="0" smtClean="0"/>
              <a:t>.</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Title 1"/>
          <p:cNvSpPr>
            <a:spLocks noGrp="1"/>
          </p:cNvSpPr>
          <p:nvPr>
            <p:ph type="title"/>
          </p:nvPr>
        </p:nvSpPr>
        <p:spPr/>
        <p:txBody>
          <a:bodyPr/>
          <a:lstStyle/>
          <a:p>
            <a:r>
              <a:rPr lang="en-US" dirty="0" smtClean="0"/>
              <a:t>Glands </a:t>
            </a:r>
            <a:endParaRPr lang="en-US" dirty="0"/>
          </a:p>
        </p:txBody>
      </p:sp>
      <p:sp>
        <p:nvSpPr>
          <p:cNvPr id="1048605" name="Content Placeholder 2"/>
          <p:cNvSpPr>
            <a:spLocks noGrp="1"/>
          </p:cNvSpPr>
          <p:nvPr>
            <p:ph idx="1"/>
          </p:nvPr>
        </p:nvSpPr>
        <p:spPr>
          <a:xfrm>
            <a:off x="1024128" y="1704109"/>
            <a:ext cx="9720073" cy="4605251"/>
          </a:xfrm>
        </p:spPr>
        <p:txBody>
          <a:bodyPr/>
          <a:lstStyle/>
          <a:p>
            <a:r>
              <a:rPr lang="en-US" smtClean="0"/>
              <a:t>Any cell , tissue in </a:t>
            </a:r>
            <a:r>
              <a:rPr lang="en-US" dirty="0"/>
              <a:t>the human or animal body which secretes particular chemical substances for use in the body or for discharge into the surroundings.</a:t>
            </a:r>
          </a:p>
        </p:txBody>
      </p:sp>
      <p:graphicFrame>
        <p:nvGraphicFramePr>
          <p:cNvPr id="4194304" name="Diagram 3"/>
          <p:cNvGraphicFramePr>
            <a:graphicFrameLocks/>
          </p:cNvGraphicFramePr>
          <p:nvPr/>
        </p:nvGraphicFramePr>
        <p:xfrm>
          <a:off x="2087418" y="2715491"/>
          <a:ext cx="8128000" cy="3865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2" name="Title 1"/>
          <p:cNvSpPr>
            <a:spLocks noGrp="1"/>
          </p:cNvSpPr>
          <p:nvPr>
            <p:ph type="title"/>
          </p:nvPr>
        </p:nvSpPr>
        <p:spPr/>
        <p:txBody>
          <a:bodyPr/>
          <a:lstStyle/>
          <a:p>
            <a:r>
              <a:rPr lang="en-US" dirty="0" smtClean="0"/>
              <a:t>oxytocin</a:t>
            </a:r>
            <a:endParaRPr lang="en-US" dirty="0"/>
          </a:p>
        </p:txBody>
      </p:sp>
      <p:sp>
        <p:nvSpPr>
          <p:cNvPr id="1048683" name="Content Placeholder 2"/>
          <p:cNvSpPr>
            <a:spLocks noGrp="1"/>
          </p:cNvSpPr>
          <p:nvPr>
            <p:ph idx="1"/>
          </p:nvPr>
        </p:nvSpPr>
        <p:spPr/>
        <p:txBody>
          <a:bodyPr>
            <a:normAutofit/>
          </a:bodyPr>
          <a:lstStyle/>
          <a:p>
            <a:endParaRPr lang="en-US" dirty="0"/>
          </a:p>
          <a:p>
            <a:r>
              <a:rPr lang="en-US" dirty="0"/>
              <a:t>During and after delivery of a baby, oxytocin affects two target tissues: </a:t>
            </a:r>
          </a:p>
          <a:p>
            <a:r>
              <a:rPr lang="en-US" dirty="0"/>
              <a:t>○Mother’s uterus </a:t>
            </a:r>
          </a:p>
          <a:p>
            <a:r>
              <a:rPr lang="en-US" dirty="0"/>
              <a:t>○Breasts. </a:t>
            </a:r>
          </a:p>
          <a:p>
            <a:r>
              <a:rPr lang="en-US" dirty="0"/>
              <a:t>➢</a:t>
            </a:r>
            <a:r>
              <a:rPr lang="en-US" b="1" dirty="0"/>
              <a:t>During delivery</a:t>
            </a:r>
            <a:r>
              <a:rPr lang="en-US" b="1" dirty="0" smtClean="0"/>
              <a:t>, </a:t>
            </a:r>
            <a:r>
              <a:rPr lang="en-US" dirty="0" smtClean="0"/>
              <a:t>oxytocin </a:t>
            </a:r>
            <a:r>
              <a:rPr lang="en-US" dirty="0"/>
              <a:t>enhances </a:t>
            </a:r>
            <a:r>
              <a:rPr lang="en-US" b="1" dirty="0"/>
              <a:t>contraction of smooth muscle </a:t>
            </a:r>
            <a:r>
              <a:rPr lang="en-US" b="1" dirty="0" err="1"/>
              <a:t>cells</a:t>
            </a:r>
            <a:r>
              <a:rPr lang="en-US" dirty="0" err="1"/>
              <a:t>in</a:t>
            </a:r>
            <a:r>
              <a:rPr lang="en-US" dirty="0"/>
              <a:t> the wall of the uterus.</a:t>
            </a:r>
          </a:p>
          <a:p>
            <a:r>
              <a:rPr lang="en-US" dirty="0"/>
              <a:t>➢</a:t>
            </a:r>
            <a:r>
              <a:rPr lang="en-US" b="1" dirty="0"/>
              <a:t>After delivery, </a:t>
            </a:r>
            <a:r>
              <a:rPr lang="en-US" dirty="0"/>
              <a:t>it stimulates </a:t>
            </a:r>
            <a:r>
              <a:rPr lang="en-US" b="1" dirty="0"/>
              <a:t>milk ejection</a:t>
            </a:r>
            <a:r>
              <a:rPr lang="en-US" dirty="0"/>
              <a:t>(“letdown”) from the mammary glands in response to the mechanical stimulus provided by a suckling infant.</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4" name="Title 1"/>
          <p:cNvSpPr>
            <a:spLocks noGrp="1"/>
          </p:cNvSpPr>
          <p:nvPr>
            <p:ph type="title"/>
          </p:nvPr>
        </p:nvSpPr>
        <p:spPr/>
        <p:txBody>
          <a:bodyPr/>
          <a:lstStyle/>
          <a:p>
            <a:r>
              <a:rPr lang="en-US" dirty="0" smtClean="0"/>
              <a:t>oxytocin</a:t>
            </a:r>
            <a:endParaRPr lang="en-US" dirty="0"/>
          </a:p>
        </p:txBody>
      </p:sp>
      <p:sp>
        <p:nvSpPr>
          <p:cNvPr id="1048685" name="Content Placeholder 2"/>
          <p:cNvSpPr>
            <a:spLocks noGrp="1"/>
          </p:cNvSpPr>
          <p:nvPr>
            <p:ph idx="1"/>
          </p:nvPr>
        </p:nvSpPr>
        <p:spPr/>
        <p:txBody>
          <a:bodyPr/>
          <a:lstStyle/>
          <a:p>
            <a:endParaRPr lang="en-US" dirty="0"/>
          </a:p>
          <a:p>
            <a:r>
              <a:rPr lang="en-US" dirty="0"/>
              <a:t>The function of oxytocin in </a:t>
            </a:r>
            <a:r>
              <a:rPr lang="en-US" b="1" dirty="0" smtClean="0"/>
              <a:t>males </a:t>
            </a:r>
            <a:r>
              <a:rPr lang="en-US" dirty="0" smtClean="0"/>
              <a:t>and </a:t>
            </a:r>
            <a:r>
              <a:rPr lang="en-US" dirty="0"/>
              <a:t>in </a:t>
            </a:r>
            <a:r>
              <a:rPr lang="en-US" b="1" dirty="0" smtClean="0"/>
              <a:t>non pregnant females </a:t>
            </a:r>
            <a:r>
              <a:rPr lang="en-US" dirty="0" smtClean="0"/>
              <a:t>is </a:t>
            </a:r>
            <a:r>
              <a:rPr lang="en-US" dirty="0"/>
              <a:t>not clear. </a:t>
            </a:r>
          </a:p>
          <a:p>
            <a:r>
              <a:rPr lang="en-US" dirty="0"/>
              <a:t>➢Experiments with animals have suggested that it has actions within the brain that foster </a:t>
            </a:r>
            <a:r>
              <a:rPr lang="en-US" b="1" dirty="0"/>
              <a:t>parental caretaking behavior </a:t>
            </a:r>
            <a:r>
              <a:rPr lang="en-US" dirty="0"/>
              <a:t>toward young offspring. </a:t>
            </a:r>
          </a:p>
          <a:p>
            <a:r>
              <a:rPr lang="en-US" dirty="0"/>
              <a:t>➢It may also be responsible, in part, for the feelings of </a:t>
            </a:r>
            <a:r>
              <a:rPr lang="en-US" b="1" dirty="0"/>
              <a:t>sexual pleasure </a:t>
            </a:r>
            <a:r>
              <a:rPr lang="en-US" dirty="0"/>
              <a:t>during and after intercourse</a:t>
            </a:r>
            <a:r>
              <a:rPr lang="en-US" dirty="0" smtClean="0"/>
              <a:t>.</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6" name="Title 1"/>
          <p:cNvSpPr>
            <a:spLocks noGrp="1"/>
          </p:cNvSpPr>
          <p:nvPr>
            <p:ph type="title"/>
          </p:nvPr>
        </p:nvSpPr>
        <p:spPr/>
        <p:txBody>
          <a:bodyPr/>
          <a:lstStyle/>
          <a:p>
            <a:r>
              <a:rPr lang="en-US" dirty="0" smtClean="0"/>
              <a:t>Anti diuretic hormone </a:t>
            </a:r>
            <a:endParaRPr lang="en-US" dirty="0"/>
          </a:p>
        </p:txBody>
      </p:sp>
      <p:sp>
        <p:nvSpPr>
          <p:cNvPr id="1048687" name="Content Placeholder 2"/>
          <p:cNvSpPr>
            <a:spLocks noGrp="1"/>
          </p:cNvSpPr>
          <p:nvPr>
            <p:ph idx="1"/>
          </p:nvPr>
        </p:nvSpPr>
        <p:spPr/>
        <p:txBody>
          <a:bodyPr/>
          <a:lstStyle/>
          <a:p>
            <a:endParaRPr lang="en-US" dirty="0"/>
          </a:p>
          <a:p>
            <a:r>
              <a:rPr lang="en-US" dirty="0"/>
              <a:t>ADH causes the kidneys to </a:t>
            </a:r>
            <a:r>
              <a:rPr lang="en-US" b="1" dirty="0"/>
              <a:t>return more </a:t>
            </a:r>
            <a:r>
              <a:rPr lang="en-US" b="1" dirty="0" smtClean="0"/>
              <a:t>water </a:t>
            </a:r>
            <a:r>
              <a:rPr lang="en-US" dirty="0" smtClean="0"/>
              <a:t>to </a:t>
            </a:r>
            <a:r>
              <a:rPr lang="en-US" dirty="0"/>
              <a:t>the blood, thus decreasing urine volume.</a:t>
            </a:r>
          </a:p>
          <a:p>
            <a:r>
              <a:rPr lang="en-US" dirty="0"/>
              <a:t>➢It acts on DCT and CD of nephrons and increases water reabsorption.</a:t>
            </a:r>
          </a:p>
          <a:p>
            <a:r>
              <a:rPr lang="en-US" dirty="0"/>
              <a:t>➢In </a:t>
            </a:r>
            <a:r>
              <a:rPr lang="en-US" dirty="0" smtClean="0"/>
              <a:t>the </a:t>
            </a:r>
            <a:r>
              <a:rPr lang="en-US" b="1" dirty="0" smtClean="0"/>
              <a:t>absence </a:t>
            </a:r>
            <a:r>
              <a:rPr lang="en-US" b="1" dirty="0"/>
              <a:t>of ADH, </a:t>
            </a:r>
            <a:r>
              <a:rPr lang="en-US" dirty="0"/>
              <a:t>urine output increases more than tenfold, from the normal 1 to 2 liters to about 20 liters a day.</a:t>
            </a:r>
          </a:p>
          <a:p>
            <a:endParaRPr lang="en-US"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8" name="Title 1"/>
          <p:cNvSpPr>
            <a:spLocks noGrp="1"/>
          </p:cNvSpPr>
          <p:nvPr>
            <p:ph type="title"/>
          </p:nvPr>
        </p:nvSpPr>
        <p:spPr/>
        <p:txBody>
          <a:bodyPr/>
          <a:lstStyle/>
          <a:p>
            <a:r>
              <a:rPr lang="en-US" dirty="0" smtClean="0"/>
              <a:t>Neurohypophysis </a:t>
            </a:r>
            <a:endParaRPr lang="en-US" dirty="0"/>
          </a:p>
        </p:txBody>
      </p:sp>
      <p:pic>
        <p:nvPicPr>
          <p:cNvPr id="2097173" name="Content Placeholder 3"/>
          <p:cNvPicPr>
            <a:picLocks noGrp="1" noChangeAspect="1"/>
          </p:cNvPicPr>
          <p:nvPr>
            <p:ph idx="1"/>
          </p:nvPr>
        </p:nvPicPr>
        <p:blipFill>
          <a:blip r:embed="rId2"/>
          <a:stretch>
            <a:fillRect/>
          </a:stretch>
        </p:blipFill>
        <p:spPr>
          <a:xfrm>
            <a:off x="3423502" y="2286000"/>
            <a:ext cx="4921133" cy="402272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9" name="Title 1"/>
          <p:cNvSpPr>
            <a:spLocks noGrp="1"/>
          </p:cNvSpPr>
          <p:nvPr>
            <p:ph type="title"/>
          </p:nvPr>
        </p:nvSpPr>
        <p:spPr/>
        <p:txBody>
          <a:bodyPr/>
          <a:lstStyle/>
          <a:p>
            <a:r>
              <a:rPr lang="en-US" dirty="0" err="1" smtClean="0"/>
              <a:t>adh</a:t>
            </a:r>
            <a:endParaRPr lang="en-US" dirty="0"/>
          </a:p>
        </p:txBody>
      </p:sp>
      <p:sp>
        <p:nvSpPr>
          <p:cNvPr id="1048690" name="Content Placeholder 2"/>
          <p:cNvSpPr>
            <a:spLocks noGrp="1"/>
          </p:cNvSpPr>
          <p:nvPr>
            <p:ph idx="1"/>
          </p:nvPr>
        </p:nvSpPr>
        <p:spPr/>
        <p:txBody>
          <a:bodyPr/>
          <a:lstStyle/>
          <a:p>
            <a:endParaRPr lang="en-US" dirty="0"/>
          </a:p>
          <a:p>
            <a:r>
              <a:rPr lang="en-US" dirty="0"/>
              <a:t>Drinking alcohol often causes frequent and copious urination because </a:t>
            </a:r>
            <a:r>
              <a:rPr lang="en-US" b="1" dirty="0"/>
              <a:t>alcohol inhibits secretion of ADH. </a:t>
            </a:r>
            <a:endParaRPr lang="en-US" dirty="0"/>
          </a:p>
          <a:p>
            <a:r>
              <a:rPr lang="en-US" dirty="0"/>
              <a:t>➢ADH also decreases the water lost through sweating and causes </a:t>
            </a:r>
            <a:r>
              <a:rPr lang="en-US" b="1" dirty="0"/>
              <a:t>constriction of arterioles</a:t>
            </a:r>
            <a:r>
              <a:rPr lang="en-US" b="1" dirty="0" smtClean="0"/>
              <a:t>, </a:t>
            </a:r>
            <a:r>
              <a:rPr lang="en-US" dirty="0" smtClean="0"/>
              <a:t>which </a:t>
            </a:r>
            <a:r>
              <a:rPr lang="en-US" dirty="0"/>
              <a:t>increases blood pressure. </a:t>
            </a:r>
          </a:p>
          <a:p>
            <a:r>
              <a:rPr lang="en-US" dirty="0"/>
              <a:t>➢This hormone’s other name, </a:t>
            </a:r>
            <a:r>
              <a:rPr lang="en-US" b="1" dirty="0"/>
              <a:t>vasopressin, </a:t>
            </a:r>
            <a:r>
              <a:rPr lang="en-US" dirty="0"/>
              <a:t>reﬂects this effect on blood pressure. </a:t>
            </a:r>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Title 1"/>
          <p:cNvSpPr>
            <a:spLocks noGrp="1"/>
          </p:cNvSpPr>
          <p:nvPr>
            <p:ph type="title"/>
          </p:nvPr>
        </p:nvSpPr>
        <p:spPr/>
        <p:txBody>
          <a:bodyPr/>
          <a:lstStyle/>
          <a:p>
            <a:r>
              <a:rPr lang="en-US" dirty="0" smtClean="0"/>
              <a:t>Regulation of </a:t>
            </a:r>
            <a:r>
              <a:rPr lang="en-US" dirty="0" err="1" smtClean="0"/>
              <a:t>adh</a:t>
            </a:r>
            <a:endParaRPr lang="en-US" dirty="0"/>
          </a:p>
        </p:txBody>
      </p:sp>
      <p:sp>
        <p:nvSpPr>
          <p:cNvPr id="1048589" name="Content Placeholder 2"/>
          <p:cNvSpPr>
            <a:spLocks noGrp="1"/>
          </p:cNvSpPr>
          <p:nvPr>
            <p:ph idx="1"/>
          </p:nvPr>
        </p:nvSpPr>
        <p:spPr/>
        <p:txBody>
          <a:bodyPr/>
          <a:lstStyle/>
          <a:p>
            <a:endParaRPr lang="en-US" dirty="0"/>
          </a:p>
          <a:p>
            <a:r>
              <a:rPr lang="en-US" dirty="0"/>
              <a:t>The amount of ADH secreted varies with </a:t>
            </a:r>
          </a:p>
          <a:p>
            <a:r>
              <a:rPr lang="en-US" dirty="0"/>
              <a:t>○</a:t>
            </a:r>
            <a:r>
              <a:rPr lang="en-US" b="1" dirty="0"/>
              <a:t>Blood osmotic pressure. </a:t>
            </a:r>
            <a:endParaRPr lang="en-US" dirty="0"/>
          </a:p>
          <a:p>
            <a:r>
              <a:rPr lang="en-US" dirty="0"/>
              <a:t>○</a:t>
            </a:r>
            <a:r>
              <a:rPr lang="en-US" b="1" dirty="0"/>
              <a:t>Blood volume.</a:t>
            </a:r>
            <a:endParaRPr lang="en-US" dirty="0"/>
          </a:p>
          <a:p>
            <a:endParaRPr lang="en-US" b="1" dirty="0"/>
          </a:p>
        </p:txBody>
      </p:sp>
      <p:pic>
        <p:nvPicPr>
          <p:cNvPr id="2097153" name="Picture 3"/>
          <p:cNvPicPr>
            <a:picLocks noChangeAspect="1"/>
          </p:cNvPicPr>
          <p:nvPr/>
        </p:nvPicPr>
        <p:blipFill>
          <a:blip r:embed="rId2"/>
          <a:stretch>
            <a:fillRect/>
          </a:stretch>
        </p:blipFill>
        <p:spPr>
          <a:xfrm>
            <a:off x="5448822" y="2693096"/>
            <a:ext cx="4722312" cy="311715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Content Placeholder 2"/>
          <p:cNvSpPr>
            <a:spLocks noGrp="1"/>
          </p:cNvSpPr>
          <p:nvPr>
            <p:ph idx="1"/>
          </p:nvPr>
        </p:nvSpPr>
        <p:spPr>
          <a:xfrm>
            <a:off x="1024128" y="977030"/>
            <a:ext cx="9720073" cy="5332330"/>
          </a:xfrm>
        </p:spPr>
        <p:txBody>
          <a:bodyPr>
            <a:normAutofit fontScale="81818" lnSpcReduction="20000"/>
          </a:bodyPr>
          <a:lstStyle/>
          <a:p>
            <a:endParaRPr lang="en-US" dirty="0"/>
          </a:p>
          <a:p>
            <a:r>
              <a:rPr lang="en-US" dirty="0"/>
              <a:t>High blood osmotic pressure—due to </a:t>
            </a:r>
          </a:p>
          <a:p>
            <a:r>
              <a:rPr lang="en-US" dirty="0"/>
              <a:t>○Dehydration </a:t>
            </a:r>
          </a:p>
          <a:p>
            <a:r>
              <a:rPr lang="en-US" dirty="0"/>
              <a:t>○Decline in blood volume because of hemorrhage, diarrhea, or excessive sweating—</a:t>
            </a:r>
            <a:r>
              <a:rPr lang="en-US" b="1" dirty="0"/>
              <a:t>stimulates </a:t>
            </a:r>
            <a:r>
              <a:rPr lang="en-US" b="1" dirty="0" smtClean="0"/>
              <a:t>osmoreceotors </a:t>
            </a:r>
            <a:r>
              <a:rPr lang="en-US" dirty="0" smtClean="0"/>
              <a:t>.</a:t>
            </a:r>
            <a:endParaRPr lang="en-US" dirty="0"/>
          </a:p>
          <a:p>
            <a:r>
              <a:rPr lang="en-US" dirty="0"/>
              <a:t>➢Osmoreceptors </a:t>
            </a:r>
            <a:r>
              <a:rPr lang="en-US" b="1" dirty="0"/>
              <a:t>activate </a:t>
            </a:r>
            <a:r>
              <a:rPr lang="en-US" dirty="0"/>
              <a:t>hypothalamic neurosecretory cells that synthesize and release ADH. </a:t>
            </a:r>
          </a:p>
          <a:p>
            <a:endParaRPr lang="en-US" dirty="0"/>
          </a:p>
          <a:p>
            <a:r>
              <a:rPr lang="en-US" dirty="0"/>
              <a:t>Blood carries ADH to three target tissues: </a:t>
            </a:r>
          </a:p>
          <a:p>
            <a:r>
              <a:rPr lang="en-US" dirty="0"/>
              <a:t>○</a:t>
            </a:r>
            <a:r>
              <a:rPr lang="en-US" b="1" dirty="0"/>
              <a:t>Kidneys. </a:t>
            </a:r>
            <a:endParaRPr lang="en-US" dirty="0"/>
          </a:p>
          <a:p>
            <a:r>
              <a:rPr lang="en-US" dirty="0"/>
              <a:t>○</a:t>
            </a:r>
            <a:r>
              <a:rPr lang="en-US" b="1" dirty="0"/>
              <a:t>Sudoriferous (sweat) glands.</a:t>
            </a:r>
            <a:endParaRPr lang="en-US" dirty="0"/>
          </a:p>
          <a:p>
            <a:r>
              <a:rPr lang="en-US" dirty="0"/>
              <a:t>○</a:t>
            </a:r>
            <a:r>
              <a:rPr lang="en-US" b="1" dirty="0"/>
              <a:t>Smooth muscle in blood vessel walls. </a:t>
            </a:r>
            <a:endParaRPr lang="en-US" dirty="0"/>
          </a:p>
          <a:p>
            <a:r>
              <a:rPr lang="en-US" dirty="0"/>
              <a:t>➢The kidneys respond </a:t>
            </a:r>
            <a:r>
              <a:rPr lang="en-US" dirty="0" smtClean="0"/>
              <a:t>by </a:t>
            </a:r>
            <a:r>
              <a:rPr lang="en-US" b="1" dirty="0" smtClean="0"/>
              <a:t>retaining </a:t>
            </a:r>
            <a:r>
              <a:rPr lang="en-US" b="1" dirty="0"/>
              <a:t>more water</a:t>
            </a:r>
            <a:r>
              <a:rPr lang="en-US" dirty="0"/>
              <a:t>, which decreases urine output. </a:t>
            </a:r>
          </a:p>
          <a:p>
            <a:r>
              <a:rPr lang="en-US" dirty="0"/>
              <a:t>➢Secretory activity of </a:t>
            </a:r>
            <a:r>
              <a:rPr lang="en-US" b="1" dirty="0"/>
              <a:t>sweat </a:t>
            </a:r>
            <a:r>
              <a:rPr lang="en-US" b="1" dirty="0" smtClean="0"/>
              <a:t>glands </a:t>
            </a:r>
            <a:r>
              <a:rPr lang="en-US" dirty="0" smtClean="0"/>
              <a:t>decreases</a:t>
            </a:r>
            <a:r>
              <a:rPr lang="en-US" dirty="0"/>
              <a:t>, which lowers the rate of water loss by perspiration from the skin.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Content Placeholder 2"/>
          <p:cNvSpPr>
            <a:spLocks noGrp="1"/>
          </p:cNvSpPr>
          <p:nvPr>
            <p:ph idx="1"/>
          </p:nvPr>
        </p:nvSpPr>
        <p:spPr>
          <a:xfrm>
            <a:off x="1024128" y="1866378"/>
            <a:ext cx="9720073" cy="4442982"/>
          </a:xfrm>
        </p:spPr>
        <p:txBody>
          <a:bodyPr>
            <a:normAutofit fontScale="95455" lnSpcReduction="10000"/>
          </a:bodyPr>
          <a:lstStyle/>
          <a:p>
            <a:endParaRPr lang="en-US" dirty="0"/>
          </a:p>
          <a:p>
            <a:r>
              <a:rPr lang="en-US" b="1" dirty="0"/>
              <a:t>Smooth </a:t>
            </a:r>
            <a:r>
              <a:rPr lang="en-US" b="1" dirty="0" smtClean="0"/>
              <a:t>muscle </a:t>
            </a:r>
            <a:r>
              <a:rPr lang="en-US" dirty="0" smtClean="0"/>
              <a:t>in </a:t>
            </a:r>
            <a:r>
              <a:rPr lang="en-US" dirty="0"/>
              <a:t>walls of arterioles contracts in response to high levels of ADH.</a:t>
            </a:r>
          </a:p>
          <a:p>
            <a:r>
              <a:rPr lang="en-US" dirty="0"/>
              <a:t>➢It constricts the lumen of these blood vessels and </a:t>
            </a:r>
            <a:r>
              <a:rPr lang="en-US" b="1" dirty="0"/>
              <a:t>increases blood pressure</a:t>
            </a:r>
            <a:r>
              <a:rPr lang="en-US" dirty="0"/>
              <a:t>.</a:t>
            </a:r>
          </a:p>
          <a:p>
            <a:r>
              <a:rPr lang="en-US" dirty="0"/>
              <a:t>➢The blood volume and osmotic pressure of body ﬂuids return to normal</a:t>
            </a:r>
            <a:r>
              <a:rPr lang="en-US" dirty="0" smtClean="0"/>
              <a:t>.</a:t>
            </a:r>
          </a:p>
          <a:p>
            <a:endParaRPr lang="en-US" dirty="0"/>
          </a:p>
          <a:p>
            <a:r>
              <a:rPr lang="en-US" dirty="0"/>
              <a:t>Secretion of ADH can also be altered in other ways. </a:t>
            </a:r>
          </a:p>
          <a:p>
            <a:r>
              <a:rPr lang="en-US" dirty="0"/>
              <a:t>○Pain, stress, trauma, anxiety, </a:t>
            </a:r>
          </a:p>
          <a:p>
            <a:r>
              <a:rPr lang="en-US" dirty="0"/>
              <a:t>○Acetylcholine, nicotine, alcohol </a:t>
            </a:r>
          </a:p>
          <a:p>
            <a:r>
              <a:rPr lang="en-US" dirty="0"/>
              <a:t>○Drugs such as morphine, tranquilizers, and some </a:t>
            </a:r>
            <a:r>
              <a:rPr lang="en-US" dirty="0" smtClean="0"/>
              <a:t>anesthetics </a:t>
            </a:r>
            <a:r>
              <a:rPr lang="en-US" b="1" dirty="0" smtClean="0"/>
              <a:t>stimulate </a:t>
            </a:r>
            <a:r>
              <a:rPr lang="en-US" b="1" dirty="0"/>
              <a:t>ADH secretion.</a:t>
            </a:r>
            <a:endParaRPr lang="en-US" dirty="0"/>
          </a:p>
          <a:p>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Content Placeholder 3"/>
          <p:cNvPicPr>
            <a:picLocks noGrp="1" noChangeAspect="1"/>
          </p:cNvPicPr>
          <p:nvPr>
            <p:ph idx="1"/>
          </p:nvPr>
        </p:nvPicPr>
        <p:blipFill>
          <a:blip r:embed="rId2"/>
          <a:stretch>
            <a:fillRect/>
          </a:stretch>
        </p:blipFill>
        <p:spPr>
          <a:xfrm>
            <a:off x="1366360" y="2286000"/>
            <a:ext cx="9035417" cy="40227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6" name="Title 1"/>
          <p:cNvSpPr>
            <a:spLocks noGrp="1"/>
          </p:cNvSpPr>
          <p:nvPr>
            <p:ph type="title"/>
          </p:nvPr>
        </p:nvSpPr>
        <p:spPr/>
        <p:txBody>
          <a:bodyPr/>
          <a:lstStyle/>
          <a:p>
            <a:r>
              <a:rPr lang="en-US" dirty="0" smtClean="0"/>
              <a:t>Exocrine glands </a:t>
            </a:r>
            <a:endParaRPr lang="en-US" dirty="0"/>
          </a:p>
        </p:txBody>
      </p:sp>
      <p:sp>
        <p:nvSpPr>
          <p:cNvPr id="1048607" name="Content Placeholder 2"/>
          <p:cNvSpPr>
            <a:spLocks noGrp="1"/>
          </p:cNvSpPr>
          <p:nvPr>
            <p:ph idx="1"/>
          </p:nvPr>
        </p:nvSpPr>
        <p:spPr/>
        <p:txBody>
          <a:bodyPr/>
          <a:lstStyle/>
          <a:p>
            <a:r>
              <a:rPr lang="en-US" dirty="0" smtClean="0"/>
              <a:t>These secrete their products into </a:t>
            </a:r>
            <a:r>
              <a:rPr lang="en-US" u="sng" dirty="0" smtClean="0"/>
              <a:t>the ducts that carry the secretions into :</a:t>
            </a:r>
          </a:p>
          <a:p>
            <a:r>
              <a:rPr lang="en-US" dirty="0" smtClean="0"/>
              <a:t> Body cavities</a:t>
            </a:r>
          </a:p>
          <a:p>
            <a:r>
              <a:rPr lang="en-US" dirty="0" smtClean="0"/>
              <a:t>Lumen of organs </a:t>
            </a:r>
          </a:p>
          <a:p>
            <a:r>
              <a:rPr lang="en-US" dirty="0" smtClean="0"/>
              <a:t>To the outer surface of the body</a:t>
            </a:r>
          </a:p>
          <a:p>
            <a:r>
              <a:rPr lang="en-US" u="sng" dirty="0" smtClean="0"/>
              <a:t>E.g. </a:t>
            </a:r>
            <a:r>
              <a:rPr lang="en-US" dirty="0" smtClean="0"/>
              <a:t>: sudoriferous (sweat), sebaceous(oil) , mucous , and digestive glands </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8" name="Title 1"/>
          <p:cNvSpPr>
            <a:spLocks noGrp="1"/>
          </p:cNvSpPr>
          <p:nvPr>
            <p:ph type="title"/>
          </p:nvPr>
        </p:nvSpPr>
        <p:spPr/>
        <p:txBody>
          <a:bodyPr/>
          <a:lstStyle/>
          <a:p>
            <a:r>
              <a:rPr lang="en-US" dirty="0" smtClean="0"/>
              <a:t>Endocrine gland</a:t>
            </a:r>
            <a:endParaRPr lang="en-US" dirty="0"/>
          </a:p>
        </p:txBody>
      </p:sp>
      <p:sp>
        <p:nvSpPr>
          <p:cNvPr id="1048609" name="Content Placeholder 2"/>
          <p:cNvSpPr>
            <a:spLocks noGrp="1"/>
          </p:cNvSpPr>
          <p:nvPr>
            <p:ph idx="1"/>
          </p:nvPr>
        </p:nvSpPr>
        <p:spPr/>
        <p:txBody>
          <a:bodyPr/>
          <a:lstStyle/>
          <a:p>
            <a:r>
              <a:rPr lang="en-US" dirty="0" smtClean="0"/>
              <a:t>These secrete their products hormones into the interstitial fluid surrounding the secretory cells .</a:t>
            </a:r>
          </a:p>
          <a:p>
            <a:r>
              <a:rPr lang="en-US" dirty="0" smtClean="0"/>
              <a:t>From the interstitial , hormones diffuse into the blood capillaries and blood carries them to target cells throughout the body. .</a:t>
            </a:r>
          </a:p>
          <a:p>
            <a:r>
              <a:rPr lang="en-US" dirty="0" smtClean="0"/>
              <a:t>Most hormones required in very small amount , so circulating levels typically are low .</a:t>
            </a:r>
          </a:p>
          <a:p>
            <a:r>
              <a:rPr lang="en-US" dirty="0" smtClean="0"/>
              <a:t>E.g.  : pituitary gland , thyroid gland , parathyroid ,adrenal , pineal glands.</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Title 1"/>
          <p:cNvSpPr>
            <a:spLocks noGrp="1"/>
          </p:cNvSpPr>
          <p:nvPr>
            <p:ph type="title"/>
          </p:nvPr>
        </p:nvSpPr>
        <p:spPr/>
        <p:txBody>
          <a:bodyPr/>
          <a:lstStyle/>
          <a:p>
            <a:r>
              <a:rPr lang="en-US" dirty="0" smtClean="0"/>
              <a:t>Mixed </a:t>
            </a:r>
            <a:br>
              <a:rPr lang="en-US" dirty="0" smtClean="0"/>
            </a:br>
            <a:endParaRPr lang="en-US" dirty="0"/>
          </a:p>
        </p:txBody>
      </p:sp>
      <p:sp>
        <p:nvSpPr>
          <p:cNvPr id="1048611" name="Content Placeholder 2"/>
          <p:cNvSpPr>
            <a:spLocks noGrp="1"/>
          </p:cNvSpPr>
          <p:nvPr>
            <p:ph idx="1"/>
          </p:nvPr>
        </p:nvSpPr>
        <p:spPr/>
        <p:txBody>
          <a:bodyPr/>
          <a:lstStyle/>
          <a:p>
            <a:r>
              <a:rPr lang="en-US" dirty="0" smtClean="0"/>
              <a:t>Several organs and tissues are not exclusively classified as endocrine glands or exocrine glands but contains cells that secrete hormones .</a:t>
            </a:r>
          </a:p>
          <a:p>
            <a:r>
              <a:rPr lang="en-US" dirty="0" smtClean="0"/>
              <a:t>These include the :</a:t>
            </a:r>
          </a:p>
          <a:p>
            <a:r>
              <a:rPr lang="en-US" dirty="0"/>
              <a:t> </a:t>
            </a:r>
            <a:r>
              <a:rPr lang="en-US" dirty="0" smtClean="0"/>
              <a:t>    hypothalamus </a:t>
            </a:r>
          </a:p>
          <a:p>
            <a:r>
              <a:rPr lang="en-US" dirty="0"/>
              <a:t> </a:t>
            </a:r>
            <a:r>
              <a:rPr lang="en-US" dirty="0" smtClean="0"/>
              <a:t>    thymus </a:t>
            </a:r>
          </a:p>
          <a:p>
            <a:r>
              <a:rPr lang="en-US" dirty="0"/>
              <a:t> </a:t>
            </a:r>
            <a:r>
              <a:rPr lang="en-US" dirty="0" smtClean="0"/>
              <a:t>   ovaries, testes</a:t>
            </a:r>
          </a:p>
          <a:p>
            <a:r>
              <a:rPr lang="en-US" dirty="0"/>
              <a:t> </a:t>
            </a:r>
            <a:r>
              <a:rPr lang="en-US" dirty="0" smtClean="0"/>
              <a:t>    kidney , stomach and pancreas</a:t>
            </a:r>
          </a:p>
          <a:p>
            <a:r>
              <a:rPr lang="en-US" dirty="0"/>
              <a:t> </a:t>
            </a:r>
            <a:r>
              <a:rPr lang="en-US" dirty="0" smtClean="0"/>
              <a:t>   liver and small intestine .</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2" name="Title 1"/>
          <p:cNvSpPr>
            <a:spLocks noGrp="1"/>
          </p:cNvSpPr>
          <p:nvPr>
            <p:ph type="title"/>
          </p:nvPr>
        </p:nvSpPr>
        <p:spPr/>
        <p:txBody>
          <a:bodyPr/>
          <a:lstStyle/>
          <a:p>
            <a:r>
              <a:rPr lang="en-US" dirty="0" smtClean="0"/>
              <a:t>Hormone activity</a:t>
            </a:r>
            <a:endParaRPr lang="en-US" dirty="0"/>
          </a:p>
        </p:txBody>
      </p:sp>
      <p:sp>
        <p:nvSpPr>
          <p:cNvPr id="1048613" name="Content Placeholder 2"/>
          <p:cNvSpPr>
            <a:spLocks noGrp="1"/>
          </p:cNvSpPr>
          <p:nvPr>
            <p:ph idx="1"/>
          </p:nvPr>
        </p:nvSpPr>
        <p:spPr/>
        <p:txBody>
          <a:bodyPr/>
          <a:lstStyle/>
          <a:p>
            <a:r>
              <a:rPr lang="en-US" dirty="0" smtClean="0"/>
              <a:t>Hormones travel throughout the body in blood but affect only specific target cells.</a:t>
            </a:r>
          </a:p>
          <a:p>
            <a:r>
              <a:rPr lang="en-US" dirty="0" smtClean="0"/>
              <a:t>Only the target cells for a given hormone have receptor that bind and recognize that hormone .</a:t>
            </a:r>
          </a:p>
          <a:p>
            <a:r>
              <a:rPr lang="en-US" dirty="0" smtClean="0"/>
              <a:t>Receptors are constantly being synthesized and broken down .</a:t>
            </a:r>
          </a:p>
          <a:p>
            <a:r>
              <a:rPr lang="en-US" dirty="0" smtClean="0"/>
              <a:t>Generally , a target cell has 2000 to 100,000 receptors for a particular hormone .</a:t>
            </a:r>
          </a:p>
          <a:p>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2372</Words>
  <Application>Microsoft Office PowerPoint</Application>
  <PresentationFormat>Custom</PresentationFormat>
  <Paragraphs>270</Paragraphs>
  <Slides>58</Slides>
  <Notes>0</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Integral</vt:lpstr>
      <vt:lpstr>Physiology of endocrine system  </vt:lpstr>
      <vt:lpstr>Glossarys </vt:lpstr>
      <vt:lpstr>Lets try !!</vt:lpstr>
      <vt:lpstr>neuroendohormone</vt:lpstr>
      <vt:lpstr>Glands </vt:lpstr>
      <vt:lpstr>Exocrine glands </vt:lpstr>
      <vt:lpstr>Endocrine gland</vt:lpstr>
      <vt:lpstr>Mixed  </vt:lpstr>
      <vt:lpstr>Hormone activity</vt:lpstr>
      <vt:lpstr>Local hormone </vt:lpstr>
      <vt:lpstr>Local hormones </vt:lpstr>
      <vt:lpstr>Slide 12</vt:lpstr>
      <vt:lpstr>Hormone activity </vt:lpstr>
      <vt:lpstr>Chemical classes of hormones  </vt:lpstr>
      <vt:lpstr>Lipid soluble hormones </vt:lpstr>
      <vt:lpstr>Lipid soluble hormone </vt:lpstr>
      <vt:lpstr>Water soluble hormones</vt:lpstr>
      <vt:lpstr>Amine hormones </vt:lpstr>
      <vt:lpstr>Peptide and protein hormones </vt:lpstr>
      <vt:lpstr>Eicosanoid hormones </vt:lpstr>
      <vt:lpstr>Transport of hormones in the blood</vt:lpstr>
      <vt:lpstr>Slide 22</vt:lpstr>
      <vt:lpstr>Hypothalamus </vt:lpstr>
      <vt:lpstr>Hypothalamus as neuroendocrine structure</vt:lpstr>
      <vt:lpstr>Neurosecretory cell</vt:lpstr>
      <vt:lpstr>Slide 26</vt:lpstr>
      <vt:lpstr>Hypothalamic releasing and inhibitory hormones that control secretion of the anterior pituitary gland </vt:lpstr>
      <vt:lpstr>Pitiutary gland </vt:lpstr>
      <vt:lpstr>Slide 29</vt:lpstr>
      <vt:lpstr>Anterior pitutary </vt:lpstr>
      <vt:lpstr>Posterior pitutary </vt:lpstr>
      <vt:lpstr>Slide 32</vt:lpstr>
      <vt:lpstr>Hypophyseal portal system </vt:lpstr>
      <vt:lpstr>Tropic hormone </vt:lpstr>
      <vt:lpstr>adenohypophysis</vt:lpstr>
      <vt:lpstr>Hormones of anterior pitutary</vt:lpstr>
      <vt:lpstr>Human Growth Hormone and Insulin like Growth Factors</vt:lpstr>
      <vt:lpstr>Feedback mechanism </vt:lpstr>
      <vt:lpstr>Functions of IGFs</vt:lpstr>
      <vt:lpstr>Control of GH release</vt:lpstr>
      <vt:lpstr>Thyroid-stimulating hormone (TSH)</vt:lpstr>
      <vt:lpstr>Slide 42</vt:lpstr>
      <vt:lpstr>Follicle-stimulating Hormone</vt:lpstr>
      <vt:lpstr>Slide 44</vt:lpstr>
      <vt:lpstr>Luteinizing Hormone</vt:lpstr>
      <vt:lpstr>prolactin</vt:lpstr>
      <vt:lpstr>Prolactin </vt:lpstr>
      <vt:lpstr>Adrenocorticotropic Hormone</vt:lpstr>
      <vt:lpstr>Melanocyte Stimulating Hormone  </vt:lpstr>
      <vt:lpstr>oxytocin</vt:lpstr>
      <vt:lpstr>oxytocin</vt:lpstr>
      <vt:lpstr>Anti diuretic hormone </vt:lpstr>
      <vt:lpstr>Neurohypophysis </vt:lpstr>
      <vt:lpstr>adh</vt:lpstr>
      <vt:lpstr>Regulation of adh</vt:lpstr>
      <vt:lpstr>Slide 56</vt:lpstr>
      <vt:lpstr>Slide 57</vt:lpstr>
      <vt:lpstr>Slide 58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Physiology of endocrine system</dc:title>
  <dc:creator>Microsoft Office User</dc:creator>
  <cp:lastModifiedBy>SUJIT SINGH</cp:lastModifiedBy>
  <cp:revision>1</cp:revision>
  <dcterms:created xsi:type="dcterms:W3CDTF">2020-07-28T22:25:53Z</dcterms:created>
  <dcterms:modified xsi:type="dcterms:W3CDTF">2020-08-11T16:04:50Z</dcterms:modified>
</cp:coreProperties>
</file>