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1" r:id="rId11"/>
    <p:sldId id="265" r:id="rId12"/>
    <p:sldId id="272" r:id="rId13"/>
    <p:sldId id="266" r:id="rId14"/>
    <p:sldId id="273" r:id="rId15"/>
    <p:sldId id="267" r:id="rId16"/>
    <p:sldId id="268" r:id="rId17"/>
    <p:sldId id="269" r:id="rId18"/>
    <p:sldId id="270"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CAEFBC-9ED2-4A80-A7DA-90B72C342619}"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AEFBC-9ED2-4A80-A7DA-90B72C342619}"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AEFBC-9ED2-4A80-A7DA-90B72C342619}"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AEFBC-9ED2-4A80-A7DA-90B72C342619}"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AEFBC-9ED2-4A80-A7DA-90B72C342619}" type="datetimeFigureOut">
              <a:rPr lang="en-US" smtClean="0"/>
              <a:t>4/12/2020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CAEFBC-9ED2-4A80-A7DA-90B72C342619}"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CAEFBC-9ED2-4A80-A7DA-90B72C342619}" type="datetimeFigureOut">
              <a:rPr lang="en-US" smtClean="0"/>
              <a:t>4/12/2020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CAEFBC-9ED2-4A80-A7DA-90B72C342619}" type="datetimeFigureOut">
              <a:rPr lang="en-US" smtClean="0"/>
              <a:t>4/12/2020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AEFBC-9ED2-4A80-A7DA-90B72C342619}" type="datetimeFigureOut">
              <a:rPr lang="en-US" smtClean="0"/>
              <a:t>4/12/2020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AEFBC-9ED2-4A80-A7DA-90B72C342619}"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AEFBC-9ED2-4A80-A7DA-90B72C342619}" type="datetimeFigureOut">
              <a:rPr lang="en-US" smtClean="0"/>
              <a:t>4/12/2020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ED80B6-4E63-4CC1-B463-B91CA8F04C7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AEFBC-9ED2-4A80-A7DA-90B72C342619}" type="datetimeFigureOut">
              <a:rPr lang="en-US" smtClean="0"/>
              <a:t>4/12/2020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ED80B6-4E63-4CC1-B463-B91CA8F04C7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05800" cy="6019800"/>
          </a:xfrm>
        </p:spPr>
        <p:txBody>
          <a:bodyPr>
            <a:normAutofit lnSpcReduction="10000"/>
          </a:bodyPr>
          <a:lstStyle/>
          <a:p>
            <a:pPr algn="just"/>
            <a:r>
              <a:rPr lang="en-US" sz="5400" dirty="0" smtClean="0"/>
              <a:t>            </a:t>
            </a:r>
          </a:p>
          <a:p>
            <a:r>
              <a:rPr lang="en-US" sz="8800" dirty="0" smtClean="0"/>
              <a:t>DRUG ANALYSIS</a:t>
            </a:r>
          </a:p>
          <a:p>
            <a:r>
              <a:rPr lang="en-US" sz="2800" dirty="0" smtClean="0"/>
              <a:t>(M. Sc. IV </a:t>
            </a:r>
            <a:r>
              <a:rPr lang="en-US" sz="2800" dirty="0" err="1" smtClean="0"/>
              <a:t>Sem</a:t>
            </a:r>
            <a:r>
              <a:rPr lang="en-US" sz="2800" dirty="0" smtClean="0"/>
              <a:t> students only)</a:t>
            </a:r>
          </a:p>
          <a:p>
            <a:pPr>
              <a:spcBef>
                <a:spcPts val="0"/>
              </a:spcBef>
            </a:pPr>
            <a:endParaRPr lang="en-US" dirty="0" smtClean="0"/>
          </a:p>
          <a:p>
            <a:pPr>
              <a:spcBef>
                <a:spcPts val="0"/>
              </a:spcBef>
            </a:pPr>
            <a:endParaRPr lang="en-US" dirty="0"/>
          </a:p>
          <a:p>
            <a:pPr>
              <a:spcBef>
                <a:spcPts val="0"/>
              </a:spcBef>
            </a:pPr>
            <a:endParaRPr lang="en-US" dirty="0" smtClean="0"/>
          </a:p>
          <a:p>
            <a:pPr>
              <a:spcBef>
                <a:spcPts val="0"/>
              </a:spcBef>
            </a:pPr>
            <a:r>
              <a:rPr lang="en-US" dirty="0" smtClean="0"/>
              <a:t>Dr. Anil Kumar</a:t>
            </a:r>
          </a:p>
          <a:p>
            <a:pPr>
              <a:spcBef>
                <a:spcPts val="0"/>
              </a:spcBef>
            </a:pPr>
            <a:r>
              <a:rPr lang="en-US" dirty="0" smtClean="0"/>
              <a:t>Associate Professor,</a:t>
            </a:r>
          </a:p>
          <a:p>
            <a:pPr>
              <a:spcBef>
                <a:spcPts val="0"/>
              </a:spcBef>
            </a:pPr>
            <a:r>
              <a:rPr lang="en-US" dirty="0" smtClean="0"/>
              <a:t>Department of Chemistry,</a:t>
            </a:r>
          </a:p>
          <a:p>
            <a:pPr>
              <a:spcBef>
                <a:spcPts val="0"/>
              </a:spcBef>
            </a:pPr>
            <a:r>
              <a:rPr lang="en-US" dirty="0" smtClean="0"/>
              <a:t>HCPG College, Varanasi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934200"/>
          </a:xfrm>
        </p:spPr>
        <p:txBody>
          <a:bodyPr>
            <a:normAutofit fontScale="85000" lnSpcReduction="20000"/>
          </a:bodyPr>
          <a:lstStyle/>
          <a:p>
            <a:pPr algn="just">
              <a:buNone/>
            </a:pPr>
            <a:r>
              <a:rPr lang="en-US" dirty="0" smtClean="0"/>
              <a:t>Experimentally the spectra of the sample is obtained and the wavelength for the measurement chosen. Generally the wavelength of maximum absorbance. e.g. a </a:t>
            </a:r>
            <a:r>
              <a:rPr lang="en-US" dirty="0" err="1" smtClean="0"/>
              <a:t>tetracyclene</a:t>
            </a:r>
            <a:r>
              <a:rPr lang="en-US" dirty="0" smtClean="0"/>
              <a:t> hydrochloride, a drug used as an antimicrobial medicine and as a broad spectrum antibiotics in animal can be determined </a:t>
            </a:r>
            <a:r>
              <a:rPr lang="en-US" dirty="0" err="1" smtClean="0"/>
              <a:t>spectrophotometrically</a:t>
            </a:r>
            <a:r>
              <a:rPr lang="en-US" dirty="0" smtClean="0"/>
              <a:t> by obtaining spectrum of this compound in which absorption maxima are obtained at 220, 268 and 355 nm.</a:t>
            </a:r>
          </a:p>
          <a:p>
            <a:pPr algn="just">
              <a:buNone/>
            </a:pPr>
            <a:r>
              <a:rPr lang="en-US" dirty="0" smtClean="0">
                <a:solidFill>
                  <a:srgbClr val="FFC000"/>
                </a:solidFill>
              </a:rPr>
              <a:t>The percentage of </a:t>
            </a:r>
            <a:r>
              <a:rPr lang="en-US" dirty="0" err="1" smtClean="0">
                <a:solidFill>
                  <a:srgbClr val="FFC000"/>
                </a:solidFill>
              </a:rPr>
              <a:t>tetracyclene</a:t>
            </a:r>
            <a:r>
              <a:rPr lang="en-US" dirty="0" smtClean="0">
                <a:solidFill>
                  <a:srgbClr val="FFC000"/>
                </a:solidFill>
              </a:rPr>
              <a:t> can determined by preparing  a series standard between 10</a:t>
            </a:r>
            <a:r>
              <a:rPr lang="en-US" baseline="30000" dirty="0" smtClean="0">
                <a:solidFill>
                  <a:srgbClr val="FFC000"/>
                </a:solidFill>
              </a:rPr>
              <a:t> -4 </a:t>
            </a:r>
            <a:r>
              <a:rPr lang="en-US" dirty="0" smtClean="0">
                <a:solidFill>
                  <a:srgbClr val="FFC000"/>
                </a:solidFill>
              </a:rPr>
              <a:t>to 10</a:t>
            </a:r>
            <a:r>
              <a:rPr lang="en-US" baseline="30000" dirty="0" smtClean="0">
                <a:solidFill>
                  <a:srgbClr val="FFC000"/>
                </a:solidFill>
              </a:rPr>
              <a:t>-5</a:t>
            </a:r>
            <a:r>
              <a:rPr lang="en-US" dirty="0" smtClean="0">
                <a:solidFill>
                  <a:srgbClr val="FFC000"/>
                </a:solidFill>
              </a:rPr>
              <a:t> M. In 0.10 FS solution and the absorbance is determined at 355 nm for each standards.  The sample may be prepared by crushing ten tablets and mixing them homogeneously. A portion of this powder is directly weighed and diluted in.10 F-</a:t>
            </a:r>
            <a:r>
              <a:rPr lang="en-US" dirty="0" err="1" smtClean="0">
                <a:solidFill>
                  <a:srgbClr val="FFC000"/>
                </a:solidFill>
              </a:rPr>
              <a:t>HCl</a:t>
            </a:r>
            <a:r>
              <a:rPr lang="en-US" dirty="0" smtClean="0">
                <a:solidFill>
                  <a:srgbClr val="FFC000"/>
                </a:solidFill>
              </a:rPr>
              <a:t> and the absorbance is determined . The calculation is then calculated by comparison with standard with the help of Standard addition calibration graph.</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pPr algn="just">
              <a:buNone/>
            </a:pPr>
            <a:r>
              <a:rPr lang="en-US" sz="4000" b="1" dirty="0" smtClean="0">
                <a:solidFill>
                  <a:srgbClr val="FFC000"/>
                </a:solidFill>
              </a:rPr>
              <a:t>Screening and analysis of drugs by Thin Layer Chromatography (TLC) method</a:t>
            </a:r>
          </a:p>
          <a:p>
            <a:pPr algn="just">
              <a:buNone/>
            </a:pPr>
            <a:r>
              <a:rPr lang="en-US" sz="3400" dirty="0" smtClean="0">
                <a:solidFill>
                  <a:srgbClr val="00B050"/>
                </a:solidFill>
              </a:rPr>
              <a:t>TLC is good technique for separating and screening the drugs:</a:t>
            </a:r>
          </a:p>
          <a:p>
            <a:pPr marL="514350" indent="-514350">
              <a:buAutoNum type="alphaUcParenBoth"/>
            </a:pPr>
            <a:r>
              <a:rPr lang="en-US" dirty="0" smtClean="0"/>
              <a:t>For checking purity of sample- TLC is mainly used as a check on sample obtained by other method. In this respect, it is high sensitivity often enables impurities to be observed in so called pure samples. </a:t>
            </a:r>
          </a:p>
          <a:p>
            <a:pPr marL="514350" indent="-514350">
              <a:buAutoNum type="alphaUcParenBoth"/>
            </a:pPr>
            <a:r>
              <a:rPr lang="en-US" dirty="0"/>
              <a:t> </a:t>
            </a:r>
            <a:r>
              <a:rPr lang="en-US" dirty="0" smtClean="0"/>
              <a:t>Analysis of antibiotics- </a:t>
            </a:r>
            <a:r>
              <a:rPr lang="en-US" dirty="0" err="1" smtClean="0"/>
              <a:t>Tetracyclene</a:t>
            </a:r>
            <a:r>
              <a:rPr lang="en-US" dirty="0" smtClean="0"/>
              <a:t> have been separated on thin layer of </a:t>
            </a:r>
            <a:r>
              <a:rPr lang="en-US" dirty="0" err="1" smtClean="0"/>
              <a:t>silical</a:t>
            </a:r>
            <a:r>
              <a:rPr lang="en-US" dirty="0" smtClean="0"/>
              <a:t> gel by using solvent system 10% citric acid, n-</a:t>
            </a:r>
            <a:r>
              <a:rPr lang="en-US" dirty="0" err="1" smtClean="0"/>
              <a:t>butanol</a:t>
            </a:r>
            <a:r>
              <a:rPr lang="en-US" dirty="0" smtClean="0"/>
              <a:t>-methanol (4:1:2), (4:2:2).</a:t>
            </a:r>
          </a:p>
          <a:p>
            <a:pPr marL="514350" indent="-514350">
              <a:buNone/>
            </a:pPr>
            <a:endParaRPr lang="en-US" dirty="0"/>
          </a:p>
          <a:p>
            <a:pPr marL="514350" indent="-514350">
              <a:buNone/>
            </a:pPr>
            <a:endParaRPr lang="en-US" dirty="0" smtClean="0"/>
          </a:p>
          <a:p>
            <a:pPr marL="514350" indent="-514350">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858000"/>
          </a:xfrm>
        </p:spPr>
        <p:txBody>
          <a:bodyPr>
            <a:normAutofit fontScale="92500"/>
          </a:bodyPr>
          <a:lstStyle/>
          <a:p>
            <a:pPr marL="514350" indent="-514350" algn="just">
              <a:buNone/>
            </a:pPr>
            <a:r>
              <a:rPr lang="en-US" dirty="0" smtClean="0"/>
              <a:t>Penicillin have been separated on silica gel (g) by </a:t>
            </a:r>
            <a:r>
              <a:rPr lang="en-US" dirty="0" err="1" smtClean="0"/>
              <a:t>usong</a:t>
            </a:r>
            <a:r>
              <a:rPr lang="en-US" dirty="0" smtClean="0"/>
              <a:t> two solvents acetone-methanol (1:1) and </a:t>
            </a:r>
            <a:r>
              <a:rPr lang="en-US" dirty="0" err="1" smtClean="0"/>
              <a:t>isopropanol</a:t>
            </a:r>
            <a:r>
              <a:rPr lang="en-US" dirty="0" smtClean="0"/>
              <a:t>-methanol (3:7). The detecting or </a:t>
            </a:r>
            <a:r>
              <a:rPr lang="en-US" dirty="0" err="1" smtClean="0"/>
              <a:t>visualising</a:t>
            </a:r>
            <a:r>
              <a:rPr lang="en-US" dirty="0" smtClean="0"/>
              <a:t> agent is the iodine-</a:t>
            </a:r>
            <a:r>
              <a:rPr lang="en-US" dirty="0" err="1" smtClean="0"/>
              <a:t>azide</a:t>
            </a:r>
            <a:r>
              <a:rPr lang="en-US" dirty="0" smtClean="0"/>
              <a:t> reaction was employed by spraying the dried TLC plates with a 0.1N iodine solution containing 3.5% sodium </a:t>
            </a:r>
            <a:r>
              <a:rPr lang="en-US" dirty="0" err="1" smtClean="0"/>
              <a:t>azide</a:t>
            </a:r>
            <a:r>
              <a:rPr lang="en-US" dirty="0" smtClean="0"/>
              <a:t>.</a:t>
            </a:r>
          </a:p>
          <a:p>
            <a:pPr marL="514350" indent="-514350" algn="just">
              <a:buNone/>
            </a:pPr>
            <a:r>
              <a:rPr lang="en-US" dirty="0" smtClean="0"/>
              <a:t>Neomycin </a:t>
            </a:r>
            <a:r>
              <a:rPr lang="en-US" dirty="0" err="1" smtClean="0"/>
              <a:t>sulphate</a:t>
            </a:r>
            <a:r>
              <a:rPr lang="en-US" dirty="0" smtClean="0"/>
              <a:t> have been separated on layers of activated carbon. Both acidic and neutral layers were used. Active carbon is absorbed for separation of water soluble basic antibiotics produced by </a:t>
            </a:r>
            <a:r>
              <a:rPr lang="en-US" dirty="0" err="1" smtClean="0"/>
              <a:t>streptomyces</a:t>
            </a:r>
            <a:r>
              <a:rPr lang="en-US" dirty="0" smtClean="0"/>
              <a:t>.</a:t>
            </a:r>
          </a:p>
          <a:p>
            <a:pPr marL="514350" indent="-514350" algn="just">
              <a:buNone/>
            </a:pPr>
            <a:r>
              <a:rPr lang="en-US" dirty="0" smtClean="0"/>
              <a:t>Erythromycin have been separated on the layer of silica gel (g) using a solvent composed of  CH</a:t>
            </a:r>
            <a:r>
              <a:rPr lang="en-US" baseline="-25000" dirty="0" smtClean="0"/>
              <a:t>3</a:t>
            </a:r>
            <a:r>
              <a:rPr lang="en-US" dirty="0" smtClean="0"/>
              <a:t> </a:t>
            </a:r>
            <a:r>
              <a:rPr lang="en-US" dirty="0" err="1" smtClean="0"/>
              <a:t>Cl</a:t>
            </a:r>
            <a:r>
              <a:rPr lang="en-US" dirty="0" smtClean="0"/>
              <a:t>, CH</a:t>
            </a:r>
            <a:r>
              <a:rPr lang="en-US" baseline="-25000" dirty="0" smtClean="0"/>
              <a:t>3</a:t>
            </a:r>
            <a:r>
              <a:rPr lang="en-US" dirty="0" smtClean="0"/>
              <a:t>OH, benzene-</a:t>
            </a:r>
            <a:r>
              <a:rPr lang="en-US" dirty="0" err="1" smtClean="0"/>
              <a:t>formamide</a:t>
            </a:r>
            <a:r>
              <a:rPr lang="en-US" dirty="0" smtClean="0"/>
              <a:t> (80:20:20:2.5).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686800" cy="6400800"/>
          </a:xfrm>
        </p:spPr>
        <p:txBody>
          <a:bodyPr>
            <a:normAutofit fontScale="77500" lnSpcReduction="20000"/>
          </a:bodyPr>
          <a:lstStyle/>
          <a:p>
            <a:pPr>
              <a:buNone/>
            </a:pPr>
            <a:r>
              <a:rPr lang="en-US" sz="4600" b="1" dirty="0" smtClean="0">
                <a:solidFill>
                  <a:srgbClr val="00B050"/>
                </a:solidFill>
              </a:rPr>
              <a:t>Analysis of Drugs by Gas Chromatography</a:t>
            </a:r>
          </a:p>
          <a:p>
            <a:pPr>
              <a:buNone/>
            </a:pPr>
            <a:endParaRPr lang="en-US" sz="3600" dirty="0" smtClean="0">
              <a:solidFill>
                <a:srgbClr val="FFFF00"/>
              </a:solidFill>
            </a:endParaRPr>
          </a:p>
          <a:p>
            <a:pPr>
              <a:buNone/>
            </a:pPr>
            <a:r>
              <a:rPr lang="en-US" sz="3600" dirty="0" smtClean="0">
                <a:solidFill>
                  <a:srgbClr val="FFFF00"/>
                </a:solidFill>
              </a:rPr>
              <a:t>A large number of pharmaceutical products (drugs) have been separated by Gas chromatography and identified by IR, NMR, UV and Mass spectrometer techniques.</a:t>
            </a:r>
          </a:p>
          <a:p>
            <a:pPr>
              <a:buNone/>
            </a:pPr>
            <a:endParaRPr lang="en-US" dirty="0" smtClean="0"/>
          </a:p>
          <a:p>
            <a:pPr algn="just">
              <a:buNone/>
            </a:pPr>
            <a:r>
              <a:rPr lang="en-US" dirty="0" smtClean="0"/>
              <a:t>This technique of separation is similar to liquid-liquid and liquid-solid chromatography except that in gas in chromatography the mobile phase is gas rather than liquid. The stationary phase can be powdered solid when the technique is called is called gas-solid chromatography (GSC). If the stationary phase is liquid coated on solid particle, the term gas-liquid chromatography (GLC) is used. In GLC a column is used which is packed with solid particle acting as a support for stationary liquid phase. For separating particular component, the nature of solid support and of liquid phase, method of packing the column, length, diameter and temperature of the column are the factor which must be taken into account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lgn="just"/>
            <a:r>
              <a:rPr lang="en-US" dirty="0" smtClean="0"/>
              <a:t>The entire column is heated to suitable constant temperature. The mobile phase is gas called carrier gas. The carrier gas used is either helium, nitrogen, argon or hydrogen. The sample solution is introduced from top of the column. The carrier gas at constant pressure regulated by </a:t>
            </a:r>
            <a:r>
              <a:rPr lang="en-US" dirty="0" err="1" smtClean="0"/>
              <a:t>flowmeter</a:t>
            </a:r>
            <a:r>
              <a:rPr lang="en-US" dirty="0" smtClean="0"/>
              <a:t> is also send through the column. The compound that is held less strongly by the stationary phase moves more rapidly along with carrier gas and then different component get separated. The gas coming out of column is sent to thermal conductivity detector which record the chromatogram showing the various component present in test sample.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dirty="0" smtClean="0">
                <a:solidFill>
                  <a:srgbClr val="C00000"/>
                </a:solidFill>
              </a:rPr>
              <a:t>Narcotics and dangerous drugs</a:t>
            </a:r>
            <a:endParaRPr lang="en-US" dirty="0">
              <a:solidFill>
                <a:srgbClr val="C00000"/>
              </a:solidFill>
            </a:endParaRPr>
          </a:p>
        </p:txBody>
      </p:sp>
      <p:sp>
        <p:nvSpPr>
          <p:cNvPr id="3" name="Content Placeholder 2"/>
          <p:cNvSpPr>
            <a:spLocks noGrp="1"/>
          </p:cNvSpPr>
          <p:nvPr>
            <p:ph idx="1"/>
          </p:nvPr>
        </p:nvSpPr>
        <p:spPr>
          <a:xfrm>
            <a:off x="457200" y="914400"/>
            <a:ext cx="8229600" cy="2667000"/>
          </a:xfrm>
        </p:spPr>
        <p:txBody>
          <a:bodyPr>
            <a:normAutofit fontScale="92500" lnSpcReduction="20000"/>
          </a:bodyPr>
          <a:lstStyle/>
          <a:p>
            <a:pPr>
              <a:buNone/>
            </a:pPr>
            <a:r>
              <a:rPr lang="en-US" b="1" dirty="0" smtClean="0">
                <a:solidFill>
                  <a:srgbClr val="92D050"/>
                </a:solidFill>
              </a:rPr>
              <a:t>Narcotics analgesic</a:t>
            </a:r>
          </a:p>
          <a:p>
            <a:pPr algn="just">
              <a:buNone/>
            </a:pPr>
            <a:r>
              <a:rPr lang="en-US" sz="3500" dirty="0" smtClean="0"/>
              <a:t>Morphine is the natural product prototype for the class of analgesic. It and its congeners are called </a:t>
            </a:r>
            <a:r>
              <a:rPr lang="en-US" sz="3500" dirty="0" err="1" smtClean="0"/>
              <a:t>opioids</a:t>
            </a:r>
            <a:r>
              <a:rPr lang="en-US" sz="3500" dirty="0" smtClean="0"/>
              <a:t>, narcotics, narcotic analgesic and centrally active analgesic. They modify the effect of pain impulse on the CNS. </a:t>
            </a:r>
          </a:p>
          <a:p>
            <a:pPr algn="just">
              <a:buNone/>
            </a:pPr>
            <a:endParaRPr lang="en-US" sz="3500" dirty="0" smtClean="0"/>
          </a:p>
        </p:txBody>
      </p:sp>
      <p:pic>
        <p:nvPicPr>
          <p:cNvPr id="4" name="Picture 2" descr="C:\Users\acer\Desktop\1200px-Morphin_-_Morphine.svg.png"/>
          <p:cNvPicPr>
            <a:picLocks noChangeAspect="1" noChangeArrowheads="1"/>
          </p:cNvPicPr>
          <p:nvPr/>
        </p:nvPicPr>
        <p:blipFill>
          <a:blip r:embed="rId2"/>
          <a:srcRect/>
          <a:stretch>
            <a:fillRect/>
          </a:stretch>
        </p:blipFill>
        <p:spPr bwMode="auto">
          <a:xfrm>
            <a:off x="2209800" y="3429000"/>
            <a:ext cx="4419600" cy="3200400"/>
          </a:xfrm>
          <a:prstGeom prst="rect">
            <a:avLst/>
          </a:prstGeom>
          <a:solidFill>
            <a:srgbClr val="92D050"/>
          </a:solid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
            <a:ext cx="8229600" cy="6629400"/>
          </a:xfrm>
        </p:spPr>
        <p:txBody>
          <a:bodyPr>
            <a:normAutofit fontScale="92500"/>
          </a:bodyPr>
          <a:lstStyle/>
          <a:p>
            <a:r>
              <a:rPr lang="en-US" dirty="0" smtClean="0"/>
              <a:t>Awareness of the pain may persist or diminished but the ability to interpret, integrate and react to pain is decrease with attendant and sedation euphoria and reduced anxiety and suffering.</a:t>
            </a:r>
          </a:p>
          <a:p>
            <a:r>
              <a:rPr lang="en-US" dirty="0" smtClean="0"/>
              <a:t>The only other useful effect of </a:t>
            </a:r>
            <a:r>
              <a:rPr lang="en-US" dirty="0" err="1" smtClean="0"/>
              <a:t>opioid</a:t>
            </a:r>
            <a:r>
              <a:rPr lang="en-US" dirty="0" smtClean="0"/>
              <a:t> on CNS is cough suppression. Peripherally reduction in the propulsive movement of the intestine is useful in control of certain diarrhea but otherwise constipation of common side effect. Among the host of adverse reaction the most critical in limiting usefulness of </a:t>
            </a:r>
            <a:r>
              <a:rPr lang="en-US" dirty="0" err="1" smtClean="0"/>
              <a:t>opioids</a:t>
            </a:r>
            <a:r>
              <a:rPr lang="en-US" dirty="0" smtClean="0"/>
              <a:t> are centrally mediated tolerance, dependence, and respiratory depression, which is cause of death from </a:t>
            </a:r>
            <a:r>
              <a:rPr lang="en-US" dirty="0" err="1" smtClean="0"/>
              <a:t>opioid</a:t>
            </a:r>
            <a:r>
              <a:rPr lang="en-US" dirty="0" smtClean="0"/>
              <a:t> overdose.</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fontScale="85000" lnSpcReduction="20000"/>
          </a:bodyPr>
          <a:lstStyle/>
          <a:p>
            <a:pPr algn="just">
              <a:buNone/>
            </a:pPr>
            <a:r>
              <a:rPr lang="en-US" dirty="0" smtClean="0"/>
              <a:t>Tolerance refer to the need to increase the over doze of </a:t>
            </a:r>
            <a:r>
              <a:rPr lang="en-US" dirty="0" err="1" smtClean="0"/>
              <a:t>opioid</a:t>
            </a:r>
            <a:r>
              <a:rPr lang="en-US" dirty="0" smtClean="0"/>
              <a:t> over a period of time to achieve same level of analgesia or euphoria. A return toward normal sensitivity occurs after a free drug period. </a:t>
            </a:r>
          </a:p>
          <a:p>
            <a:pPr algn="just">
              <a:buNone/>
            </a:pPr>
            <a:r>
              <a:rPr lang="en-US" dirty="0" smtClean="0"/>
              <a:t>Psychological and physical dependence developed upon extended use of narcotics. Psychological dependence is characterized by drug seeking </a:t>
            </a:r>
            <a:r>
              <a:rPr lang="en-US" dirty="0" err="1" smtClean="0"/>
              <a:t>behaviour</a:t>
            </a:r>
            <a:r>
              <a:rPr lang="en-US" dirty="0" smtClean="0"/>
              <a:t> directed toward achieving euphoria and escape from psycho-socio-economic pressure.</a:t>
            </a:r>
          </a:p>
          <a:p>
            <a:pPr algn="just">
              <a:buNone/>
            </a:pPr>
            <a:r>
              <a:rPr lang="en-US" dirty="0" smtClean="0"/>
              <a:t>They derive may become  so consuming that normal social, legal and </a:t>
            </a:r>
            <a:r>
              <a:rPr lang="en-US" dirty="0" err="1" smtClean="0"/>
              <a:t>ethial</a:t>
            </a:r>
            <a:r>
              <a:rPr lang="en-US" dirty="0" smtClean="0"/>
              <a:t> consideration offer no difference to </a:t>
            </a:r>
            <a:r>
              <a:rPr lang="en-US" dirty="0" err="1" smtClean="0"/>
              <a:t>inwardy</a:t>
            </a:r>
            <a:r>
              <a:rPr lang="en-US" dirty="0" smtClean="0"/>
              <a:t> and </a:t>
            </a:r>
            <a:r>
              <a:rPr lang="en-US" dirty="0" err="1" smtClean="0"/>
              <a:t>outwardy</a:t>
            </a:r>
            <a:r>
              <a:rPr lang="en-US" dirty="0" smtClean="0"/>
              <a:t>, directed destructive </a:t>
            </a:r>
            <a:r>
              <a:rPr lang="en-US" dirty="0" err="1" smtClean="0"/>
              <a:t>behaviour</a:t>
            </a:r>
            <a:r>
              <a:rPr lang="en-US" dirty="0" smtClean="0"/>
              <a:t> and </a:t>
            </a:r>
            <a:r>
              <a:rPr lang="en-US" dirty="0" err="1" smtClean="0"/>
              <a:t>crabing</a:t>
            </a:r>
            <a:r>
              <a:rPr lang="en-US" dirty="0" smtClean="0"/>
              <a:t>. Physical </a:t>
            </a:r>
            <a:r>
              <a:rPr lang="en-US" dirty="0" err="1" smtClean="0"/>
              <a:t>behaviour</a:t>
            </a:r>
            <a:r>
              <a:rPr lang="en-US" dirty="0" smtClean="0"/>
              <a:t> is gradually manifested after stopping narcotics use. Depending upon the drug to which its dependence have been  established and the duration of use and dose, symptoms of withdrawal vary  in number and kind duration and severity.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553200"/>
          </a:xfrm>
        </p:spPr>
        <p:txBody>
          <a:bodyPr>
            <a:normAutofit/>
          </a:bodyPr>
          <a:lstStyle/>
          <a:p>
            <a:pPr algn="just">
              <a:buNone/>
            </a:pPr>
            <a:r>
              <a:rPr lang="en-US" dirty="0" smtClean="0"/>
              <a:t>The most common symptoms include </a:t>
            </a:r>
            <a:r>
              <a:rPr lang="en-US" dirty="0" err="1" smtClean="0"/>
              <a:t>annorexia</a:t>
            </a:r>
            <a:r>
              <a:rPr lang="en-US" dirty="0" smtClean="0"/>
              <a:t>, weight loss, </a:t>
            </a:r>
            <a:r>
              <a:rPr lang="en-US" dirty="0" err="1" smtClean="0"/>
              <a:t>pupillary</a:t>
            </a:r>
            <a:r>
              <a:rPr lang="en-US" dirty="0" smtClean="0"/>
              <a:t> dilation, chills, alternatively with excessive sweating, abdominal cramps, vomiting , </a:t>
            </a:r>
            <a:r>
              <a:rPr lang="en-US" dirty="0" err="1" smtClean="0"/>
              <a:t>lachrymation</a:t>
            </a:r>
            <a:r>
              <a:rPr lang="en-US" dirty="0" smtClean="0"/>
              <a:t> and increase heart rate.</a:t>
            </a:r>
          </a:p>
          <a:p>
            <a:pPr algn="just">
              <a:buNone/>
            </a:pPr>
            <a:r>
              <a:rPr lang="en-US" dirty="0" smtClean="0"/>
              <a:t>Narcotics antagonists are valuable adjunct to therapy. They are used in monitoring and assuring patient , compliance during and after </a:t>
            </a:r>
            <a:r>
              <a:rPr lang="en-US" dirty="0" err="1" smtClean="0"/>
              <a:t>counselling</a:t>
            </a:r>
            <a:r>
              <a:rPr lang="en-US" dirty="0" smtClean="0"/>
              <a:t> because they block euphoria but its overdose is dangerous for health.</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5000" r="-25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763000" cy="6858000"/>
          </a:xfrm>
        </p:spPr>
        <p:txBody>
          <a:bodyPr>
            <a:normAutofit/>
          </a:bodyPr>
          <a:lstStyle/>
          <a:p>
            <a:pPr algn="ctr">
              <a:buNone/>
            </a:pPr>
            <a:endParaRPr lang="en-US" dirty="0" smtClean="0"/>
          </a:p>
          <a:p>
            <a:pPr algn="ctr">
              <a:buNone/>
            </a:pPr>
            <a:endParaRPr lang="en-US" b="1" dirty="0" smtClean="0">
              <a:solidFill>
                <a:srgbClr val="FFFF00"/>
              </a:solidFill>
            </a:endParaRPr>
          </a:p>
          <a:p>
            <a:pPr algn="ctr">
              <a:buNone/>
            </a:pPr>
            <a:endParaRPr lang="en-US" b="1" dirty="0">
              <a:solidFill>
                <a:srgbClr val="FFFF00"/>
              </a:solidFill>
            </a:endParaRPr>
          </a:p>
          <a:p>
            <a:pPr algn="ctr">
              <a:buNone/>
            </a:pPr>
            <a:r>
              <a:rPr lang="en-US" b="1" dirty="0" smtClean="0">
                <a:solidFill>
                  <a:srgbClr val="FFFF00"/>
                </a:solidFill>
              </a:rPr>
              <a:t>Use Mask and maintain social distancing</a:t>
            </a:r>
          </a:p>
          <a:p>
            <a:pPr algn="ctr">
              <a:buNone/>
            </a:pPr>
            <a:r>
              <a:rPr lang="en-US" b="1" dirty="0" smtClean="0">
                <a:solidFill>
                  <a:srgbClr val="FFFF00"/>
                </a:solidFill>
              </a:rPr>
              <a:t>And join </a:t>
            </a:r>
            <a:r>
              <a:rPr lang="en-US" b="1" dirty="0" err="1" smtClean="0">
                <a:solidFill>
                  <a:srgbClr val="FFFF00"/>
                </a:solidFill>
              </a:rPr>
              <a:t>Arogya</a:t>
            </a:r>
            <a:r>
              <a:rPr lang="en-US" b="1" dirty="0" smtClean="0">
                <a:solidFill>
                  <a:srgbClr val="FFFF00"/>
                </a:solidFill>
              </a:rPr>
              <a:t> </a:t>
            </a:r>
            <a:r>
              <a:rPr lang="en-US" b="1" dirty="0" err="1">
                <a:solidFill>
                  <a:srgbClr val="FFFF00"/>
                </a:solidFill>
              </a:rPr>
              <a:t>S</a:t>
            </a:r>
            <a:r>
              <a:rPr lang="en-US" b="1" dirty="0" err="1" smtClean="0">
                <a:solidFill>
                  <a:srgbClr val="FFFF00"/>
                </a:solidFill>
              </a:rPr>
              <a:t>etu</a:t>
            </a:r>
            <a:r>
              <a:rPr lang="en-US" b="1" dirty="0" smtClean="0">
                <a:solidFill>
                  <a:srgbClr val="FFFF00"/>
                </a:solidFill>
              </a:rPr>
              <a:t> App</a:t>
            </a:r>
            <a:endParaRPr lang="en-US" b="1" dirty="0">
              <a:solidFill>
                <a:srgbClr val="FFFF00"/>
              </a:solidFill>
            </a:endParaRPr>
          </a:p>
          <a:p>
            <a:pPr algn="ctr">
              <a:buNone/>
            </a:pPr>
            <a:r>
              <a:rPr lang="en-US" sz="7200" smtClean="0">
                <a:solidFill>
                  <a:srgbClr val="FFFF00"/>
                </a:solidFill>
              </a:rPr>
              <a:t>THE </a:t>
            </a:r>
            <a:r>
              <a:rPr lang="en-US" sz="7200" dirty="0" smtClean="0">
                <a:solidFill>
                  <a:srgbClr val="FFFF00"/>
                </a:solidFill>
              </a:rPr>
              <a:t>END</a:t>
            </a:r>
          </a:p>
          <a:p>
            <a:pPr algn="ctr">
              <a:buNone/>
            </a:pPr>
            <a:r>
              <a:rPr lang="en-US" sz="7200" dirty="0" smtClean="0">
                <a:solidFill>
                  <a:srgbClr val="FFFF00"/>
                </a:solidFill>
              </a:rPr>
              <a:t>THANKS</a:t>
            </a:r>
            <a:endParaRPr lang="en-US" sz="7200"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92500" lnSpcReduction="20000"/>
          </a:bodyPr>
          <a:lstStyle/>
          <a:p>
            <a:pPr>
              <a:buNone/>
            </a:pPr>
            <a:r>
              <a:rPr lang="en-US" sz="3900" b="1" u="sng" dirty="0" smtClean="0"/>
              <a:t>Definition of Drug</a:t>
            </a:r>
            <a:endParaRPr lang="en-US" sz="3900" b="1" u="sng" dirty="0"/>
          </a:p>
          <a:p>
            <a:pPr algn="just">
              <a:buNone/>
            </a:pPr>
            <a:endParaRPr lang="en-US" dirty="0" smtClean="0"/>
          </a:p>
          <a:p>
            <a:pPr algn="just">
              <a:buNone/>
            </a:pPr>
            <a:r>
              <a:rPr lang="en-US" dirty="0" smtClean="0"/>
              <a:t>The word drug is derived from the French word “drogue” which means a dry herb which is no complete and comprehensive definition of Drug.</a:t>
            </a:r>
          </a:p>
          <a:p>
            <a:pPr algn="just">
              <a:buNone/>
            </a:pPr>
            <a:r>
              <a:rPr lang="en-US" dirty="0" smtClean="0"/>
              <a:t>According to some workers, a drug may be defined as </a:t>
            </a:r>
            <a:r>
              <a:rPr lang="en-US" dirty="0" smtClean="0">
                <a:solidFill>
                  <a:srgbClr val="C00000"/>
                </a:solidFill>
              </a:rPr>
              <a:t>“a substance used in prevention, diagnosis, treatment and cure of disease in animals including men”</a:t>
            </a:r>
            <a:r>
              <a:rPr lang="en-US" dirty="0" smtClean="0"/>
              <a:t>.</a:t>
            </a:r>
          </a:p>
          <a:p>
            <a:pPr algn="just">
              <a:buNone/>
            </a:pPr>
            <a:r>
              <a:rPr lang="en-US" dirty="0" smtClean="0"/>
              <a:t>However according to most acceptable and comprehensive definition, </a:t>
            </a:r>
            <a:r>
              <a:rPr lang="en-US" dirty="0" smtClean="0">
                <a:solidFill>
                  <a:srgbClr val="FFC000"/>
                </a:solidFill>
              </a:rPr>
              <a:t>a drug is substance with an abnormal effect on certain body </a:t>
            </a:r>
            <a:r>
              <a:rPr lang="en-US" dirty="0" err="1" smtClean="0">
                <a:solidFill>
                  <a:srgbClr val="FFC000"/>
                </a:solidFill>
              </a:rPr>
              <a:t>function,e.g</a:t>
            </a:r>
            <a:r>
              <a:rPr lang="en-US" dirty="0" smtClean="0">
                <a:solidFill>
                  <a:srgbClr val="FFC000"/>
                </a:solidFill>
              </a:rPr>
              <a:t>. strychnine stimulate the action of heart and aspirin stills its action. Since both of them affect abnormally, so these compounds are known as drugs. </a:t>
            </a:r>
            <a:endParaRPr lang="en-US" dirty="0">
              <a:solidFill>
                <a:srgbClr val="FFC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fontScale="85000" lnSpcReduction="10000"/>
          </a:bodyPr>
          <a:lstStyle/>
          <a:p>
            <a:pPr>
              <a:buNone/>
            </a:pPr>
            <a:r>
              <a:rPr lang="en-US" dirty="0" smtClean="0"/>
              <a:t>Characteristics of Drugs</a:t>
            </a:r>
          </a:p>
          <a:p>
            <a:pPr>
              <a:buNone/>
            </a:pPr>
            <a:r>
              <a:rPr lang="en-US" dirty="0" smtClean="0">
                <a:solidFill>
                  <a:schemeClr val="accent6">
                    <a:lumMod val="75000"/>
                  </a:schemeClr>
                </a:solidFill>
              </a:rPr>
              <a:t>An ideal drug should posses a following requirements.</a:t>
            </a:r>
          </a:p>
          <a:p>
            <a:pPr>
              <a:buFont typeface="Wingdings" pitchFamily="2" charset="2"/>
              <a:buChar char="§"/>
            </a:pPr>
            <a:r>
              <a:rPr lang="en-US" dirty="0"/>
              <a:t> </a:t>
            </a:r>
            <a:r>
              <a:rPr lang="en-US" dirty="0" smtClean="0"/>
              <a:t>The action of ideal drug should be </a:t>
            </a:r>
            <a:r>
              <a:rPr lang="en-US" dirty="0" err="1" smtClean="0"/>
              <a:t>localised</a:t>
            </a:r>
            <a:r>
              <a:rPr lang="en-US" dirty="0"/>
              <a:t> </a:t>
            </a:r>
            <a:r>
              <a:rPr lang="en-US" dirty="0" smtClean="0"/>
              <a:t>at the site where it is desired to act. However no drug has these characteristics.</a:t>
            </a:r>
          </a:p>
          <a:p>
            <a:pPr>
              <a:buFont typeface="Wingdings" pitchFamily="2" charset="2"/>
              <a:buChar char="§"/>
            </a:pPr>
            <a:r>
              <a:rPr lang="en-US" dirty="0"/>
              <a:t> </a:t>
            </a:r>
            <a:r>
              <a:rPr lang="en-US" dirty="0" smtClean="0"/>
              <a:t>It should be non toxic. </a:t>
            </a:r>
            <a:endParaRPr lang="en-US" dirty="0"/>
          </a:p>
          <a:p>
            <a:pPr>
              <a:buFont typeface="Wingdings" pitchFamily="2" charset="2"/>
              <a:buChar char="§"/>
            </a:pPr>
            <a:r>
              <a:rPr lang="en-US" dirty="0" smtClean="0"/>
              <a:t> It should have minimum side effect.</a:t>
            </a:r>
          </a:p>
          <a:p>
            <a:pPr>
              <a:buFont typeface="Wingdings" pitchFamily="2" charset="2"/>
              <a:buChar char="§"/>
            </a:pPr>
            <a:r>
              <a:rPr lang="en-US" dirty="0"/>
              <a:t> </a:t>
            </a:r>
            <a:r>
              <a:rPr lang="en-US" dirty="0" smtClean="0"/>
              <a:t>It should not harmful for host tissues or physiological process.</a:t>
            </a:r>
          </a:p>
          <a:p>
            <a:pPr>
              <a:buFont typeface="Wingdings" pitchFamily="2" charset="2"/>
              <a:buChar char="§"/>
            </a:pPr>
            <a:r>
              <a:rPr lang="en-US" dirty="0"/>
              <a:t> </a:t>
            </a:r>
            <a:r>
              <a:rPr lang="en-US" dirty="0" smtClean="0"/>
              <a:t>It should be efficient.</a:t>
            </a:r>
          </a:p>
          <a:p>
            <a:pPr>
              <a:buFont typeface="Wingdings" pitchFamily="2" charset="2"/>
              <a:buChar char="§"/>
            </a:pPr>
            <a:r>
              <a:rPr lang="en-US" dirty="0"/>
              <a:t> </a:t>
            </a:r>
            <a:r>
              <a:rPr lang="en-US" dirty="0" smtClean="0"/>
              <a:t>it should not make the host cell resistant to the drug after its use for long time.</a:t>
            </a:r>
          </a:p>
          <a:p>
            <a:pPr>
              <a:buNone/>
            </a:pPr>
            <a:r>
              <a:rPr lang="en-US" dirty="0" smtClean="0"/>
              <a:t>     </a:t>
            </a:r>
            <a:r>
              <a:rPr lang="en-US" dirty="0" smtClean="0">
                <a:solidFill>
                  <a:srgbClr val="C00000"/>
                </a:solidFill>
              </a:rPr>
              <a:t>However most of the drugs do not possesses these characteristics.</a:t>
            </a:r>
            <a:endParaRPr lang="en-US" dirty="0">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fontScale="92500" lnSpcReduction="20000"/>
          </a:bodyPr>
          <a:lstStyle/>
          <a:p>
            <a:pPr>
              <a:buNone/>
            </a:pPr>
            <a:r>
              <a:rPr lang="en-US" dirty="0" smtClean="0"/>
              <a:t>Classification of Drugs</a:t>
            </a:r>
          </a:p>
          <a:p>
            <a:pPr algn="just">
              <a:buNone/>
            </a:pPr>
            <a:r>
              <a:rPr lang="en-US" dirty="0" smtClean="0"/>
              <a:t>On the basis of their therapeutic action, drugs are classified in two main categories:</a:t>
            </a:r>
          </a:p>
          <a:p>
            <a:pPr algn="just">
              <a:buNone/>
            </a:pPr>
            <a:r>
              <a:rPr lang="en-US" dirty="0" smtClean="0">
                <a:solidFill>
                  <a:srgbClr val="FF0000"/>
                </a:solidFill>
              </a:rPr>
              <a:t> (A) Chemotherapeutic agent</a:t>
            </a:r>
          </a:p>
          <a:p>
            <a:pPr algn="just">
              <a:buNone/>
            </a:pPr>
            <a:r>
              <a:rPr lang="en-US" dirty="0" smtClean="0"/>
              <a:t> These drugs are used in the treatment and cure of specific diseases like </a:t>
            </a:r>
            <a:r>
              <a:rPr lang="en-US" dirty="0" smtClean="0">
                <a:solidFill>
                  <a:srgbClr val="FFFF00"/>
                </a:solidFill>
              </a:rPr>
              <a:t>malaria, syphilis, tuberculosis, micro-organisms infection diseases, etc. </a:t>
            </a:r>
            <a:r>
              <a:rPr lang="en-US" dirty="0" smtClean="0"/>
              <a:t>Such type of drugs are known as chemotherapeutic agent.</a:t>
            </a:r>
          </a:p>
          <a:p>
            <a:pPr algn="just">
              <a:buNone/>
            </a:pPr>
            <a:r>
              <a:rPr lang="en-US" dirty="0" smtClean="0"/>
              <a:t>These chemotherapeutic agents attack and destroy the invading organisms without injuring or destroying the cell of the infected host. Thus chemotherapy may be defined as the treatment of disease by chemicals which selectively inhibit the parasitic organisms. The first therapeutic agent introduced by </a:t>
            </a:r>
            <a:r>
              <a:rPr lang="en-US" dirty="0" smtClean="0">
                <a:solidFill>
                  <a:srgbClr val="00B050"/>
                </a:solidFill>
              </a:rPr>
              <a:t>Ehrlich in 1910 were certain </a:t>
            </a:r>
            <a:r>
              <a:rPr lang="en-US" dirty="0" err="1" smtClean="0">
                <a:solidFill>
                  <a:srgbClr val="00B050"/>
                </a:solidFill>
              </a:rPr>
              <a:t>organo</a:t>
            </a:r>
            <a:r>
              <a:rPr lang="en-US" dirty="0" smtClean="0">
                <a:solidFill>
                  <a:srgbClr val="00B050"/>
                </a:solidFill>
              </a:rPr>
              <a:t>-arsenic compounds against t-</a:t>
            </a:r>
            <a:r>
              <a:rPr lang="en-US" dirty="0" err="1" smtClean="0">
                <a:solidFill>
                  <a:srgbClr val="00B050"/>
                </a:solidFill>
              </a:rPr>
              <a:t>sphylis</a:t>
            </a:r>
            <a:r>
              <a:rPr lang="en-US" dirty="0" smtClean="0">
                <a:solidFill>
                  <a:srgbClr val="00B050"/>
                </a:solidFill>
              </a:rPr>
              <a:t>.</a:t>
            </a:r>
          </a:p>
          <a:p>
            <a:pPr algn="just">
              <a:buNone/>
            </a:pPr>
            <a:endParaRPr lang="en-US"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lnSpcReduction="20000"/>
          </a:bodyPr>
          <a:lstStyle/>
          <a:p>
            <a:pPr algn="just">
              <a:buNone/>
            </a:pPr>
            <a:r>
              <a:rPr lang="en-US" dirty="0" smtClean="0"/>
              <a:t>Various chemotherapeutic agents:</a:t>
            </a:r>
          </a:p>
          <a:p>
            <a:pPr algn="just">
              <a:buNone/>
            </a:pPr>
            <a:r>
              <a:rPr lang="en-US" dirty="0" smtClean="0"/>
              <a:t>It may further divided into following types-</a:t>
            </a:r>
          </a:p>
          <a:p>
            <a:pPr marL="514350" indent="-514350" algn="just">
              <a:buAutoNum type="arabicParenBoth"/>
            </a:pPr>
            <a:r>
              <a:rPr lang="en-US" dirty="0" err="1" smtClean="0">
                <a:solidFill>
                  <a:srgbClr val="FF0000"/>
                </a:solidFill>
              </a:rPr>
              <a:t>Organometallic</a:t>
            </a:r>
            <a:r>
              <a:rPr lang="en-US" dirty="0" smtClean="0">
                <a:solidFill>
                  <a:srgbClr val="FF0000"/>
                </a:solidFill>
              </a:rPr>
              <a:t> therapeutics</a:t>
            </a:r>
          </a:p>
          <a:p>
            <a:pPr marL="514350" indent="-514350" algn="just">
              <a:buAutoNum type="arabicParenBoth"/>
            </a:pPr>
            <a:r>
              <a:rPr lang="en-US" dirty="0">
                <a:solidFill>
                  <a:srgbClr val="FF0000"/>
                </a:solidFill>
              </a:rPr>
              <a:t> </a:t>
            </a:r>
            <a:r>
              <a:rPr lang="en-US" dirty="0" smtClean="0">
                <a:solidFill>
                  <a:srgbClr val="FF0000"/>
                </a:solidFill>
              </a:rPr>
              <a:t>Anti-</a:t>
            </a:r>
            <a:r>
              <a:rPr lang="en-US" dirty="0" err="1" smtClean="0">
                <a:solidFill>
                  <a:srgbClr val="FF0000"/>
                </a:solidFill>
              </a:rPr>
              <a:t>malarials</a:t>
            </a:r>
            <a:endParaRPr lang="en-US" dirty="0" smtClean="0">
              <a:solidFill>
                <a:srgbClr val="FF0000"/>
              </a:solidFill>
            </a:endParaRPr>
          </a:p>
          <a:p>
            <a:pPr marL="514350" indent="-514350" algn="just">
              <a:buAutoNum type="arabicParenBoth"/>
            </a:pPr>
            <a:r>
              <a:rPr lang="en-US" dirty="0">
                <a:solidFill>
                  <a:srgbClr val="FF0000"/>
                </a:solidFill>
              </a:rPr>
              <a:t> </a:t>
            </a:r>
            <a:r>
              <a:rPr lang="en-US" dirty="0" err="1" smtClean="0">
                <a:solidFill>
                  <a:srgbClr val="FF0000"/>
                </a:solidFill>
              </a:rPr>
              <a:t>Antibacterials</a:t>
            </a:r>
            <a:r>
              <a:rPr lang="en-US" dirty="0" smtClean="0">
                <a:solidFill>
                  <a:srgbClr val="FF0000"/>
                </a:solidFill>
              </a:rPr>
              <a:t> (</a:t>
            </a:r>
            <a:r>
              <a:rPr lang="en-US" dirty="0" err="1" smtClean="0">
                <a:solidFill>
                  <a:srgbClr val="FF0000"/>
                </a:solidFill>
              </a:rPr>
              <a:t>Sulpha</a:t>
            </a:r>
            <a:r>
              <a:rPr lang="en-US" dirty="0" smtClean="0">
                <a:solidFill>
                  <a:srgbClr val="FF0000"/>
                </a:solidFill>
              </a:rPr>
              <a:t> drugs)</a:t>
            </a:r>
          </a:p>
          <a:p>
            <a:pPr marL="514350" indent="-514350" algn="just">
              <a:buAutoNum type="arabicParenBoth"/>
            </a:pPr>
            <a:r>
              <a:rPr lang="en-US" dirty="0">
                <a:solidFill>
                  <a:srgbClr val="FF0000"/>
                </a:solidFill>
              </a:rPr>
              <a:t> </a:t>
            </a:r>
            <a:r>
              <a:rPr lang="en-US" dirty="0" err="1" smtClean="0">
                <a:solidFill>
                  <a:srgbClr val="FF0000"/>
                </a:solidFill>
              </a:rPr>
              <a:t>Antibacterials</a:t>
            </a:r>
            <a:r>
              <a:rPr lang="en-US" dirty="0" smtClean="0">
                <a:solidFill>
                  <a:srgbClr val="FF0000"/>
                </a:solidFill>
              </a:rPr>
              <a:t> (Antibiotics)</a:t>
            </a:r>
          </a:p>
          <a:p>
            <a:pPr marL="514350" indent="-514350" algn="just">
              <a:buAutoNum type="arabicParenBoth"/>
            </a:pPr>
            <a:r>
              <a:rPr lang="en-US" dirty="0">
                <a:solidFill>
                  <a:srgbClr val="FF0000"/>
                </a:solidFill>
              </a:rPr>
              <a:t> </a:t>
            </a:r>
            <a:r>
              <a:rPr lang="en-US" dirty="0" smtClean="0">
                <a:solidFill>
                  <a:srgbClr val="FF0000"/>
                </a:solidFill>
              </a:rPr>
              <a:t>Anti-</a:t>
            </a:r>
            <a:r>
              <a:rPr lang="en-US" dirty="0" err="1" smtClean="0">
                <a:solidFill>
                  <a:srgbClr val="FF0000"/>
                </a:solidFill>
              </a:rPr>
              <a:t>protozoals</a:t>
            </a:r>
            <a:endParaRPr lang="en-US" dirty="0" smtClean="0">
              <a:solidFill>
                <a:srgbClr val="FF0000"/>
              </a:solidFill>
            </a:endParaRPr>
          </a:p>
          <a:p>
            <a:pPr marL="514350" indent="-514350" algn="just">
              <a:buAutoNum type="arabicParenBoth"/>
            </a:pPr>
            <a:r>
              <a:rPr lang="en-US" dirty="0">
                <a:solidFill>
                  <a:srgbClr val="FF0000"/>
                </a:solidFill>
              </a:rPr>
              <a:t> </a:t>
            </a:r>
            <a:r>
              <a:rPr lang="en-US" dirty="0" smtClean="0">
                <a:solidFill>
                  <a:srgbClr val="FF0000"/>
                </a:solidFill>
              </a:rPr>
              <a:t>Anti-fungal</a:t>
            </a:r>
          </a:p>
          <a:p>
            <a:pPr marL="514350" indent="-514350" algn="just">
              <a:buAutoNum type="arabicParenBoth"/>
            </a:pPr>
            <a:r>
              <a:rPr lang="en-US" dirty="0">
                <a:solidFill>
                  <a:srgbClr val="FF0000"/>
                </a:solidFill>
              </a:rPr>
              <a:t> </a:t>
            </a:r>
            <a:r>
              <a:rPr lang="en-US" dirty="0" err="1" smtClean="0">
                <a:solidFill>
                  <a:srgbClr val="FF0000"/>
                </a:solidFill>
              </a:rPr>
              <a:t>Anthelmentics</a:t>
            </a:r>
            <a:endParaRPr lang="en-US" dirty="0" smtClean="0">
              <a:solidFill>
                <a:srgbClr val="FF0000"/>
              </a:solidFill>
            </a:endParaRPr>
          </a:p>
          <a:p>
            <a:pPr marL="514350" indent="-514350" algn="just">
              <a:buAutoNum type="arabicParenBoth"/>
            </a:pPr>
            <a:r>
              <a:rPr lang="en-US" dirty="0" smtClean="0">
                <a:solidFill>
                  <a:srgbClr val="FF0000"/>
                </a:solidFill>
              </a:rPr>
              <a:t> Antiseptics</a:t>
            </a:r>
          </a:p>
          <a:p>
            <a:pPr marL="514350" indent="-514350" algn="just">
              <a:buAutoNum type="arabicParenBoth"/>
            </a:pPr>
            <a:r>
              <a:rPr lang="en-US" dirty="0">
                <a:solidFill>
                  <a:srgbClr val="FF0000"/>
                </a:solidFill>
              </a:rPr>
              <a:t> </a:t>
            </a:r>
            <a:r>
              <a:rPr lang="en-US" dirty="0" err="1" smtClean="0">
                <a:solidFill>
                  <a:srgbClr val="FF0000"/>
                </a:solidFill>
              </a:rPr>
              <a:t>Antineoplastics</a:t>
            </a:r>
            <a:endParaRPr lang="en-US" dirty="0" smtClean="0">
              <a:solidFill>
                <a:srgbClr val="FF0000"/>
              </a:solidFill>
            </a:endParaRPr>
          </a:p>
          <a:p>
            <a:pPr marL="514350" indent="-514350" algn="just">
              <a:buAutoNum type="arabicParenBoth"/>
            </a:pPr>
            <a:r>
              <a:rPr lang="en-US" dirty="0">
                <a:solidFill>
                  <a:srgbClr val="FF0000"/>
                </a:solidFill>
              </a:rPr>
              <a:t> </a:t>
            </a:r>
            <a:r>
              <a:rPr lang="en-US" dirty="0" err="1" smtClean="0">
                <a:solidFill>
                  <a:srgbClr val="FF0000"/>
                </a:solidFill>
              </a:rPr>
              <a:t>Antitubercular</a:t>
            </a:r>
            <a:endParaRPr lang="en-US" dirty="0" smtClean="0">
              <a:solidFill>
                <a:srgbClr val="FF0000"/>
              </a:solidFill>
            </a:endParaRPr>
          </a:p>
          <a:p>
            <a:pPr marL="514350" indent="-514350" algn="just">
              <a:buAutoNum type="arabicParenBoth"/>
            </a:pPr>
            <a:r>
              <a:rPr lang="en-US" dirty="0">
                <a:solidFill>
                  <a:srgbClr val="FF0000"/>
                </a:solidFill>
              </a:rPr>
              <a:t> </a:t>
            </a:r>
            <a:r>
              <a:rPr lang="en-US" dirty="0" err="1" smtClean="0">
                <a:solidFill>
                  <a:srgbClr val="FF0000"/>
                </a:solidFill>
              </a:rPr>
              <a:t>Antileprosy</a:t>
            </a:r>
            <a:endParaRPr lang="en-US" dirty="0" smtClean="0">
              <a:solidFill>
                <a:srgbClr val="FF0000"/>
              </a:solidFill>
            </a:endParaRPr>
          </a:p>
          <a:p>
            <a:pPr marL="514350" indent="-514350" algn="just">
              <a:buAutoNum type="arabicParenBoth"/>
            </a:pPr>
            <a:endParaRPr lang="en-US"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buNone/>
            </a:pPr>
            <a:r>
              <a:rPr lang="en-US" dirty="0" smtClean="0">
                <a:solidFill>
                  <a:srgbClr val="FF0000"/>
                </a:solidFill>
              </a:rPr>
              <a:t>(B) </a:t>
            </a:r>
            <a:r>
              <a:rPr lang="en-US" dirty="0" err="1" smtClean="0">
                <a:solidFill>
                  <a:srgbClr val="FF0000"/>
                </a:solidFill>
              </a:rPr>
              <a:t>Pharmacodynamic</a:t>
            </a:r>
            <a:r>
              <a:rPr lang="en-US" dirty="0" smtClean="0">
                <a:solidFill>
                  <a:srgbClr val="FF0000"/>
                </a:solidFill>
              </a:rPr>
              <a:t> agents</a:t>
            </a:r>
          </a:p>
          <a:p>
            <a:pPr algn="just">
              <a:buNone/>
            </a:pPr>
            <a:r>
              <a:rPr lang="en-US" dirty="0" smtClean="0"/>
              <a:t>These drugs have characteristic effect on animal organism but are not specific remedies for particular diseases.</a:t>
            </a:r>
          </a:p>
          <a:p>
            <a:pPr algn="just">
              <a:buNone/>
            </a:pPr>
            <a:r>
              <a:rPr lang="en-US" dirty="0" smtClean="0"/>
              <a:t>Although such type of drugs can assist in recovery from a specific bacterial or viral infection. Their action is not directed at the pathogenic organism which are target in </a:t>
            </a:r>
            <a:r>
              <a:rPr lang="en-US" dirty="0" err="1" smtClean="0"/>
              <a:t>chemotheraphy</a:t>
            </a:r>
            <a:r>
              <a:rPr lang="en-US" dirty="0" smtClean="0"/>
              <a:t> (This is difference from chemotherapeutic agents and it)</a:t>
            </a:r>
          </a:p>
          <a:p>
            <a:pPr algn="just">
              <a:buNone/>
            </a:pPr>
            <a:r>
              <a:rPr lang="en-US" dirty="0" smtClean="0">
                <a:solidFill>
                  <a:srgbClr val="FFC000"/>
                </a:solidFill>
              </a:rPr>
              <a:t>Classification of </a:t>
            </a:r>
            <a:r>
              <a:rPr lang="en-US" dirty="0" err="1" smtClean="0">
                <a:solidFill>
                  <a:srgbClr val="FFC000"/>
                </a:solidFill>
              </a:rPr>
              <a:t>Pharmacodynamic</a:t>
            </a:r>
            <a:r>
              <a:rPr lang="en-US" dirty="0" smtClean="0">
                <a:solidFill>
                  <a:srgbClr val="FFC000"/>
                </a:solidFill>
              </a:rPr>
              <a:t> agents</a:t>
            </a:r>
          </a:p>
          <a:p>
            <a:pPr marL="514350" indent="-514350" algn="just">
              <a:buAutoNum type="arabicParenBoth"/>
            </a:pPr>
            <a:r>
              <a:rPr lang="en-US" dirty="0" smtClean="0">
                <a:solidFill>
                  <a:srgbClr val="FFC000"/>
                </a:solidFill>
              </a:rPr>
              <a:t>Non selective central nervous system (CNS) modifiers i.e. depressant.</a:t>
            </a:r>
          </a:p>
          <a:p>
            <a:pPr marL="514350" indent="-514350" algn="just">
              <a:buNone/>
            </a:pPr>
            <a:endParaRPr lang="en-US" dirty="0" smtClean="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pPr>
              <a:buNone/>
            </a:pPr>
            <a:r>
              <a:rPr lang="en-US" dirty="0" smtClean="0"/>
              <a:t>(2) Selective modifiers of CNS i.e. tranquillizer.</a:t>
            </a:r>
          </a:p>
          <a:p>
            <a:pPr>
              <a:buNone/>
            </a:pPr>
            <a:r>
              <a:rPr lang="en-US" dirty="0" smtClean="0"/>
              <a:t>(3) CNS stimulant i.e. antidepressant</a:t>
            </a:r>
          </a:p>
          <a:p>
            <a:pPr marL="514350" indent="-514350">
              <a:buAutoNum type="arabicParenBoth" startAt="4"/>
            </a:pPr>
            <a:r>
              <a:rPr lang="en-US" dirty="0" smtClean="0"/>
              <a:t>Adrenergic stimulants i.e. blocking agent</a:t>
            </a:r>
          </a:p>
          <a:p>
            <a:pPr marL="514350" indent="-514350">
              <a:buAutoNum type="arabicParenBoth" startAt="4"/>
            </a:pPr>
            <a:r>
              <a:rPr lang="en-US" dirty="0" smtClean="0"/>
              <a:t>Cholinergic and </a:t>
            </a:r>
            <a:r>
              <a:rPr lang="en-US" dirty="0" err="1" smtClean="0"/>
              <a:t>anticholinergic</a:t>
            </a:r>
            <a:r>
              <a:rPr lang="en-US" dirty="0" smtClean="0"/>
              <a:t> agents</a:t>
            </a:r>
          </a:p>
          <a:p>
            <a:pPr marL="514350" indent="-514350">
              <a:buAutoNum type="arabicParenBoth" startAt="4"/>
            </a:pPr>
            <a:r>
              <a:rPr lang="en-US" dirty="0"/>
              <a:t> </a:t>
            </a:r>
            <a:r>
              <a:rPr lang="en-US" dirty="0" err="1" smtClean="0"/>
              <a:t>Cardiovasculate</a:t>
            </a:r>
            <a:r>
              <a:rPr lang="en-US" dirty="0" smtClean="0"/>
              <a:t> agents</a:t>
            </a:r>
          </a:p>
          <a:p>
            <a:pPr marL="514350" indent="-514350">
              <a:buAutoNum type="arabicParenBoth" startAt="4"/>
            </a:pPr>
            <a:r>
              <a:rPr lang="en-US" dirty="0"/>
              <a:t> </a:t>
            </a:r>
            <a:r>
              <a:rPr lang="en-US" dirty="0" smtClean="0"/>
              <a:t>Diuretics</a:t>
            </a:r>
          </a:p>
          <a:p>
            <a:pPr marL="514350" indent="-514350">
              <a:buAutoNum type="arabicParenBoth" startAt="4"/>
            </a:pPr>
            <a:r>
              <a:rPr lang="en-US" dirty="0" smtClean="0"/>
              <a:t> </a:t>
            </a:r>
            <a:r>
              <a:rPr lang="en-US" dirty="0" err="1" smtClean="0"/>
              <a:t>Anaesthetics</a:t>
            </a:r>
            <a:endParaRPr lang="en-US" dirty="0" smtClean="0"/>
          </a:p>
          <a:p>
            <a:pPr marL="514350" indent="-514350">
              <a:buAutoNum type="arabicParenBoth" startAt="4"/>
            </a:pPr>
            <a:r>
              <a:rPr lang="en-US" dirty="0"/>
              <a:t> </a:t>
            </a:r>
            <a:r>
              <a:rPr lang="en-US" dirty="0" smtClean="0"/>
              <a:t>Antipyretics and analgesics</a:t>
            </a:r>
          </a:p>
          <a:p>
            <a:pPr marL="514350" indent="-514350">
              <a:buAutoNum type="arabicParenBoth" startAt="4"/>
            </a:pPr>
            <a:r>
              <a:rPr lang="en-US" dirty="0"/>
              <a:t> </a:t>
            </a:r>
            <a:r>
              <a:rPr lang="en-US" dirty="0" err="1" smtClean="0"/>
              <a:t>Antispasmodix</a:t>
            </a:r>
            <a:endParaRPr lang="en-US" dirty="0" smtClean="0"/>
          </a:p>
          <a:p>
            <a:pPr marL="514350" indent="-514350">
              <a:buAutoNum type="arabicParenBoth" startAt="4"/>
            </a:pPr>
            <a:r>
              <a:rPr lang="en-US" dirty="0" smtClean="0"/>
              <a:t> Antihistamines</a:t>
            </a:r>
          </a:p>
          <a:p>
            <a:pPr marL="514350" indent="-514350">
              <a:buAutoNum type="arabicParenBoth" startAt="4"/>
            </a:pPr>
            <a:r>
              <a:rPr lang="en-US" dirty="0"/>
              <a:t> </a:t>
            </a:r>
            <a:r>
              <a:rPr lang="en-US" dirty="0" smtClean="0"/>
              <a:t>Anticoagulant</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lnSpcReduction="10000"/>
          </a:bodyPr>
          <a:lstStyle/>
          <a:p>
            <a:pPr>
              <a:buNone/>
            </a:pPr>
            <a:r>
              <a:rPr lang="en-US" sz="4400" dirty="0" smtClean="0">
                <a:solidFill>
                  <a:srgbClr val="FF0000"/>
                </a:solidFill>
              </a:rPr>
              <a:t>Therapeutic Index</a:t>
            </a:r>
          </a:p>
          <a:p>
            <a:pPr algn="just">
              <a:buNone/>
            </a:pPr>
            <a:r>
              <a:rPr lang="en-US" dirty="0" smtClean="0"/>
              <a:t>The medicinal value of the drug is generally represented by therapeutic index which is described as the ratio of amount necessary to kill the patient i.e. maximum tolerated doze (MTD) to that required for maximum curative doze (MCD).</a:t>
            </a:r>
          </a:p>
          <a:p>
            <a:pPr algn="just">
              <a:buNone/>
            </a:pPr>
            <a:r>
              <a:rPr lang="en-US" dirty="0"/>
              <a:t> </a:t>
            </a:r>
            <a:endParaRPr lang="en-US" dirty="0" smtClean="0"/>
          </a:p>
          <a:p>
            <a:pPr algn="just">
              <a:buNone/>
            </a:pPr>
            <a:r>
              <a:rPr lang="en-US" dirty="0" smtClean="0">
                <a:solidFill>
                  <a:srgbClr val="FF0000"/>
                </a:solidFill>
              </a:rPr>
              <a:t>Therapeutic index =                                                       </a:t>
            </a:r>
          </a:p>
          <a:p>
            <a:pPr algn="just">
              <a:buNone/>
            </a:pPr>
            <a:endParaRPr lang="en-US" dirty="0"/>
          </a:p>
          <a:p>
            <a:pPr algn="just">
              <a:buNone/>
            </a:pPr>
            <a:r>
              <a:rPr lang="en-US" dirty="0" smtClean="0">
                <a:solidFill>
                  <a:srgbClr val="FFFF00"/>
                </a:solidFill>
              </a:rPr>
              <a:t>The value of therapeutic index = 10 means that 10 times a doze used for curative purpose would kill the patient as well as parasite</a:t>
            </a:r>
            <a:endParaRPr lang="en-US" dirty="0">
              <a:solidFill>
                <a:srgbClr val="FFFF00"/>
              </a:solidFill>
            </a:endParaRPr>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657600" y="3733800"/>
            <a:ext cx="4714875" cy="819150"/>
          </a:xfrm>
          <a:prstGeom prst="rect">
            <a:avLst/>
          </a:prstGeom>
          <a:noFill/>
        </p:spPr>
      </p:pic>
      <p:sp>
        <p:nvSpPr>
          <p:cNvPr id="1029" name="Rectangle 5"/>
          <p:cNvSpPr>
            <a:spLocks noChangeArrowheads="1"/>
          </p:cNvSpPr>
          <p:nvPr/>
        </p:nvSpPr>
        <p:spPr bwMode="auto">
          <a:xfrm>
            <a:off x="0" y="127635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lnSpcReduction="10000"/>
          </a:bodyPr>
          <a:lstStyle/>
          <a:p>
            <a:pPr algn="just">
              <a:buNone/>
            </a:pPr>
            <a:r>
              <a:rPr lang="en-US" sz="4500" b="1" dirty="0" smtClean="0">
                <a:solidFill>
                  <a:srgbClr val="FFC000"/>
                </a:solidFill>
              </a:rPr>
              <a:t>Analysis by </a:t>
            </a:r>
            <a:r>
              <a:rPr lang="en-US" sz="4500" b="1" dirty="0" err="1" smtClean="0">
                <a:solidFill>
                  <a:srgbClr val="FFC000"/>
                </a:solidFill>
              </a:rPr>
              <a:t>spectrophotometric</a:t>
            </a:r>
            <a:r>
              <a:rPr lang="en-US" sz="4500" b="1" dirty="0" smtClean="0">
                <a:solidFill>
                  <a:srgbClr val="FFC000"/>
                </a:solidFill>
              </a:rPr>
              <a:t> technique of drugs</a:t>
            </a:r>
          </a:p>
          <a:p>
            <a:pPr algn="just">
              <a:buNone/>
            </a:pPr>
            <a:r>
              <a:rPr lang="en-US" dirty="0" smtClean="0"/>
              <a:t>We know that a large number of organic molecules absorb radiation in the ultraviolet and visible region.</a:t>
            </a:r>
          </a:p>
          <a:p>
            <a:pPr algn="just">
              <a:buNone/>
            </a:pPr>
            <a:r>
              <a:rPr lang="en-US" dirty="0" smtClean="0"/>
              <a:t>The molecule having high molecular </a:t>
            </a:r>
            <a:r>
              <a:rPr lang="en-US" dirty="0" err="1" smtClean="0"/>
              <a:t>absorptivities</a:t>
            </a:r>
            <a:r>
              <a:rPr lang="en-US" dirty="0" smtClean="0"/>
              <a:t> may determined directly. These can be converted chemically into derivatives which have high molar </a:t>
            </a:r>
            <a:r>
              <a:rPr lang="en-US" dirty="0" err="1" smtClean="0"/>
              <a:t>absorptivity</a:t>
            </a:r>
            <a:r>
              <a:rPr lang="en-US" dirty="0" smtClean="0"/>
              <a:t>.</a:t>
            </a:r>
          </a:p>
          <a:p>
            <a:pPr algn="just">
              <a:buNone/>
            </a:pPr>
            <a:r>
              <a:rPr lang="en-US" dirty="0" smtClean="0"/>
              <a:t>A single absorbing component can be determined easily by assuming the component to be </a:t>
            </a:r>
            <a:r>
              <a:rPr lang="en-US" dirty="0" err="1" smtClean="0"/>
              <a:t>analysed</a:t>
            </a:r>
            <a:r>
              <a:rPr lang="en-US" dirty="0" smtClean="0"/>
              <a:t> as the only species that absorbed in sample mixture or if it is only species in the sample that absorb at the wavelength selected analysis.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1674</Words>
  <Application>Microsoft Office PowerPoint</Application>
  <PresentationFormat>On-screen Show (4:3)</PresentationFormat>
  <Paragraphs>101</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Narcotics and dangerous drugs</vt:lpstr>
      <vt:lpstr>Slide 16</vt:lpstr>
      <vt:lpstr>Slide 17</vt:lpstr>
      <vt:lpstr>Slide 18</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29</cp:revision>
  <dcterms:created xsi:type="dcterms:W3CDTF">2020-04-12T05:09:45Z</dcterms:created>
  <dcterms:modified xsi:type="dcterms:W3CDTF">2020-04-12T08:25:46Z</dcterms:modified>
</cp:coreProperties>
</file>