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454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795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9678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80510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97983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41254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5768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894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8415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270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9444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3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056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501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2811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730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1866261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254034"/>
            <a:ext cx="9448800" cy="1384663"/>
          </a:xfrm>
        </p:spPr>
        <p:txBody>
          <a:bodyPr>
            <a:normAutofit/>
          </a:bodyPr>
          <a:lstStyle/>
          <a:p>
            <a:pPr algn="ctr"/>
            <a:r>
              <a:rPr lang="en-US" sz="4000" b="1" dirty="0" smtClean="0">
                <a:latin typeface="Adobe Devanagari" panose="02040503050201020203" pitchFamily="18" charset="0"/>
                <a:cs typeface="Adobe Devanagari" panose="02040503050201020203" pitchFamily="18" charset="0"/>
              </a:rPr>
              <a:t>Indian Penal Code  1860</a:t>
            </a:r>
            <a:r>
              <a:rPr lang="en-US" sz="4000" dirty="0" smtClean="0">
                <a:latin typeface="Adobe Devanagari" panose="02040503050201020203" pitchFamily="18" charset="0"/>
                <a:cs typeface="Adobe Devanagari" panose="02040503050201020203" pitchFamily="18" charset="0"/>
              </a:rPr>
              <a:t/>
            </a:r>
            <a:br>
              <a:rPr lang="en-US" sz="4000" dirty="0" smtClean="0">
                <a:latin typeface="Adobe Devanagari" panose="02040503050201020203" pitchFamily="18" charset="0"/>
                <a:cs typeface="Adobe Devanagari" panose="02040503050201020203" pitchFamily="18" charset="0"/>
              </a:rPr>
            </a:br>
            <a:r>
              <a:rPr lang="en-US" sz="4000" dirty="0">
                <a:latin typeface="Arial Rounded MT Bold" panose="020F0704030504030204" pitchFamily="34" charset="0"/>
                <a:cs typeface="Adobe Devanagari" panose="02040503050201020203" pitchFamily="18" charset="0"/>
              </a:rPr>
              <a:t>S</a:t>
            </a:r>
            <a:r>
              <a:rPr lang="en-US" sz="4000" dirty="0" smtClean="0">
                <a:latin typeface="Arial Rounded MT Bold" panose="020F0704030504030204" pitchFamily="34" charset="0"/>
                <a:cs typeface="Adobe Devanagari" panose="02040503050201020203" pitchFamily="18" charset="0"/>
              </a:rPr>
              <a:t>ection-378(theft</a:t>
            </a:r>
            <a:r>
              <a:rPr lang="en-US" sz="4000" dirty="0">
                <a:latin typeface="Adobe Devanagari" panose="02040503050201020203" pitchFamily="18" charset="0"/>
                <a:cs typeface="Adobe Devanagari" panose="02040503050201020203" pitchFamily="18" charset="0"/>
              </a:rPr>
              <a:t>)</a:t>
            </a:r>
          </a:p>
        </p:txBody>
      </p:sp>
      <p:sp>
        <p:nvSpPr>
          <p:cNvPr id="3" name="Subtitle 2"/>
          <p:cNvSpPr>
            <a:spLocks noGrp="1"/>
          </p:cNvSpPr>
          <p:nvPr>
            <p:ph type="subTitle" idx="1"/>
          </p:nvPr>
        </p:nvSpPr>
        <p:spPr>
          <a:xfrm>
            <a:off x="1371600" y="3030583"/>
            <a:ext cx="9448800" cy="2743200"/>
          </a:xfrm>
        </p:spPr>
        <p:txBody>
          <a:bodyPr>
            <a:normAutofit/>
          </a:bodyPr>
          <a:lstStyle/>
          <a:p>
            <a:pPr algn="ctr"/>
            <a:r>
              <a:rPr lang="en-US" dirty="0" smtClean="0"/>
              <a:t>      </a:t>
            </a:r>
            <a:r>
              <a:rPr lang="en-US" sz="2400" b="1" dirty="0" smtClean="0"/>
              <a:t>LL.B  I</a:t>
            </a:r>
            <a:r>
              <a:rPr lang="en-US" b="1" dirty="0" smtClean="0"/>
              <a:t> </a:t>
            </a:r>
            <a:r>
              <a:rPr lang="en-US" sz="2800" b="1" dirty="0" smtClean="0"/>
              <a:t>Year</a:t>
            </a:r>
            <a:r>
              <a:rPr lang="en-US" b="1" dirty="0" smtClean="0"/>
              <a:t>(Semester-II)    (Subject-Law of Crime-I)</a:t>
            </a:r>
          </a:p>
          <a:p>
            <a:pPr algn="ctr"/>
            <a:r>
              <a:rPr lang="en-US" b="1" dirty="0" smtClean="0"/>
              <a:t>(Paper IV,  Unit-III)</a:t>
            </a:r>
          </a:p>
          <a:p>
            <a:pPr algn="ctr"/>
            <a:endParaRPr lang="en-US" b="1" dirty="0"/>
          </a:p>
          <a:p>
            <a:pPr algn="ctr"/>
            <a:r>
              <a:rPr lang="en-US" b="1" dirty="0" smtClean="0"/>
              <a:t>Dr. Vijay Kumar Rai</a:t>
            </a:r>
          </a:p>
          <a:p>
            <a:pPr algn="ctr"/>
            <a:r>
              <a:rPr lang="en-US" b="1" dirty="0" smtClean="0"/>
              <a:t>Associate Professor, Deptt. Of Law</a:t>
            </a:r>
          </a:p>
          <a:p>
            <a:pPr algn="ctr"/>
            <a:r>
              <a:rPr lang="en-US" b="1" dirty="0" smtClean="0"/>
              <a:t>Harishchandra PG College Varanasi</a:t>
            </a:r>
          </a:p>
        </p:txBody>
      </p:sp>
    </p:spTree>
    <p:extLst>
      <p:ext uri="{BB962C8B-B14F-4D97-AF65-F5344CB8AC3E}">
        <p14:creationId xmlns:p14="http://schemas.microsoft.com/office/powerpoint/2010/main" val="2387445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2593" y="1371600"/>
            <a:ext cx="10580916" cy="3631763"/>
          </a:xfrm>
          <a:custGeom>
            <a:avLst/>
            <a:gdLst>
              <a:gd name="connsiteX0" fmla="*/ 0 w 9914708"/>
              <a:gd name="connsiteY0" fmla="*/ 0 h 2985433"/>
              <a:gd name="connsiteX1" fmla="*/ 9914708 w 9914708"/>
              <a:gd name="connsiteY1" fmla="*/ 0 h 2985433"/>
              <a:gd name="connsiteX2" fmla="*/ 9914708 w 9914708"/>
              <a:gd name="connsiteY2" fmla="*/ 2985433 h 2985433"/>
              <a:gd name="connsiteX3" fmla="*/ 0 w 9914708"/>
              <a:gd name="connsiteY3" fmla="*/ 2985433 h 2985433"/>
              <a:gd name="connsiteX4" fmla="*/ 0 w 9914708"/>
              <a:gd name="connsiteY4" fmla="*/ 0 h 2985433"/>
              <a:gd name="connsiteX0" fmla="*/ 0 w 9914708"/>
              <a:gd name="connsiteY0" fmla="*/ 4745 h 2990178"/>
              <a:gd name="connsiteX1" fmla="*/ 4689565 w 9914708"/>
              <a:gd name="connsiteY1" fmla="*/ 0 h 2990178"/>
              <a:gd name="connsiteX2" fmla="*/ 9914708 w 9914708"/>
              <a:gd name="connsiteY2" fmla="*/ 4745 h 2990178"/>
              <a:gd name="connsiteX3" fmla="*/ 9914708 w 9914708"/>
              <a:gd name="connsiteY3" fmla="*/ 2990178 h 2990178"/>
              <a:gd name="connsiteX4" fmla="*/ 0 w 9914708"/>
              <a:gd name="connsiteY4" fmla="*/ 2990178 h 2990178"/>
              <a:gd name="connsiteX5" fmla="*/ 0 w 9914708"/>
              <a:gd name="connsiteY5" fmla="*/ 4745 h 299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14708" h="2990178">
                <a:moveTo>
                  <a:pt x="0" y="4745"/>
                </a:moveTo>
                <a:lnTo>
                  <a:pt x="4689565" y="0"/>
                </a:lnTo>
                <a:lnTo>
                  <a:pt x="9914708" y="4745"/>
                </a:lnTo>
                <a:lnTo>
                  <a:pt x="9914708" y="2990178"/>
                </a:lnTo>
                <a:lnTo>
                  <a:pt x="0" y="2990178"/>
                </a:lnTo>
                <a:lnTo>
                  <a:pt x="0" y="4745"/>
                </a:lnTo>
                <a:close/>
              </a:path>
            </a:pathLst>
          </a:custGeom>
        </p:spPr>
        <p:txBody>
          <a:bodyPr wrap="square">
            <a:spAutoFit/>
          </a:bodyPr>
          <a:lstStyle/>
          <a:p>
            <a:r>
              <a:rPr lang="en-US" sz="2800" b="1" u="sng" dirty="0" smtClean="0"/>
              <a:t>Sec. 378 </a:t>
            </a:r>
            <a:r>
              <a:rPr lang="en-US" sz="2000" dirty="0" smtClean="0"/>
              <a:t>– Whoever,intending to take dishonestly any movable property out of the possession of any person without that person’s consent, moves that property in order to such taking,is said to commit theft.</a:t>
            </a:r>
          </a:p>
          <a:p>
            <a:endParaRPr lang="en-US" sz="2000" dirty="0" smtClean="0"/>
          </a:p>
          <a:p>
            <a:endParaRPr lang="en-US" sz="2000" dirty="0" smtClean="0"/>
          </a:p>
          <a:p>
            <a:r>
              <a:rPr lang="en-US" sz="2400" b="1" dirty="0" smtClean="0"/>
              <a:t>Elements of theft-  </a:t>
            </a:r>
            <a:r>
              <a:rPr lang="en-US" b="1" dirty="0" smtClean="0"/>
              <a:t>(</a:t>
            </a:r>
            <a:r>
              <a:rPr lang="en-US" sz="2000" b="1" dirty="0" smtClean="0"/>
              <a:t>1) </a:t>
            </a:r>
            <a:r>
              <a:rPr lang="en-US" sz="2000" dirty="0" smtClean="0"/>
              <a:t>Movable Property</a:t>
            </a:r>
          </a:p>
          <a:p>
            <a:r>
              <a:rPr lang="en-US" sz="2000" dirty="0"/>
              <a:t> </a:t>
            </a:r>
            <a:r>
              <a:rPr lang="en-US" sz="2000" dirty="0" smtClean="0"/>
              <a:t>                                      </a:t>
            </a:r>
            <a:r>
              <a:rPr lang="en-US" sz="2000" b="1" dirty="0" smtClean="0"/>
              <a:t>(2) </a:t>
            </a:r>
            <a:r>
              <a:rPr lang="en-US" sz="2000" dirty="0" smtClean="0"/>
              <a:t>Possession of any person</a:t>
            </a:r>
          </a:p>
          <a:p>
            <a:r>
              <a:rPr lang="en-US" sz="2000" dirty="0"/>
              <a:t> </a:t>
            </a:r>
            <a:r>
              <a:rPr lang="en-US" sz="2000" dirty="0" smtClean="0"/>
              <a:t>                                     </a:t>
            </a:r>
            <a:r>
              <a:rPr lang="en-US" sz="2000" b="1" dirty="0" smtClean="0"/>
              <a:t> (3) </a:t>
            </a:r>
            <a:r>
              <a:rPr lang="en-US" sz="2000" dirty="0" smtClean="0"/>
              <a:t>Without Consent</a:t>
            </a:r>
          </a:p>
          <a:p>
            <a:r>
              <a:rPr lang="en-US" sz="2000" dirty="0"/>
              <a:t> </a:t>
            </a:r>
            <a:r>
              <a:rPr lang="en-US" sz="2000" dirty="0" smtClean="0"/>
              <a:t>                                      </a:t>
            </a:r>
            <a:r>
              <a:rPr lang="en-US" sz="2000" b="1" dirty="0" smtClean="0"/>
              <a:t>(4) </a:t>
            </a:r>
            <a:r>
              <a:rPr lang="en-US" sz="2000" dirty="0" smtClean="0"/>
              <a:t>Dishonestly (With dishonest intention)</a:t>
            </a:r>
          </a:p>
          <a:p>
            <a:r>
              <a:rPr lang="en-US" sz="2000" dirty="0"/>
              <a:t> </a:t>
            </a:r>
            <a:r>
              <a:rPr lang="en-US" sz="2000" dirty="0" smtClean="0"/>
              <a:t>                                      </a:t>
            </a:r>
            <a:r>
              <a:rPr lang="en-US" sz="2000" b="1" dirty="0" smtClean="0"/>
              <a:t>(5) </a:t>
            </a:r>
            <a:r>
              <a:rPr lang="en-US" sz="2000" dirty="0" smtClean="0"/>
              <a:t>Moves the Property</a:t>
            </a:r>
          </a:p>
          <a:p>
            <a:endParaRPr lang="en-US" dirty="0"/>
          </a:p>
        </p:txBody>
      </p:sp>
    </p:spTree>
    <p:extLst>
      <p:ext uri="{BB962C8B-B14F-4D97-AF65-F5344CB8AC3E}">
        <p14:creationId xmlns:p14="http://schemas.microsoft.com/office/powerpoint/2010/main" val="3852180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8987" y="1018895"/>
            <a:ext cx="10267407" cy="5632311"/>
          </a:xfrm>
          <a:prstGeom prst="rect">
            <a:avLst/>
          </a:prstGeom>
        </p:spPr>
        <p:txBody>
          <a:bodyPr wrap="square">
            <a:spAutoFit/>
          </a:bodyPr>
          <a:lstStyle/>
          <a:p>
            <a:r>
              <a:rPr lang="en-US" b="1" dirty="0" smtClean="0"/>
              <a:t>The Five Explanations attached to the Section :–</a:t>
            </a:r>
          </a:p>
          <a:p>
            <a:endParaRPr lang="en-US" b="1" dirty="0"/>
          </a:p>
          <a:p>
            <a:r>
              <a:rPr lang="en-IN" b="1" dirty="0"/>
              <a:t>Explanation </a:t>
            </a:r>
            <a:r>
              <a:rPr lang="en-IN" b="1" dirty="0" smtClean="0"/>
              <a:t>1—</a:t>
            </a:r>
            <a:r>
              <a:rPr lang="en-IN" dirty="0" smtClean="0"/>
              <a:t> A </a:t>
            </a:r>
            <a:r>
              <a:rPr lang="en-IN" dirty="0"/>
              <a:t>thing so long as it is attached to the earth, not being movable property, is not the subject of theft; but it becomes capable of being the subject of theft as soon as it is severed from the earth. </a:t>
            </a:r>
            <a:endParaRPr lang="en-IN" dirty="0" smtClean="0"/>
          </a:p>
          <a:p>
            <a:endParaRPr lang="en-IN" dirty="0" smtClean="0"/>
          </a:p>
          <a:p>
            <a:r>
              <a:rPr lang="en-IN" b="1" dirty="0" smtClean="0"/>
              <a:t>Explanation 2—</a:t>
            </a:r>
            <a:r>
              <a:rPr lang="en-IN" dirty="0" smtClean="0"/>
              <a:t>A</a:t>
            </a:r>
            <a:r>
              <a:rPr lang="en-IN" b="1" dirty="0" smtClean="0"/>
              <a:t> </a:t>
            </a:r>
            <a:r>
              <a:rPr lang="en-IN" dirty="0"/>
              <a:t>moving effected by the same act which affects the severance may be a theft. </a:t>
            </a:r>
            <a:endParaRPr lang="en-IN" dirty="0" smtClean="0"/>
          </a:p>
          <a:p>
            <a:endParaRPr lang="en-IN" dirty="0" smtClean="0"/>
          </a:p>
          <a:p>
            <a:r>
              <a:rPr lang="en-IN" b="1" dirty="0" smtClean="0"/>
              <a:t>Explanation 3—</a:t>
            </a:r>
            <a:r>
              <a:rPr lang="en-IN" dirty="0" smtClean="0"/>
              <a:t>A </a:t>
            </a:r>
            <a:r>
              <a:rPr lang="en-IN" dirty="0"/>
              <a:t>person is said to cause a thing to move by removing an obstacle which prevented it from moving or by sepa­rating it from any other thing, as well as by actually moving it. </a:t>
            </a:r>
            <a:endParaRPr lang="en-IN" dirty="0" smtClean="0"/>
          </a:p>
          <a:p>
            <a:endParaRPr lang="en-IN" dirty="0" smtClean="0"/>
          </a:p>
          <a:p>
            <a:r>
              <a:rPr lang="en-IN" b="1" dirty="0" smtClean="0"/>
              <a:t>Explanation 4—</a:t>
            </a:r>
            <a:r>
              <a:rPr lang="en-IN" dirty="0" smtClean="0"/>
              <a:t>A </a:t>
            </a:r>
            <a:r>
              <a:rPr lang="en-IN" dirty="0"/>
              <a:t>person, who by any means causes an animal to move, is said to move that animal, and to move everything which, in consequence of the motion so caused, is moved by that animal. </a:t>
            </a:r>
            <a:endParaRPr lang="en-IN" dirty="0" smtClean="0"/>
          </a:p>
          <a:p>
            <a:endParaRPr lang="en-IN" dirty="0" smtClean="0"/>
          </a:p>
          <a:p>
            <a:r>
              <a:rPr lang="en-IN" b="1" dirty="0" smtClean="0"/>
              <a:t>Explanation 5</a:t>
            </a:r>
            <a:r>
              <a:rPr lang="en-IN" dirty="0" smtClean="0"/>
              <a:t>—The </a:t>
            </a:r>
            <a:r>
              <a:rPr lang="en-IN" dirty="0"/>
              <a:t>consent mentioned in the definition may be express or implied, and may be given either by the person in possession, or by any person having for that purpose authority either express or implied.</a:t>
            </a:r>
            <a:endParaRPr lang="en-US" b="1" dirty="0" smtClean="0"/>
          </a:p>
        </p:txBody>
      </p:sp>
    </p:spTree>
    <p:extLst>
      <p:ext uri="{BB962C8B-B14F-4D97-AF65-F5344CB8AC3E}">
        <p14:creationId xmlns:p14="http://schemas.microsoft.com/office/powerpoint/2010/main" val="3218121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7911" y="1384661"/>
            <a:ext cx="10750732" cy="4801314"/>
          </a:xfrm>
          <a:prstGeom prst="rect">
            <a:avLst/>
          </a:prstGeom>
        </p:spPr>
        <p:txBody>
          <a:bodyPr wrap="square">
            <a:spAutoFit/>
          </a:bodyPr>
          <a:lstStyle/>
          <a:p>
            <a:pPr marL="342900" indent="-342900">
              <a:buAutoNum type="arabicParenR"/>
            </a:pPr>
            <a:r>
              <a:rPr lang="en-US" b="1" dirty="0" smtClean="0"/>
              <a:t>Movable Property-</a:t>
            </a:r>
            <a:endParaRPr lang="en-US" dirty="0" smtClean="0"/>
          </a:p>
          <a:p>
            <a:r>
              <a:rPr lang="en-US" dirty="0" smtClean="0"/>
              <a:t>    </a:t>
            </a:r>
            <a:r>
              <a:rPr lang="en-US" b="1" dirty="0" smtClean="0"/>
              <a:t>-&gt;  </a:t>
            </a:r>
            <a:r>
              <a:rPr lang="en-US" dirty="0" smtClean="0"/>
              <a:t>Things attached to Earth may become movable</a:t>
            </a:r>
            <a:r>
              <a:rPr lang="en-US" b="1" dirty="0" smtClean="0"/>
              <a:t>  </a:t>
            </a:r>
            <a:r>
              <a:rPr lang="en-US" dirty="0" smtClean="0"/>
              <a:t>property as soon as they are severed from  the Earth.(illustration a)</a:t>
            </a:r>
          </a:p>
          <a:p>
            <a:r>
              <a:rPr lang="en-US" dirty="0"/>
              <a:t> </a:t>
            </a:r>
            <a:r>
              <a:rPr lang="en-US" dirty="0" smtClean="0"/>
              <a:t>     </a:t>
            </a:r>
            <a:r>
              <a:rPr lang="en-US" b="1" dirty="0" smtClean="0"/>
              <a:t>Important Cases-</a:t>
            </a:r>
          </a:p>
          <a:p>
            <a:r>
              <a:rPr lang="en-US" b="1" dirty="0"/>
              <a:t> </a:t>
            </a:r>
            <a:r>
              <a:rPr lang="en-US" b="1" dirty="0" smtClean="0"/>
              <a:t>                                </a:t>
            </a:r>
            <a:r>
              <a:rPr lang="en-US" dirty="0" smtClean="0"/>
              <a:t>Dunyapat v. Emperor (1919) 42 All 53</a:t>
            </a:r>
          </a:p>
          <a:p>
            <a:r>
              <a:rPr lang="en-US" dirty="0"/>
              <a:t> </a:t>
            </a:r>
            <a:r>
              <a:rPr lang="en-US" dirty="0" smtClean="0"/>
              <a:t>                                Ahmad v. State AIR (1967) Raj 190</a:t>
            </a:r>
          </a:p>
          <a:p>
            <a:endParaRPr lang="en-US" dirty="0" smtClean="0"/>
          </a:p>
          <a:p>
            <a:r>
              <a:rPr lang="en-US" dirty="0"/>
              <a:t> </a:t>
            </a:r>
            <a:r>
              <a:rPr lang="en-US" dirty="0" smtClean="0"/>
              <a:t>                  </a:t>
            </a:r>
          </a:p>
          <a:p>
            <a:r>
              <a:rPr lang="en-US" b="1" dirty="0" smtClean="0"/>
              <a:t>2) Possession of any Person-</a:t>
            </a:r>
          </a:p>
          <a:p>
            <a:r>
              <a:rPr lang="en-US" b="1" dirty="0"/>
              <a:t> </a:t>
            </a:r>
            <a:r>
              <a:rPr lang="en-US" b="1" dirty="0" smtClean="0"/>
              <a:t>-&gt;  </a:t>
            </a:r>
            <a:r>
              <a:rPr lang="en-US" dirty="0" smtClean="0"/>
              <a:t>There can be no theft of property which is a </a:t>
            </a:r>
            <a:r>
              <a:rPr lang="en-US" i="1" dirty="0" smtClean="0">
                <a:latin typeface="Arial" panose="020B0604020202020204" pitchFamily="34" charset="0"/>
                <a:cs typeface="Arial" panose="020B0604020202020204" pitchFamily="34" charset="0"/>
              </a:rPr>
              <a:t>res nullius.</a:t>
            </a:r>
            <a:r>
              <a:rPr lang="en-US" dirty="0" smtClean="0">
                <a:latin typeface="+mj-lt"/>
                <a:cs typeface="Arial" panose="020B0604020202020204" pitchFamily="34" charset="0"/>
              </a:rPr>
              <a:t>(illustration g) </a:t>
            </a:r>
          </a:p>
          <a:p>
            <a:r>
              <a:rPr lang="en-US" b="1" dirty="0" smtClean="0">
                <a:cs typeface="Arial" panose="020B0604020202020204" pitchFamily="34" charset="0"/>
              </a:rPr>
              <a:t> -&gt;  </a:t>
            </a:r>
            <a:r>
              <a:rPr lang="en-US" dirty="0" smtClean="0">
                <a:cs typeface="Arial" panose="020B0604020202020204" pitchFamily="34" charset="0"/>
              </a:rPr>
              <a:t>As illustrations (j) and (k) shows the person from whose possession the property is taken may or may not be its owner.</a:t>
            </a:r>
          </a:p>
          <a:p>
            <a:r>
              <a:rPr lang="en-US" dirty="0">
                <a:cs typeface="Arial" panose="020B0604020202020204" pitchFamily="34" charset="0"/>
              </a:rPr>
              <a:t> </a:t>
            </a:r>
            <a:r>
              <a:rPr lang="en-US" b="1" dirty="0" smtClean="0">
                <a:cs typeface="Arial" panose="020B0604020202020204" pitchFamily="34" charset="0"/>
              </a:rPr>
              <a:t>-&gt;   </a:t>
            </a:r>
            <a:r>
              <a:rPr lang="en-US" dirty="0" smtClean="0">
                <a:cs typeface="Arial" panose="020B0604020202020204" pitchFamily="34" charset="0"/>
              </a:rPr>
              <a:t>Even a transient transfer of possession of property is sufficient to commit theft.</a:t>
            </a:r>
          </a:p>
          <a:p>
            <a:r>
              <a:rPr lang="en-US" dirty="0">
                <a:cs typeface="Arial" panose="020B0604020202020204" pitchFamily="34" charset="0"/>
              </a:rPr>
              <a:t> </a:t>
            </a:r>
            <a:r>
              <a:rPr lang="en-US" b="1" dirty="0">
                <a:cs typeface="Arial" panose="020B0604020202020204" pitchFamily="34" charset="0"/>
              </a:rPr>
              <a:t> </a:t>
            </a:r>
            <a:r>
              <a:rPr lang="en-US" b="1" dirty="0" smtClean="0">
                <a:cs typeface="Arial" panose="020B0604020202020204" pitchFamily="34" charset="0"/>
              </a:rPr>
              <a:t>     Important Cases-</a:t>
            </a:r>
          </a:p>
          <a:p>
            <a:r>
              <a:rPr lang="en-US" b="1" dirty="0">
                <a:cs typeface="Arial" panose="020B0604020202020204" pitchFamily="34" charset="0"/>
              </a:rPr>
              <a:t> </a:t>
            </a:r>
            <a:r>
              <a:rPr lang="en-US" b="1" dirty="0" smtClean="0">
                <a:cs typeface="Arial" panose="020B0604020202020204" pitchFamily="34" charset="0"/>
              </a:rPr>
              <a:t>                               </a:t>
            </a:r>
            <a:r>
              <a:rPr lang="en-US" dirty="0" smtClean="0">
                <a:cs typeface="Arial" panose="020B0604020202020204" pitchFamily="34" charset="0"/>
              </a:rPr>
              <a:t>State of Maharastra v. Vishwanath (1979) 4 SCC 23</a:t>
            </a:r>
          </a:p>
          <a:p>
            <a:r>
              <a:rPr lang="en-US" dirty="0">
                <a:cs typeface="Arial" panose="020B0604020202020204" pitchFamily="34" charset="0"/>
              </a:rPr>
              <a:t> </a:t>
            </a:r>
            <a:r>
              <a:rPr lang="en-US" dirty="0" smtClean="0">
                <a:cs typeface="Arial" panose="020B0604020202020204" pitchFamily="34" charset="0"/>
              </a:rPr>
              <a:t>                                Punnu Rangam v. Emperor (!887) 10 Madras 186</a:t>
            </a:r>
          </a:p>
          <a:p>
            <a:endParaRPr lang="en-US" b="1" dirty="0">
              <a:cs typeface="Arial" panose="020B0604020202020204" pitchFamily="34" charset="0"/>
            </a:endParaRPr>
          </a:p>
        </p:txBody>
      </p:sp>
    </p:spTree>
    <p:extLst>
      <p:ext uri="{BB962C8B-B14F-4D97-AF65-F5344CB8AC3E}">
        <p14:creationId xmlns:p14="http://schemas.microsoft.com/office/powerpoint/2010/main" val="3260884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6366" y="1162593"/>
            <a:ext cx="9692640" cy="5355312"/>
          </a:xfrm>
          <a:prstGeom prst="rect">
            <a:avLst/>
          </a:prstGeom>
        </p:spPr>
        <p:txBody>
          <a:bodyPr wrap="square">
            <a:spAutoFit/>
          </a:bodyPr>
          <a:lstStyle/>
          <a:p>
            <a:r>
              <a:rPr lang="en-US" b="1" dirty="0">
                <a:cs typeface="Arial" panose="020B0604020202020204" pitchFamily="34" charset="0"/>
              </a:rPr>
              <a:t>3) Without Consent-</a:t>
            </a:r>
          </a:p>
          <a:p>
            <a:r>
              <a:rPr lang="en-US" b="1" dirty="0">
                <a:cs typeface="Arial" panose="020B0604020202020204" pitchFamily="34" charset="0"/>
              </a:rPr>
              <a:t> -&gt;   </a:t>
            </a:r>
            <a:r>
              <a:rPr lang="en-US" dirty="0">
                <a:cs typeface="Arial" panose="020B0604020202020204" pitchFamily="34" charset="0"/>
              </a:rPr>
              <a:t>The property stolen must be removed without the express or implied consent of the person in possession of it</a:t>
            </a:r>
            <a:r>
              <a:rPr lang="en-US" dirty="0" smtClean="0">
                <a:cs typeface="Arial" panose="020B0604020202020204" pitchFamily="34" charset="0"/>
              </a:rPr>
              <a:t>.</a:t>
            </a:r>
          </a:p>
          <a:p>
            <a:r>
              <a:rPr lang="en-US" b="1" dirty="0" smtClean="0">
                <a:cs typeface="Arial" panose="020B0604020202020204" pitchFamily="34" charset="0"/>
              </a:rPr>
              <a:t> -&gt;</a:t>
            </a:r>
            <a:r>
              <a:rPr lang="en-US" dirty="0" smtClean="0">
                <a:cs typeface="Arial" panose="020B0604020202020204" pitchFamily="34" charset="0"/>
              </a:rPr>
              <a:t>   The person must have physical control over it, his possession must be rightful or wrongful.  </a:t>
            </a:r>
            <a:r>
              <a:rPr lang="en-US" i="1" dirty="0" smtClean="0">
                <a:cs typeface="Arial" panose="020B0604020202020204" pitchFamily="34" charset="0"/>
              </a:rPr>
              <a:t>Explanation 5 and illustration (m) and (n)</a:t>
            </a:r>
          </a:p>
          <a:p>
            <a:r>
              <a:rPr lang="en-US" i="1" dirty="0">
                <a:cs typeface="Arial" panose="020B0604020202020204" pitchFamily="34" charset="0"/>
              </a:rPr>
              <a:t> </a:t>
            </a:r>
            <a:r>
              <a:rPr lang="en-US" b="1" dirty="0" smtClean="0">
                <a:cs typeface="Arial" panose="020B0604020202020204" pitchFamily="34" charset="0"/>
              </a:rPr>
              <a:t>-&gt;   </a:t>
            </a:r>
            <a:r>
              <a:rPr lang="en-US" dirty="0" smtClean="0">
                <a:cs typeface="Arial" panose="020B0604020202020204" pitchFamily="34" charset="0"/>
              </a:rPr>
              <a:t>Consent given under proper circumstances is of no avail</a:t>
            </a:r>
            <a:r>
              <a:rPr lang="en-US" b="1" dirty="0" smtClean="0">
                <a:cs typeface="Arial" panose="020B0604020202020204" pitchFamily="34" charset="0"/>
              </a:rPr>
              <a:t>.  </a:t>
            </a:r>
            <a:r>
              <a:rPr lang="en-US" i="1" dirty="0" smtClean="0">
                <a:cs typeface="Arial" panose="020B0604020202020204" pitchFamily="34" charset="0"/>
              </a:rPr>
              <a:t>Illustration (c)</a:t>
            </a:r>
          </a:p>
          <a:p>
            <a:r>
              <a:rPr lang="en-US" i="1" dirty="0">
                <a:cs typeface="Arial" panose="020B0604020202020204" pitchFamily="34" charset="0"/>
              </a:rPr>
              <a:t> </a:t>
            </a:r>
            <a:r>
              <a:rPr lang="en-US" i="1" dirty="0" smtClean="0">
                <a:cs typeface="Arial" panose="020B0604020202020204" pitchFamily="34" charset="0"/>
              </a:rPr>
              <a:t>          </a:t>
            </a:r>
            <a:r>
              <a:rPr lang="en-US" b="1" dirty="0" smtClean="0">
                <a:cs typeface="Arial" panose="020B0604020202020204" pitchFamily="34" charset="0"/>
              </a:rPr>
              <a:t>Important Case- </a:t>
            </a:r>
          </a:p>
          <a:p>
            <a:r>
              <a:rPr lang="en-US" b="1" dirty="0">
                <a:cs typeface="Arial" panose="020B0604020202020204" pitchFamily="34" charset="0"/>
              </a:rPr>
              <a:t> </a:t>
            </a:r>
            <a:r>
              <a:rPr lang="en-US" b="1" dirty="0" smtClean="0">
                <a:cs typeface="Arial" panose="020B0604020202020204" pitchFamily="34" charset="0"/>
              </a:rPr>
              <a:t>                                 </a:t>
            </a:r>
            <a:r>
              <a:rPr lang="en-US" dirty="0" smtClean="0">
                <a:cs typeface="Arial" panose="020B0604020202020204" pitchFamily="34" charset="0"/>
              </a:rPr>
              <a:t>Parashottam v. State (1962) 64 BLR 788</a:t>
            </a:r>
          </a:p>
          <a:p>
            <a:endParaRPr lang="en-US" dirty="0">
              <a:cs typeface="Arial" panose="020B0604020202020204" pitchFamily="34" charset="0"/>
            </a:endParaRPr>
          </a:p>
          <a:p>
            <a:endParaRPr lang="en-US" dirty="0" smtClean="0">
              <a:cs typeface="Arial" panose="020B0604020202020204" pitchFamily="34" charset="0"/>
            </a:endParaRPr>
          </a:p>
          <a:p>
            <a:r>
              <a:rPr lang="en-US" b="1" dirty="0" smtClean="0">
                <a:cs typeface="Arial" panose="020B0604020202020204" pitchFamily="34" charset="0"/>
              </a:rPr>
              <a:t>4) Dishonestly-</a:t>
            </a:r>
          </a:p>
          <a:p>
            <a:r>
              <a:rPr lang="en-US" b="1" dirty="0">
                <a:cs typeface="Arial" panose="020B0604020202020204" pitchFamily="34" charset="0"/>
              </a:rPr>
              <a:t> </a:t>
            </a:r>
            <a:r>
              <a:rPr lang="en-US" b="1" dirty="0" smtClean="0">
                <a:cs typeface="Arial" panose="020B0604020202020204" pitchFamily="34" charset="0"/>
              </a:rPr>
              <a:t>-&gt;   </a:t>
            </a:r>
            <a:r>
              <a:rPr lang="en-US" dirty="0" smtClean="0">
                <a:cs typeface="Arial" panose="020B0604020202020204" pitchFamily="34" charset="0"/>
              </a:rPr>
              <a:t>The definition of </a:t>
            </a:r>
            <a:r>
              <a:rPr lang="en-US" dirty="0" smtClean="0">
                <a:cs typeface="Arial" panose="020B0604020202020204" pitchFamily="34" charset="0"/>
              </a:rPr>
              <a:t>Dishonestly has been given under  </a:t>
            </a:r>
            <a:r>
              <a:rPr lang="en-US" dirty="0" smtClean="0">
                <a:cs typeface="Arial" panose="020B0604020202020204" pitchFamily="34" charset="0"/>
              </a:rPr>
              <a:t>Sec. </a:t>
            </a:r>
            <a:r>
              <a:rPr lang="en-US" dirty="0" smtClean="0">
                <a:cs typeface="Arial" panose="020B0604020202020204" pitchFamily="34" charset="0"/>
              </a:rPr>
              <a:t>24. </a:t>
            </a:r>
            <a:r>
              <a:rPr lang="en-US" dirty="0" smtClean="0">
                <a:cs typeface="Arial" panose="020B0604020202020204" pitchFamily="34" charset="0"/>
              </a:rPr>
              <a:t>Wrongful gain and Wrongful loss </a:t>
            </a:r>
            <a:r>
              <a:rPr lang="en-US" dirty="0" smtClean="0">
                <a:cs typeface="Arial" panose="020B0604020202020204" pitchFamily="34" charset="0"/>
              </a:rPr>
              <a:t>has been </a:t>
            </a:r>
            <a:r>
              <a:rPr lang="en-US" smtClean="0">
                <a:cs typeface="Arial" panose="020B0604020202020204" pitchFamily="34" charset="0"/>
              </a:rPr>
              <a:t>defined under</a:t>
            </a:r>
            <a:r>
              <a:rPr lang="en-US" smtClean="0">
                <a:cs typeface="Arial" panose="020B0604020202020204" pitchFamily="34" charset="0"/>
              </a:rPr>
              <a:t> </a:t>
            </a:r>
            <a:r>
              <a:rPr lang="en-US" dirty="0" smtClean="0">
                <a:cs typeface="Arial" panose="020B0604020202020204" pitchFamily="34" charset="0"/>
              </a:rPr>
              <a:t>Sec. 23.</a:t>
            </a:r>
          </a:p>
          <a:p>
            <a:r>
              <a:rPr lang="en-US" b="1" dirty="0">
                <a:cs typeface="Arial" panose="020B0604020202020204" pitchFamily="34" charset="0"/>
              </a:rPr>
              <a:t> </a:t>
            </a:r>
            <a:r>
              <a:rPr lang="en-US" b="1" dirty="0" smtClean="0">
                <a:cs typeface="Arial" panose="020B0604020202020204" pitchFamily="34" charset="0"/>
              </a:rPr>
              <a:t>-&gt;  </a:t>
            </a:r>
            <a:r>
              <a:rPr lang="en-US" dirty="0" smtClean="0">
                <a:cs typeface="Arial" panose="020B0604020202020204" pitchFamily="34" charset="0"/>
              </a:rPr>
              <a:t> A person will act dishonestly if he temporarily disposseses another of his property. </a:t>
            </a:r>
            <a:r>
              <a:rPr lang="en-US" i="1" dirty="0">
                <a:cs typeface="Arial" panose="020B0604020202020204" pitchFamily="34" charset="0"/>
              </a:rPr>
              <a:t>i</a:t>
            </a:r>
            <a:r>
              <a:rPr lang="en-US" i="1" dirty="0" smtClean="0">
                <a:cs typeface="Arial" panose="020B0604020202020204" pitchFamily="34" charset="0"/>
              </a:rPr>
              <a:t>llustration (a) and (l).</a:t>
            </a:r>
          </a:p>
          <a:p>
            <a:r>
              <a:rPr lang="en-US" i="1" dirty="0">
                <a:cs typeface="Arial" panose="020B0604020202020204" pitchFamily="34" charset="0"/>
              </a:rPr>
              <a:t> </a:t>
            </a:r>
            <a:r>
              <a:rPr lang="en-US" i="1" dirty="0" smtClean="0">
                <a:cs typeface="Arial" panose="020B0604020202020204" pitchFamily="34" charset="0"/>
              </a:rPr>
              <a:t>           </a:t>
            </a:r>
            <a:r>
              <a:rPr lang="en-US" b="1" dirty="0" smtClean="0">
                <a:cs typeface="Arial" panose="020B0604020202020204" pitchFamily="34" charset="0"/>
              </a:rPr>
              <a:t>Important Cases-</a:t>
            </a:r>
          </a:p>
          <a:p>
            <a:r>
              <a:rPr lang="en-US" b="1" dirty="0">
                <a:cs typeface="Arial" panose="020B0604020202020204" pitchFamily="34" charset="0"/>
              </a:rPr>
              <a:t> </a:t>
            </a:r>
            <a:r>
              <a:rPr lang="en-US" b="1" dirty="0" smtClean="0">
                <a:cs typeface="Arial" panose="020B0604020202020204" pitchFamily="34" charset="0"/>
              </a:rPr>
              <a:t>                                  </a:t>
            </a:r>
            <a:r>
              <a:rPr lang="en-US" dirty="0" smtClean="0">
                <a:cs typeface="Arial" panose="020B0604020202020204" pitchFamily="34" charset="0"/>
              </a:rPr>
              <a:t>K.N.Mehra v. State of Rajasthan, AIR 1957 SC 369</a:t>
            </a:r>
            <a:endParaRPr lang="en-US" i="1" dirty="0" smtClean="0">
              <a:cs typeface="Arial" panose="020B0604020202020204" pitchFamily="34" charset="0"/>
            </a:endParaRPr>
          </a:p>
          <a:p>
            <a:r>
              <a:rPr lang="en-US" i="1" dirty="0">
                <a:cs typeface="Arial" panose="020B0604020202020204" pitchFamily="34" charset="0"/>
              </a:rPr>
              <a:t> </a:t>
            </a:r>
            <a:r>
              <a:rPr lang="en-US" i="1" dirty="0" smtClean="0">
                <a:cs typeface="Arial" panose="020B0604020202020204" pitchFamily="34" charset="0"/>
              </a:rPr>
              <a:t>                                  </a:t>
            </a:r>
            <a:r>
              <a:rPr lang="en-US" dirty="0" smtClean="0">
                <a:cs typeface="Arial" panose="020B0604020202020204" pitchFamily="34" charset="0"/>
              </a:rPr>
              <a:t>Satish v. Radha Ballabh, AIR 1962 Tripura 25</a:t>
            </a:r>
            <a:endParaRPr lang="en-US" i="1" dirty="0" smtClean="0">
              <a:cs typeface="Arial" panose="020B0604020202020204" pitchFamily="34" charset="0"/>
            </a:endParaRPr>
          </a:p>
          <a:p>
            <a:endParaRPr lang="en-US" dirty="0">
              <a:cs typeface="Arial" panose="020B0604020202020204" pitchFamily="34" charset="0"/>
            </a:endParaRPr>
          </a:p>
        </p:txBody>
      </p:sp>
    </p:spTree>
    <p:extLst>
      <p:ext uri="{BB962C8B-B14F-4D97-AF65-F5344CB8AC3E}">
        <p14:creationId xmlns:p14="http://schemas.microsoft.com/office/powerpoint/2010/main" val="2202637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1680" y="1188718"/>
            <a:ext cx="9679577" cy="5355312"/>
          </a:xfrm>
          <a:prstGeom prst="rect">
            <a:avLst/>
          </a:prstGeom>
        </p:spPr>
        <p:txBody>
          <a:bodyPr wrap="square">
            <a:spAutoFit/>
          </a:bodyPr>
          <a:lstStyle/>
          <a:p>
            <a:pPr marL="400050" indent="-400050">
              <a:buAutoNum type="romanLcParenBoth"/>
            </a:pPr>
            <a:r>
              <a:rPr lang="en-US" b="1" dirty="0" smtClean="0"/>
              <a:t>One can steal own property</a:t>
            </a:r>
          </a:p>
          <a:p>
            <a:r>
              <a:rPr lang="en-US" b="1" dirty="0"/>
              <a:t> </a:t>
            </a:r>
            <a:r>
              <a:rPr lang="en-US" b="1" dirty="0" smtClean="0"/>
              <a:t>    -&gt; </a:t>
            </a:r>
            <a:r>
              <a:rPr lang="en-US" dirty="0"/>
              <a:t>O</a:t>
            </a:r>
            <a:r>
              <a:rPr lang="en-US" dirty="0" smtClean="0"/>
              <a:t>ne can steal his own property</a:t>
            </a:r>
            <a:r>
              <a:rPr lang="en-US" i="1" dirty="0" smtClean="0"/>
              <a:t>.   illustration </a:t>
            </a:r>
            <a:r>
              <a:rPr lang="en-US" i="1" dirty="0"/>
              <a:t>(j) and (k) </a:t>
            </a:r>
            <a:endParaRPr lang="en-US" i="1" dirty="0" smtClean="0"/>
          </a:p>
          <a:p>
            <a:r>
              <a:rPr lang="en-US" b="1" dirty="0"/>
              <a:t> </a:t>
            </a:r>
            <a:r>
              <a:rPr lang="en-US" b="1" dirty="0" smtClean="0"/>
              <a:t>       Important Cases- </a:t>
            </a:r>
          </a:p>
          <a:p>
            <a:r>
              <a:rPr lang="en-US" b="1" dirty="0"/>
              <a:t> </a:t>
            </a:r>
            <a:r>
              <a:rPr lang="en-US" b="1" dirty="0" smtClean="0"/>
              <a:t>                                </a:t>
            </a:r>
            <a:r>
              <a:rPr lang="en-US" dirty="0" smtClean="0"/>
              <a:t>Rama, AIR 1956 Raj 190</a:t>
            </a:r>
          </a:p>
          <a:p>
            <a:r>
              <a:rPr lang="en-US" dirty="0"/>
              <a:t> </a:t>
            </a:r>
            <a:r>
              <a:rPr lang="en-US" dirty="0" smtClean="0"/>
              <a:t>                                Periyanam (1883) 1 Weir 423</a:t>
            </a:r>
          </a:p>
          <a:p>
            <a:endParaRPr lang="en-US" dirty="0"/>
          </a:p>
          <a:p>
            <a:pPr marL="400050" indent="-400050">
              <a:buAutoNum type="romanLcParenBoth" startAt="2"/>
            </a:pPr>
            <a:r>
              <a:rPr lang="en-US" b="1" dirty="0" smtClean="0"/>
              <a:t>Bona fide claim</a:t>
            </a:r>
          </a:p>
          <a:p>
            <a:r>
              <a:rPr lang="en-US" b="1" dirty="0"/>
              <a:t> </a:t>
            </a:r>
            <a:r>
              <a:rPr lang="en-US" b="1" dirty="0" smtClean="0"/>
              <a:t>   -&gt;  </a:t>
            </a:r>
            <a:r>
              <a:rPr lang="en-US" dirty="0" smtClean="0"/>
              <a:t>The claim must be bona fide.</a:t>
            </a:r>
          </a:p>
          <a:p>
            <a:r>
              <a:rPr lang="en-US" dirty="0"/>
              <a:t> </a:t>
            </a:r>
            <a:r>
              <a:rPr lang="en-US" dirty="0" smtClean="0"/>
              <a:t>   </a:t>
            </a:r>
            <a:r>
              <a:rPr lang="en-US" b="1" dirty="0" smtClean="0"/>
              <a:t>-&gt;  </a:t>
            </a:r>
            <a:r>
              <a:rPr lang="en-US" dirty="0" smtClean="0"/>
              <a:t>Property removed in assertion of a contested claim does not constitute theft. illustration(p)</a:t>
            </a:r>
          </a:p>
          <a:p>
            <a:r>
              <a:rPr lang="en-US" b="1" dirty="0"/>
              <a:t> </a:t>
            </a:r>
            <a:r>
              <a:rPr lang="en-US" b="1" dirty="0" smtClean="0"/>
              <a:t>       Important Cases-</a:t>
            </a:r>
          </a:p>
          <a:p>
            <a:r>
              <a:rPr lang="en-US" b="1" dirty="0"/>
              <a:t> </a:t>
            </a:r>
            <a:r>
              <a:rPr lang="en-US" b="1" dirty="0" smtClean="0"/>
              <a:t>                                  </a:t>
            </a:r>
            <a:r>
              <a:rPr lang="en-US" dirty="0" smtClean="0"/>
              <a:t>Emperor v. Sitabai (1930) 32 BLR 1140</a:t>
            </a:r>
          </a:p>
          <a:p>
            <a:r>
              <a:rPr lang="en-US" b="1" dirty="0"/>
              <a:t> </a:t>
            </a:r>
            <a:r>
              <a:rPr lang="en-US" b="1" dirty="0" smtClean="0"/>
              <a:t>                                  </a:t>
            </a:r>
            <a:r>
              <a:rPr lang="en-US" dirty="0" smtClean="0"/>
              <a:t>Ram Ekbal v. State 1972 Cri LJ 584 (SC)</a:t>
            </a:r>
          </a:p>
          <a:p>
            <a:endParaRPr lang="en-US" dirty="0" smtClean="0"/>
          </a:p>
          <a:p>
            <a:endParaRPr lang="en-US" b="1" dirty="0"/>
          </a:p>
          <a:p>
            <a:r>
              <a:rPr lang="en-US" b="1" dirty="0" smtClean="0"/>
              <a:t>(iii) Taking of property need not be with the intention of retaining it permanently</a:t>
            </a:r>
          </a:p>
          <a:p>
            <a:r>
              <a:rPr lang="en-US" b="1" dirty="0"/>
              <a:t> </a:t>
            </a:r>
            <a:r>
              <a:rPr lang="en-US" b="1" dirty="0" smtClean="0"/>
              <a:t>        Important Cases-</a:t>
            </a:r>
          </a:p>
          <a:p>
            <a:r>
              <a:rPr lang="en-US" b="1" dirty="0"/>
              <a:t> </a:t>
            </a:r>
            <a:r>
              <a:rPr lang="en-US" b="1" dirty="0" smtClean="0"/>
              <a:t>                                </a:t>
            </a:r>
            <a:r>
              <a:rPr lang="en-US" dirty="0" smtClean="0"/>
              <a:t>Ganapat K., 32 BLR 351</a:t>
            </a:r>
          </a:p>
          <a:p>
            <a:r>
              <a:rPr lang="en-US" b="1" dirty="0"/>
              <a:t> </a:t>
            </a:r>
            <a:r>
              <a:rPr lang="en-US" b="1" dirty="0" smtClean="0"/>
              <a:t>                                 </a:t>
            </a:r>
            <a:r>
              <a:rPr lang="en-US" dirty="0" smtClean="0"/>
              <a:t>Pyare Lal Bhargava v. State of Rajasthan, AIR 1963 SC 1094</a:t>
            </a:r>
            <a:r>
              <a:rPr lang="en-US" b="1" dirty="0" smtClean="0"/>
              <a:t>     </a:t>
            </a:r>
            <a:endParaRPr lang="en-US" b="1" dirty="0"/>
          </a:p>
        </p:txBody>
      </p:sp>
    </p:spTree>
    <p:extLst>
      <p:ext uri="{BB962C8B-B14F-4D97-AF65-F5344CB8AC3E}">
        <p14:creationId xmlns:p14="http://schemas.microsoft.com/office/powerpoint/2010/main" val="2365727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7181" y="1267096"/>
            <a:ext cx="9705702" cy="2862322"/>
          </a:xfrm>
          <a:prstGeom prst="rect">
            <a:avLst/>
          </a:prstGeom>
        </p:spPr>
        <p:txBody>
          <a:bodyPr wrap="square">
            <a:spAutoFit/>
          </a:bodyPr>
          <a:lstStyle/>
          <a:p>
            <a:r>
              <a:rPr lang="en-US" b="1" dirty="0" smtClean="0"/>
              <a:t>5) Moves the property-</a:t>
            </a:r>
          </a:p>
          <a:p>
            <a:r>
              <a:rPr lang="en-US" b="1" dirty="0"/>
              <a:t> </a:t>
            </a:r>
            <a:r>
              <a:rPr lang="en-US" b="1" dirty="0" smtClean="0"/>
              <a:t> -&gt; </a:t>
            </a:r>
            <a:r>
              <a:rPr lang="en-US" dirty="0" smtClean="0"/>
              <a:t>It is not necessary that the thing moved should be carried away, or carried off</a:t>
            </a:r>
            <a:r>
              <a:rPr lang="en-US" b="1" dirty="0" smtClean="0"/>
              <a:t>.</a:t>
            </a:r>
            <a:r>
              <a:rPr lang="en-US" dirty="0"/>
              <a:t> </a:t>
            </a:r>
            <a:r>
              <a:rPr lang="en-US" dirty="0" smtClean="0"/>
              <a:t>(Explanations 3 and 4 and illustrations (b) and (c).</a:t>
            </a:r>
          </a:p>
          <a:p>
            <a:r>
              <a:rPr lang="en-US" b="1" dirty="0"/>
              <a:t> </a:t>
            </a:r>
            <a:r>
              <a:rPr lang="en-US" b="1" dirty="0" smtClean="0"/>
              <a:t>-&gt; </a:t>
            </a:r>
            <a:r>
              <a:rPr lang="en-US" dirty="0" smtClean="0"/>
              <a:t> Dishonest moving of the property constitutes theft.</a:t>
            </a:r>
          </a:p>
          <a:p>
            <a:r>
              <a:rPr lang="en-US" b="1" dirty="0"/>
              <a:t> </a:t>
            </a:r>
            <a:r>
              <a:rPr lang="en-US" b="1" dirty="0" smtClean="0"/>
              <a:t>        Important Cases-  </a:t>
            </a:r>
          </a:p>
          <a:p>
            <a:r>
              <a:rPr lang="en-US" b="1" dirty="0"/>
              <a:t> </a:t>
            </a:r>
            <a:r>
              <a:rPr lang="en-US" b="1" dirty="0" smtClean="0"/>
              <a:t>                     </a:t>
            </a:r>
            <a:r>
              <a:rPr lang="en-US" dirty="0" smtClean="0"/>
              <a:t>State of Maharastra v. Vishwa Nath Tukaram AIR 1979 SC 1825</a:t>
            </a:r>
            <a:endParaRPr lang="en-US" b="1" dirty="0" smtClean="0"/>
          </a:p>
          <a:p>
            <a:r>
              <a:rPr lang="en-US" b="1" dirty="0" smtClean="0"/>
              <a:t>                      </a:t>
            </a:r>
            <a:r>
              <a:rPr lang="en-US" dirty="0" smtClean="0"/>
              <a:t>Ramratan v. State of Bihar, 1965 (2) Cri LJ 18</a:t>
            </a:r>
          </a:p>
          <a:p>
            <a:r>
              <a:rPr lang="en-US" dirty="0"/>
              <a:t> </a:t>
            </a:r>
            <a:r>
              <a:rPr lang="en-US" dirty="0" smtClean="0"/>
              <a:t>                     Butki v. Emperor (1893) 17 Madras 401</a:t>
            </a:r>
          </a:p>
          <a:p>
            <a:endParaRPr lang="en-US" b="1" dirty="0"/>
          </a:p>
          <a:p>
            <a:endParaRPr lang="en-US" b="1" dirty="0" smtClean="0"/>
          </a:p>
        </p:txBody>
      </p:sp>
    </p:spTree>
    <p:extLst>
      <p:ext uri="{BB962C8B-B14F-4D97-AF65-F5344CB8AC3E}">
        <p14:creationId xmlns:p14="http://schemas.microsoft.com/office/powerpoint/2010/main" val="4137236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170</TotalTime>
  <Words>839</Words>
  <Application>Microsoft Office PowerPoint</Application>
  <PresentationFormat>Widescreen</PresentationFormat>
  <Paragraphs>79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Adobe Devanagari</vt:lpstr>
      <vt:lpstr>Arial</vt:lpstr>
      <vt:lpstr>Arial Rounded MT Bold</vt:lpstr>
      <vt:lpstr>Century Gothic</vt:lpstr>
      <vt:lpstr>Wingdings 3</vt:lpstr>
      <vt:lpstr>Wisp</vt:lpstr>
      <vt:lpstr>Indian Penal Code  1860 Section-378(theft)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penal code  1860 section-378(theft)</dc:title>
  <dc:creator>root</dc:creator>
  <cp:lastModifiedBy>root</cp:lastModifiedBy>
  <cp:revision>24</cp:revision>
  <dcterms:created xsi:type="dcterms:W3CDTF">2020-04-10T12:28:14Z</dcterms:created>
  <dcterms:modified xsi:type="dcterms:W3CDTF">2020-04-11T08:46:27Z</dcterms:modified>
</cp:coreProperties>
</file>