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67E1ACB-A8E1-4096-BB2C-B248BCD9F1B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56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7C8F2-7F22-4088-A06D-C72DD3EC7E1E}" type="datetimeFigureOut">
              <a:rPr lang="en-IN" smtClean="0"/>
              <a:t>24-05-2020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7E1ACB-A8E1-4096-BB2C-B248BCD9F1B7}" type="slidenum">
              <a:rPr lang="en-IN" smtClean="0"/>
              <a:t>‹#›</a:t>
            </a:fld>
            <a:endParaRPr lang="en-IN"/>
          </a:p>
        </p:txBody>
      </p:sp>
    </p:spTree>
    <p:extLst>
      <p:ext uri="{BB962C8B-B14F-4D97-AF65-F5344CB8AC3E}">
        <p14:creationId xmlns:p14="http://schemas.microsoft.com/office/powerpoint/2010/main" val="378993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44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18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spTree>
    <p:extLst>
      <p:ext uri="{BB962C8B-B14F-4D97-AF65-F5344CB8AC3E}">
        <p14:creationId xmlns:p14="http://schemas.microsoft.com/office/powerpoint/2010/main" val="2253219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51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19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305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80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spTree>
    <p:extLst>
      <p:ext uri="{BB962C8B-B14F-4D97-AF65-F5344CB8AC3E}">
        <p14:creationId xmlns:p14="http://schemas.microsoft.com/office/powerpoint/2010/main" val="366248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C8F2-7F22-4088-A06D-C72DD3EC7E1E}" type="datetimeFigureOut">
              <a:rPr lang="en-IN" smtClean="0"/>
              <a:t>24-05-2020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E1ACB-A8E1-4096-BB2C-B248BCD9F1B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280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87C8F2-7F22-4088-A06D-C72DD3EC7E1E}" type="datetimeFigureOut">
              <a:rPr lang="en-IN" smtClean="0"/>
              <a:t>24-05-2020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7E1ACB-A8E1-4096-BB2C-B248BCD9F1B7}" type="slidenum">
              <a:rPr lang="en-IN" smtClean="0"/>
              <a:t>‹#›</a:t>
            </a:fld>
            <a:endParaRPr lang="en-IN"/>
          </a:p>
        </p:txBody>
      </p:sp>
    </p:spTree>
    <p:extLst>
      <p:ext uri="{BB962C8B-B14F-4D97-AF65-F5344CB8AC3E}">
        <p14:creationId xmlns:p14="http://schemas.microsoft.com/office/powerpoint/2010/main" val="169452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87C8F2-7F22-4088-A06D-C72DD3EC7E1E}" type="datetimeFigureOut">
              <a:rPr lang="en-IN" smtClean="0"/>
              <a:t>24-05-2020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7E1ACB-A8E1-4096-BB2C-B248BCD9F1B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79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87C8F2-7F22-4088-A06D-C72DD3EC7E1E}" type="datetimeFigureOut">
              <a:rPr lang="en-IN" smtClean="0"/>
              <a:t>24-05-2020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7E1ACB-A8E1-4096-BB2C-B248BCD9F1B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23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7C8F2-7F22-4088-A06D-C72DD3EC7E1E}" type="datetimeFigureOut">
              <a:rPr lang="en-IN" smtClean="0"/>
              <a:t>24-05-2020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7E1ACB-A8E1-4096-BB2C-B248BCD9F1B7}" type="slidenum">
              <a:rPr lang="en-IN" smtClean="0"/>
              <a:t>‹#›</a:t>
            </a:fld>
            <a:endParaRPr lang="en-IN"/>
          </a:p>
        </p:txBody>
      </p:sp>
    </p:spTree>
    <p:extLst>
      <p:ext uri="{BB962C8B-B14F-4D97-AF65-F5344CB8AC3E}">
        <p14:creationId xmlns:p14="http://schemas.microsoft.com/office/powerpoint/2010/main" val="146257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7C8F2-7F22-4088-A06D-C72DD3EC7E1E}" type="datetimeFigureOut">
              <a:rPr lang="en-IN" smtClean="0"/>
              <a:t>24-05-2020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7E1ACB-A8E1-4096-BB2C-B248BCD9F1B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29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7C8F2-7F22-4088-A06D-C72DD3EC7E1E}" type="datetimeFigureOut">
              <a:rPr lang="en-IN" smtClean="0"/>
              <a:t>24-05-2020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7E1ACB-A8E1-4096-BB2C-B248BCD9F1B7}" type="slidenum">
              <a:rPr lang="en-IN" smtClean="0"/>
              <a:t>‹#›</a:t>
            </a:fld>
            <a:endParaRPr lang="en-IN"/>
          </a:p>
        </p:txBody>
      </p:sp>
    </p:spTree>
    <p:extLst>
      <p:ext uri="{BB962C8B-B14F-4D97-AF65-F5344CB8AC3E}">
        <p14:creationId xmlns:p14="http://schemas.microsoft.com/office/powerpoint/2010/main" val="303481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87C8F2-7F22-4088-A06D-C72DD3EC7E1E}" type="datetimeFigureOut">
              <a:rPr lang="en-IN" smtClean="0"/>
              <a:t>24-05-2020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7E1ACB-A8E1-4096-BB2C-B248BCD9F1B7}" type="slidenum">
              <a:rPr lang="en-IN" smtClean="0"/>
              <a:t>‹#›</a:t>
            </a:fld>
            <a:endParaRPr lang="en-IN"/>
          </a:p>
        </p:txBody>
      </p:sp>
    </p:spTree>
    <p:extLst>
      <p:ext uri="{BB962C8B-B14F-4D97-AF65-F5344CB8AC3E}">
        <p14:creationId xmlns:p14="http://schemas.microsoft.com/office/powerpoint/2010/main" val="15464234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653AF6-484B-44CF-BD98-4B69DAAEB223}"/>
              </a:ext>
            </a:extLst>
          </p:cNvPr>
          <p:cNvSpPr/>
          <p:nvPr/>
        </p:nvSpPr>
        <p:spPr>
          <a:xfrm>
            <a:off x="539931" y="435429"/>
            <a:ext cx="10894423" cy="5324535"/>
          </a:xfrm>
          <a:prstGeom prst="rect">
            <a:avLst/>
          </a:prstGeom>
        </p:spPr>
        <p:txBody>
          <a:bodyPr wrap="square">
            <a:spAutoFit/>
          </a:bodyPr>
          <a:lstStyle/>
          <a:p>
            <a:pPr algn="ctr"/>
            <a:endParaRPr lang="en-US" sz="3200" dirty="0"/>
          </a:p>
          <a:p>
            <a:pPr algn="ctr"/>
            <a:r>
              <a:rPr lang="en-US" sz="4000" b="1" dirty="0">
                <a:cs typeface="Times New Roman" panose="02020603050405020304" pitchFamily="18" charset="0"/>
              </a:rPr>
              <a:t>INDIAN PENAL CODE 1860</a:t>
            </a:r>
          </a:p>
          <a:p>
            <a:pPr algn="ctr"/>
            <a:r>
              <a:rPr lang="en-US" sz="4000" dirty="0">
                <a:cs typeface="Times New Roman" panose="02020603050405020304" pitchFamily="18" charset="0"/>
              </a:rPr>
              <a:t>Section- 499 (Defamation)</a:t>
            </a:r>
          </a:p>
          <a:p>
            <a:pPr algn="ctr"/>
            <a:endParaRPr lang="en-US" sz="2400" dirty="0">
              <a:cs typeface="Times New Roman" panose="02020603050405020304" pitchFamily="18" charset="0"/>
            </a:endParaRPr>
          </a:p>
          <a:p>
            <a:pPr algn="ctr"/>
            <a:endParaRPr lang="en-US" sz="2400" dirty="0">
              <a:cs typeface="Times New Roman" panose="02020603050405020304" pitchFamily="18" charset="0"/>
            </a:endParaRPr>
          </a:p>
          <a:p>
            <a:pPr algn="ctr"/>
            <a:r>
              <a:rPr lang="en-US" sz="2400" dirty="0">
                <a:cs typeface="Times New Roman" panose="02020603050405020304" pitchFamily="18" charset="0"/>
              </a:rPr>
              <a:t>LL.B I Year(Semester-II)  (Law of Crime- I)</a:t>
            </a:r>
          </a:p>
          <a:p>
            <a:pPr algn="ctr"/>
            <a:r>
              <a:rPr lang="en-US" sz="2400" dirty="0">
                <a:cs typeface="Times New Roman" panose="02020603050405020304" pitchFamily="18" charset="0"/>
              </a:rPr>
              <a:t>(Paper-IV)</a:t>
            </a:r>
          </a:p>
          <a:p>
            <a:pPr algn="ctr"/>
            <a:endParaRPr lang="en-US" sz="2400" dirty="0">
              <a:cs typeface="Times New Roman" panose="02020603050405020304" pitchFamily="18" charset="0"/>
            </a:endParaRPr>
          </a:p>
          <a:p>
            <a:pPr algn="ctr"/>
            <a:r>
              <a:rPr lang="en-US" sz="2400" b="1" dirty="0">
                <a:cs typeface="Times New Roman" panose="02020603050405020304" pitchFamily="18" charset="0"/>
              </a:rPr>
              <a:t>Dr. Vijay Kumar Rai</a:t>
            </a:r>
          </a:p>
          <a:p>
            <a:pPr algn="ctr"/>
            <a:r>
              <a:rPr lang="en-US" sz="2400" b="1" dirty="0">
                <a:cs typeface="Times New Roman" panose="02020603050405020304" pitchFamily="18" charset="0"/>
              </a:rPr>
              <a:t>Associate Professor, </a:t>
            </a:r>
            <a:r>
              <a:rPr lang="en-US" sz="2400" b="1" dirty="0" err="1">
                <a:cs typeface="Times New Roman" panose="02020603050405020304" pitchFamily="18" charset="0"/>
              </a:rPr>
              <a:t>Deptt</a:t>
            </a:r>
            <a:r>
              <a:rPr lang="en-US" sz="2400" b="1" dirty="0">
                <a:cs typeface="Times New Roman" panose="02020603050405020304" pitchFamily="18" charset="0"/>
              </a:rPr>
              <a:t>. Of Law</a:t>
            </a:r>
          </a:p>
          <a:p>
            <a:pPr algn="ctr"/>
            <a:r>
              <a:rPr lang="en-US" sz="2400" b="1" dirty="0">
                <a:cs typeface="Times New Roman" panose="02020603050405020304" pitchFamily="18" charset="0"/>
              </a:rPr>
              <a:t>Harishchandra PG College Varanasi</a:t>
            </a:r>
          </a:p>
          <a:p>
            <a:pPr algn="ctr"/>
            <a:endParaRPr lang="en-US" dirty="0">
              <a:cs typeface="Times New Roman" panose="02020603050405020304" pitchFamily="18" charset="0"/>
            </a:endParaRPr>
          </a:p>
          <a:p>
            <a:pPr algn="ctr"/>
            <a:endParaRPr lang="en-IN" dirty="0"/>
          </a:p>
        </p:txBody>
      </p:sp>
    </p:spTree>
    <p:extLst>
      <p:ext uri="{BB962C8B-B14F-4D97-AF65-F5344CB8AC3E}">
        <p14:creationId xmlns:p14="http://schemas.microsoft.com/office/powerpoint/2010/main" val="161746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0A493-4DB6-4A02-AAC3-2350CA3BE26B}"/>
              </a:ext>
            </a:extLst>
          </p:cNvPr>
          <p:cNvSpPr/>
          <p:nvPr/>
        </p:nvSpPr>
        <p:spPr>
          <a:xfrm>
            <a:off x="1283515" y="1048623"/>
            <a:ext cx="9613783" cy="4524315"/>
          </a:xfrm>
          <a:prstGeom prst="rect">
            <a:avLst/>
          </a:prstGeom>
        </p:spPr>
        <p:txBody>
          <a:bodyPr wrap="square">
            <a:spAutoFit/>
          </a:bodyPr>
          <a:lstStyle/>
          <a:p>
            <a:r>
              <a:rPr lang="en-US" sz="2400" b="1" dirty="0">
                <a:solidFill>
                  <a:srgbClr val="000000"/>
                </a:solidFill>
              </a:rPr>
              <a:t>Exception </a:t>
            </a:r>
            <a:r>
              <a:rPr lang="en-US" sz="2400" b="1" dirty="0"/>
              <a:t>10.—</a:t>
            </a:r>
            <a:r>
              <a:rPr lang="en-US" sz="2400" dirty="0"/>
              <a:t>Caution intended for good of person to whom conveyed or for public good.—It is not defamation to convey a caution, in good faith, to one person against another, provided that such caution be intended for the good of the person to whom it is conveyed, or of some person in whom that person is inter­ested, or for the public good.</a:t>
            </a:r>
          </a:p>
          <a:p>
            <a:endParaRPr lang="en-US" sz="2400" dirty="0"/>
          </a:p>
          <a:p>
            <a:endParaRPr lang="en-US" sz="2400" dirty="0"/>
          </a:p>
          <a:p>
            <a:pPr marL="342900" indent="-342900">
              <a:buFont typeface="Wingdings" panose="05000000000000000000" pitchFamily="2" charset="2"/>
              <a:buChar char="§"/>
            </a:pPr>
            <a:r>
              <a:rPr lang="en-US" sz="2400" b="1" dirty="0"/>
              <a:t>Punishment for the offence under this Sec. is Imprisonment for two years or fine or both. (Sec. 500)</a:t>
            </a:r>
          </a:p>
          <a:p>
            <a:endParaRPr lang="en-US" sz="2400" b="1" dirty="0"/>
          </a:p>
          <a:p>
            <a:pPr marL="342900" indent="-342900">
              <a:buFont typeface="Wingdings" panose="05000000000000000000" pitchFamily="2" charset="2"/>
              <a:buChar char="§"/>
            </a:pPr>
            <a:r>
              <a:rPr lang="en-US" sz="2400" b="1" dirty="0"/>
              <a:t>The offence under Sec. 499 is non-cognizable, bailable, compoundable with permission of the court.</a:t>
            </a:r>
            <a:endParaRPr lang="en-IN" sz="2400" b="1" dirty="0"/>
          </a:p>
        </p:txBody>
      </p:sp>
    </p:spTree>
    <p:extLst>
      <p:ext uri="{BB962C8B-B14F-4D97-AF65-F5344CB8AC3E}">
        <p14:creationId xmlns:p14="http://schemas.microsoft.com/office/powerpoint/2010/main" val="269255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4B5C3-198D-4FDD-99E3-113C716D7024}"/>
              </a:ext>
            </a:extLst>
          </p:cNvPr>
          <p:cNvSpPr/>
          <p:nvPr/>
        </p:nvSpPr>
        <p:spPr>
          <a:xfrm>
            <a:off x="662731" y="654341"/>
            <a:ext cx="11090246" cy="5047536"/>
          </a:xfrm>
          <a:prstGeom prst="rect">
            <a:avLst/>
          </a:prstGeom>
        </p:spPr>
        <p:txBody>
          <a:bodyPr wrap="square">
            <a:spAutoFit/>
          </a:bodyPr>
          <a:lstStyle/>
          <a:p>
            <a:r>
              <a:rPr lang="en-US" sz="2400" b="1" u="sng" dirty="0">
                <a:cs typeface="Times New Roman" panose="02020603050405020304" pitchFamily="18" charset="0"/>
              </a:rPr>
              <a:t>Sec. 499-  </a:t>
            </a:r>
            <a:r>
              <a:rPr lang="en-US" sz="2400" dirty="0">
                <a:cs typeface="Times New Roman" panose="02020603050405020304" pitchFamily="18" charset="0"/>
              </a:rPr>
              <a:t>Defamation.—Whoever, by words either spoken or intended to be read, or by signs or by visible representations, makes or publishes any imputation concerning any person intending to harm, or knowing or having reason to believe that such imputation will harm, the reputation of such person, is said, except in the cases hereinafter expected, to defame that person. </a:t>
            </a:r>
          </a:p>
          <a:p>
            <a:endParaRPr lang="en-US" sz="2000" b="1" u="sng" dirty="0">
              <a:cs typeface="Times New Roman" panose="02020603050405020304" pitchFamily="18" charset="0"/>
            </a:endParaRPr>
          </a:p>
          <a:p>
            <a:endParaRPr lang="en-US" sz="2000" b="1" u="sng" dirty="0">
              <a:cs typeface="Times New Roman" panose="02020603050405020304" pitchFamily="18" charset="0"/>
            </a:endParaRPr>
          </a:p>
          <a:p>
            <a:r>
              <a:rPr lang="en-US" sz="2400" b="1">
                <a:cs typeface="Times New Roman" panose="02020603050405020304" pitchFamily="18" charset="0"/>
              </a:rPr>
              <a:t>     Ingredients </a:t>
            </a:r>
            <a:r>
              <a:rPr lang="en-US" sz="2400" b="1" dirty="0">
                <a:cs typeface="Times New Roman" panose="02020603050405020304" pitchFamily="18" charset="0"/>
              </a:rPr>
              <a:t>of Defamation:-</a:t>
            </a:r>
          </a:p>
          <a:p>
            <a:r>
              <a:rPr lang="en-US" sz="2000" b="1" dirty="0">
                <a:cs typeface="Times New Roman" panose="02020603050405020304" pitchFamily="18" charset="0"/>
              </a:rPr>
              <a:t>                                         </a:t>
            </a:r>
            <a:r>
              <a:rPr lang="en-US" sz="2400" dirty="0">
                <a:cs typeface="Times New Roman" panose="02020603050405020304" pitchFamily="18" charset="0"/>
              </a:rPr>
              <a:t>(1) Making or publishing any imputation.</a:t>
            </a:r>
          </a:p>
          <a:p>
            <a:r>
              <a:rPr lang="en-US" sz="2400" dirty="0">
                <a:cs typeface="Times New Roman" panose="02020603050405020304" pitchFamily="18" charset="0"/>
              </a:rPr>
              <a:t>                                  (2) Imputation must have been made by words, either spoken or </a:t>
            </a:r>
          </a:p>
          <a:p>
            <a:r>
              <a:rPr lang="en-US" sz="2400" dirty="0">
                <a:cs typeface="Times New Roman" panose="02020603050405020304" pitchFamily="18" charset="0"/>
              </a:rPr>
              <a:t>                                         intended to be read, or by sign or by visual representation.</a:t>
            </a:r>
          </a:p>
          <a:p>
            <a:r>
              <a:rPr lang="en-US" sz="2400" dirty="0">
                <a:cs typeface="Times New Roman" panose="02020603050405020304" pitchFamily="18" charset="0"/>
              </a:rPr>
              <a:t>                                  (3) Imputation must have been made with the intention of harming</a:t>
            </a:r>
          </a:p>
          <a:p>
            <a:r>
              <a:rPr lang="en-US" sz="2400" dirty="0">
                <a:cs typeface="Times New Roman" panose="02020603050405020304" pitchFamily="18" charset="0"/>
              </a:rPr>
              <a:t>                                         or with knowledge.</a:t>
            </a:r>
          </a:p>
          <a:p>
            <a:endParaRPr lang="en-IN" b="1" dirty="0"/>
          </a:p>
        </p:txBody>
      </p:sp>
    </p:spTree>
    <p:extLst>
      <p:ext uri="{BB962C8B-B14F-4D97-AF65-F5344CB8AC3E}">
        <p14:creationId xmlns:p14="http://schemas.microsoft.com/office/powerpoint/2010/main" val="192729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66D47-3AAA-4428-B712-CFBE6E315154}"/>
              </a:ext>
            </a:extLst>
          </p:cNvPr>
          <p:cNvSpPr/>
          <p:nvPr/>
        </p:nvSpPr>
        <p:spPr>
          <a:xfrm>
            <a:off x="956345" y="1317072"/>
            <a:ext cx="10536572" cy="3877985"/>
          </a:xfrm>
          <a:prstGeom prst="rect">
            <a:avLst/>
          </a:prstGeom>
        </p:spPr>
        <p:txBody>
          <a:bodyPr wrap="square">
            <a:spAutoFit/>
          </a:bodyPr>
          <a:lstStyle/>
          <a:p>
            <a:r>
              <a:rPr lang="en-US" sz="2400" b="1" dirty="0">
                <a:solidFill>
                  <a:srgbClr val="000000"/>
                </a:solidFill>
                <a:cs typeface="Times New Roman" panose="02020603050405020304" pitchFamily="18" charset="0"/>
              </a:rPr>
              <a:t>The Four Explanations attached to the Section:-</a:t>
            </a:r>
          </a:p>
          <a:p>
            <a:endParaRPr lang="en-US" sz="2400" b="1" dirty="0">
              <a:solidFill>
                <a:srgbClr val="000000"/>
              </a:solidFill>
              <a:cs typeface="Times New Roman" panose="02020603050405020304" pitchFamily="18" charset="0"/>
            </a:endParaRPr>
          </a:p>
          <a:p>
            <a:r>
              <a:rPr lang="en-US" sz="2400" b="1" dirty="0">
                <a:cs typeface="Times New Roman" panose="02020603050405020304" pitchFamily="18" charset="0"/>
              </a:rPr>
              <a:t>Explanation 1.—</a:t>
            </a:r>
            <a:r>
              <a:rPr lang="en-US" sz="2400" dirty="0">
                <a:cs typeface="Times New Roman" panose="02020603050405020304" pitchFamily="18" charset="0"/>
              </a:rPr>
              <a:t>It may amount to defamation to impute anything to a deceased person, if the imputation would harm the reputation of that person if living, and is intended to be hurtful to the feelings of his family or other near relatives.</a:t>
            </a:r>
            <a:endParaRPr lang="en-US" sz="1000" dirty="0">
              <a:cs typeface="Times New Roman" panose="02020603050405020304" pitchFamily="18" charset="0"/>
            </a:endParaRPr>
          </a:p>
          <a:p>
            <a:endParaRPr lang="en-US" sz="1000" dirty="0">
              <a:cs typeface="Times New Roman" panose="02020603050405020304" pitchFamily="18" charset="0"/>
            </a:endParaRPr>
          </a:p>
          <a:p>
            <a:r>
              <a:rPr lang="en-US" sz="2400" b="1" dirty="0">
                <a:cs typeface="Times New Roman" panose="02020603050405020304" pitchFamily="18" charset="0"/>
              </a:rPr>
              <a:t>Explanation 2.—</a:t>
            </a:r>
            <a:r>
              <a:rPr lang="en-US" sz="2400" dirty="0">
                <a:cs typeface="Times New Roman" panose="02020603050405020304" pitchFamily="18" charset="0"/>
              </a:rPr>
              <a:t>It may amount to defamation to make an imputation concerning a company or an association or collection of persons as such.</a:t>
            </a:r>
            <a:endParaRPr lang="en-US" sz="1000" dirty="0">
              <a:cs typeface="Times New Roman" panose="02020603050405020304" pitchFamily="18" charset="0"/>
            </a:endParaRPr>
          </a:p>
          <a:p>
            <a:endParaRPr lang="en-US" sz="1000" b="1" dirty="0">
              <a:cs typeface="Times New Roman" panose="02020603050405020304" pitchFamily="18" charset="0"/>
            </a:endParaRPr>
          </a:p>
          <a:p>
            <a:r>
              <a:rPr lang="en-US" sz="2400" b="1" dirty="0">
                <a:cs typeface="Times New Roman" panose="02020603050405020304" pitchFamily="18" charset="0"/>
              </a:rPr>
              <a:t>Explanation 3.—</a:t>
            </a:r>
            <a:r>
              <a:rPr lang="en-US" sz="2400" dirty="0">
                <a:cs typeface="Times New Roman" panose="02020603050405020304" pitchFamily="18" charset="0"/>
              </a:rPr>
              <a:t>An imputation in the form of an alternative or expressed ironically, may amount to defamation. </a:t>
            </a:r>
          </a:p>
          <a:p>
            <a:endParaRPr lang="en-US" sz="1000" b="1" dirty="0">
              <a:cs typeface="Times New Roman" panose="02020603050405020304" pitchFamily="18" charset="0"/>
            </a:endParaRPr>
          </a:p>
        </p:txBody>
      </p:sp>
    </p:spTree>
    <p:extLst>
      <p:ext uri="{BB962C8B-B14F-4D97-AF65-F5344CB8AC3E}">
        <p14:creationId xmlns:p14="http://schemas.microsoft.com/office/powerpoint/2010/main" val="282406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0446EF-B2E0-4A40-9648-DFCB1141F38F}"/>
              </a:ext>
            </a:extLst>
          </p:cNvPr>
          <p:cNvSpPr/>
          <p:nvPr/>
        </p:nvSpPr>
        <p:spPr>
          <a:xfrm>
            <a:off x="327172" y="536896"/>
            <a:ext cx="11442582" cy="5847755"/>
          </a:xfrm>
          <a:prstGeom prst="rect">
            <a:avLst/>
          </a:prstGeom>
        </p:spPr>
        <p:txBody>
          <a:bodyPr wrap="square">
            <a:spAutoFit/>
          </a:bodyPr>
          <a:lstStyle/>
          <a:p>
            <a:pPr lvl="1"/>
            <a:r>
              <a:rPr lang="en-US" sz="2400" b="1" dirty="0">
                <a:cs typeface="Times New Roman" panose="02020603050405020304" pitchFamily="18" charset="0"/>
              </a:rPr>
              <a:t>Explanation 4.—</a:t>
            </a:r>
            <a:r>
              <a:rPr lang="en-US" sz="2400" dirty="0">
                <a:cs typeface="Times New Roman" panose="02020603050405020304" pitchFamily="18" charset="0"/>
              </a:rPr>
              <a:t>No imputation is said to harm a person’s reputa­tion, unless that imputation directly or indirectly, in the estimation of others, lowers the moral or intellectual character of that person, or lowers the character of that person in respect of his caste or of his calling, or lowers the credit of that person, or causes it to be believed that the body of that person is in a loathsome state, or in a state generally considered as disgrace­ful.</a:t>
            </a:r>
          </a:p>
          <a:p>
            <a:pPr lvl="1"/>
            <a:endParaRPr lang="en-IN" sz="1400" dirty="0">
              <a:cs typeface="Times New Roman" panose="02020603050405020304" pitchFamily="18" charset="0"/>
            </a:endParaRPr>
          </a:p>
          <a:p>
            <a:pPr lvl="1"/>
            <a:r>
              <a:rPr lang="en-US" sz="2400" b="1" dirty="0"/>
              <a:t>1)  Making or Publishing any Imputation-</a:t>
            </a:r>
          </a:p>
          <a:p>
            <a:r>
              <a:rPr lang="en-US" sz="2400" b="1" dirty="0"/>
              <a:t>            -&gt; </a:t>
            </a:r>
            <a:r>
              <a:rPr lang="en-US" sz="2400" dirty="0"/>
              <a:t>Communication by one person to another is the crux of publication.</a:t>
            </a:r>
          </a:p>
          <a:p>
            <a:r>
              <a:rPr lang="en-US" sz="2400" b="1" dirty="0"/>
              <a:t>            -&gt; </a:t>
            </a:r>
            <a:r>
              <a:rPr lang="en-US" sz="2400" dirty="0"/>
              <a:t>Publication of a defamatory matter can be made by a post card, telegram, printed</a:t>
            </a:r>
          </a:p>
          <a:p>
            <a:r>
              <a:rPr lang="en-US" sz="2400" dirty="0"/>
              <a:t>       papers or leaflets, newspaper.</a:t>
            </a:r>
          </a:p>
          <a:p>
            <a:r>
              <a:rPr lang="en-US" sz="2400" b="1" dirty="0"/>
              <a:t>            -&gt; </a:t>
            </a:r>
            <a:r>
              <a:rPr lang="en-US" sz="2400" dirty="0"/>
              <a:t>An innuendo can be pressed into service to show that the defamatory matter</a:t>
            </a:r>
          </a:p>
          <a:p>
            <a:r>
              <a:rPr lang="en-US" sz="2400" dirty="0"/>
              <a:t>      pertained to the complainant .</a:t>
            </a:r>
          </a:p>
          <a:p>
            <a:r>
              <a:rPr lang="en-US" sz="2400" b="1" dirty="0"/>
              <a:t>               Important Cases-</a:t>
            </a:r>
          </a:p>
          <a:p>
            <a:r>
              <a:rPr lang="en-US" sz="2400" b="1" dirty="0"/>
              <a:t>                                            </a:t>
            </a:r>
            <a:r>
              <a:rPr lang="en-US" sz="2400" dirty="0"/>
              <a:t>Amar Singh v. Badalia (1965) 2 Cri LJ 693</a:t>
            </a:r>
          </a:p>
          <a:p>
            <a:r>
              <a:rPr lang="en-US" sz="2400" b="1" dirty="0"/>
              <a:t>                     </a:t>
            </a:r>
            <a:r>
              <a:rPr lang="en-US" sz="2400" dirty="0"/>
              <a:t>                       Manmohan Kalia v. Yash AIR 1984 SC 1161</a:t>
            </a:r>
          </a:p>
          <a:p>
            <a:r>
              <a:rPr lang="en-US" sz="2400" b="1" dirty="0"/>
              <a:t>                                            </a:t>
            </a:r>
            <a:r>
              <a:rPr lang="en-US" sz="2400" dirty="0"/>
              <a:t>Asha Parekh v. State of Bihar 1977 Cri LJ 21 (Pat)</a:t>
            </a:r>
            <a:endParaRPr lang="en-IN" sz="2400" dirty="0"/>
          </a:p>
        </p:txBody>
      </p:sp>
    </p:spTree>
    <p:extLst>
      <p:ext uri="{BB962C8B-B14F-4D97-AF65-F5344CB8AC3E}">
        <p14:creationId xmlns:p14="http://schemas.microsoft.com/office/powerpoint/2010/main" val="28176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E0E88F-8647-49B1-A593-016887192F74}"/>
              </a:ext>
            </a:extLst>
          </p:cNvPr>
          <p:cNvSpPr/>
          <p:nvPr/>
        </p:nvSpPr>
        <p:spPr>
          <a:xfrm>
            <a:off x="520117" y="534579"/>
            <a:ext cx="11434195" cy="5632311"/>
          </a:xfrm>
          <a:prstGeom prst="rect">
            <a:avLst/>
          </a:prstGeom>
        </p:spPr>
        <p:txBody>
          <a:bodyPr wrap="square">
            <a:spAutoFit/>
          </a:bodyPr>
          <a:lstStyle/>
          <a:p>
            <a:r>
              <a:rPr lang="en-US" sz="2400" b="1" dirty="0">
                <a:cs typeface="Times New Roman" panose="02020603050405020304" pitchFamily="18" charset="0"/>
              </a:rPr>
              <a:t>2) By words, either spoken or intended to be read, or by sign or by visual representation- </a:t>
            </a:r>
          </a:p>
          <a:p>
            <a:r>
              <a:rPr lang="en-US" sz="2400" b="1" dirty="0">
                <a:cs typeface="Times New Roman" panose="02020603050405020304" pitchFamily="18" charset="0"/>
              </a:rPr>
              <a:t>       -&gt; </a:t>
            </a:r>
            <a:r>
              <a:rPr lang="en-US" sz="2400" dirty="0">
                <a:cs typeface="Times New Roman" panose="02020603050405020304" pitchFamily="18" charset="0"/>
              </a:rPr>
              <a:t>The expression includes any sign or any possible form of defamation that human intelligence can devise.</a:t>
            </a:r>
          </a:p>
          <a:p>
            <a:r>
              <a:rPr lang="en-US" sz="2400" b="1" dirty="0">
                <a:cs typeface="Times New Roman" panose="02020603050405020304" pitchFamily="18" charset="0"/>
              </a:rPr>
              <a:t>       -&gt; </a:t>
            </a:r>
            <a:r>
              <a:rPr lang="en-US" sz="2400" dirty="0">
                <a:cs typeface="Times New Roman" panose="02020603050405020304" pitchFamily="18" charset="0"/>
              </a:rPr>
              <a:t>The defamation embraces both the written defamation (libel) and the spoken defamation (slander).</a:t>
            </a:r>
          </a:p>
          <a:p>
            <a:r>
              <a:rPr lang="en-US" sz="2400" dirty="0">
                <a:cs typeface="Times New Roman" panose="02020603050405020304" pitchFamily="18" charset="0"/>
              </a:rPr>
              <a:t>        </a:t>
            </a:r>
            <a:r>
              <a:rPr lang="en-US" sz="2400" b="1" dirty="0">
                <a:cs typeface="Times New Roman" panose="02020603050405020304" pitchFamily="18" charset="0"/>
              </a:rPr>
              <a:t>                Important Cases-</a:t>
            </a:r>
          </a:p>
          <a:p>
            <a:r>
              <a:rPr lang="en-US" sz="2400" b="1" dirty="0">
                <a:cs typeface="Times New Roman" panose="02020603050405020304" pitchFamily="18" charset="0"/>
              </a:rPr>
              <a:t>                                              </a:t>
            </a:r>
            <a:r>
              <a:rPr lang="en-US" sz="2400" dirty="0">
                <a:cs typeface="Times New Roman" panose="02020603050405020304" pitchFamily="18" charset="0"/>
              </a:rPr>
              <a:t>Parvathi v. Mannar, (1884) 8 Mad 175</a:t>
            </a:r>
          </a:p>
          <a:p>
            <a:r>
              <a:rPr lang="en-US" sz="2400" dirty="0">
                <a:cs typeface="Times New Roman" panose="02020603050405020304" pitchFamily="18" charset="0"/>
              </a:rPr>
              <a:t>                                              Chellappan Pillai v. Karanjia 1962 2 Cri LJ 42</a:t>
            </a:r>
          </a:p>
          <a:p>
            <a:r>
              <a:rPr lang="en-US" sz="2400" dirty="0">
                <a:cs typeface="Times New Roman" panose="02020603050405020304" pitchFamily="18" charset="0"/>
              </a:rPr>
              <a:t>       </a:t>
            </a:r>
            <a:r>
              <a:rPr lang="en-US" sz="2400" b="1" dirty="0">
                <a:cs typeface="Times New Roman" panose="02020603050405020304" pitchFamily="18" charset="0"/>
              </a:rPr>
              <a:t>3) With the intention of harming or with knowledge-</a:t>
            </a:r>
          </a:p>
          <a:p>
            <a:r>
              <a:rPr lang="en-US" sz="2400" dirty="0">
                <a:cs typeface="Times New Roman" panose="02020603050405020304" pitchFamily="18" charset="0"/>
              </a:rPr>
              <a:t>        </a:t>
            </a:r>
            <a:r>
              <a:rPr lang="en-US" sz="2400" b="1" dirty="0">
                <a:cs typeface="Times New Roman" panose="02020603050405020304" pitchFamily="18" charset="0"/>
              </a:rPr>
              <a:t> -&gt; </a:t>
            </a:r>
            <a:r>
              <a:rPr lang="en-US" sz="2400" dirty="0">
                <a:cs typeface="Times New Roman" panose="02020603050405020304" pitchFamily="18" charset="0"/>
              </a:rPr>
              <a:t>Reputation is what others believe about the complainant.</a:t>
            </a:r>
          </a:p>
          <a:p>
            <a:r>
              <a:rPr lang="en-US" sz="2400" dirty="0">
                <a:cs typeface="Times New Roman" panose="02020603050405020304" pitchFamily="18" charset="0"/>
              </a:rPr>
              <a:t>        </a:t>
            </a:r>
            <a:r>
              <a:rPr lang="en-US" sz="2400" b="1" dirty="0">
                <a:cs typeface="Times New Roman" panose="02020603050405020304" pitchFamily="18" charset="0"/>
              </a:rPr>
              <a:t> -&gt; </a:t>
            </a:r>
            <a:r>
              <a:rPr lang="en-US" sz="2400" dirty="0">
                <a:cs typeface="Times New Roman" panose="02020603050405020304" pitchFamily="18" charset="0"/>
              </a:rPr>
              <a:t>Malice or ill will against the person defamed is not a necessary element in defamation.</a:t>
            </a:r>
          </a:p>
          <a:p>
            <a:r>
              <a:rPr lang="en-US" sz="2400" dirty="0">
                <a:cs typeface="Times New Roman" panose="02020603050405020304" pitchFamily="18" charset="0"/>
              </a:rPr>
              <a:t>                      </a:t>
            </a:r>
            <a:r>
              <a:rPr lang="en-US" sz="2400" b="1" dirty="0">
                <a:cs typeface="Times New Roman" panose="02020603050405020304" pitchFamily="18" charset="0"/>
              </a:rPr>
              <a:t> Important Cases-</a:t>
            </a:r>
          </a:p>
          <a:p>
            <a:r>
              <a:rPr lang="en-US" sz="2400" dirty="0">
                <a:cs typeface="Times New Roman" panose="02020603050405020304" pitchFamily="18" charset="0"/>
              </a:rPr>
              <a:t>                                  Veeda Menezes v. Yusuf Khan Haji Ibrahim Khan, AIR 1966 SC 1773</a:t>
            </a:r>
          </a:p>
          <a:p>
            <a:r>
              <a:rPr lang="en-US" sz="2400" dirty="0">
                <a:cs typeface="Times New Roman" panose="02020603050405020304" pitchFamily="18" charset="0"/>
              </a:rPr>
              <a:t>                                  Verghese M.C. v. Ponnam T.J., (1969) 1 SCC 37</a:t>
            </a:r>
          </a:p>
        </p:txBody>
      </p:sp>
    </p:spTree>
    <p:extLst>
      <p:ext uri="{BB962C8B-B14F-4D97-AF65-F5344CB8AC3E}">
        <p14:creationId xmlns:p14="http://schemas.microsoft.com/office/powerpoint/2010/main" val="75650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D079CA-850B-43C3-ABBE-72CBE5A2B472}"/>
              </a:ext>
            </a:extLst>
          </p:cNvPr>
          <p:cNvSpPr/>
          <p:nvPr/>
        </p:nvSpPr>
        <p:spPr>
          <a:xfrm>
            <a:off x="780176" y="1157680"/>
            <a:ext cx="10939244" cy="4462760"/>
          </a:xfrm>
          <a:prstGeom prst="rect">
            <a:avLst/>
          </a:prstGeom>
        </p:spPr>
        <p:txBody>
          <a:bodyPr wrap="square">
            <a:spAutoFit/>
          </a:bodyPr>
          <a:lstStyle/>
          <a:p>
            <a:r>
              <a:rPr lang="en-US" sz="2400" b="1" i="0" dirty="0">
                <a:solidFill>
                  <a:srgbClr val="000000"/>
                </a:solidFill>
                <a:effectLst/>
              </a:rPr>
              <a:t>The Ten Exceptions attached to the Section:-</a:t>
            </a:r>
          </a:p>
          <a:p>
            <a:endParaRPr lang="en-US" sz="2400" b="1" i="0" dirty="0">
              <a:solidFill>
                <a:srgbClr val="000000"/>
              </a:solidFill>
              <a:effectLst/>
            </a:endParaRPr>
          </a:p>
          <a:p>
            <a:r>
              <a:rPr lang="en-US" sz="2400" b="1" i="0" dirty="0">
                <a:solidFill>
                  <a:srgbClr val="000000"/>
                </a:solidFill>
                <a:effectLst/>
              </a:rPr>
              <a:t> Exception </a:t>
            </a:r>
            <a:r>
              <a:rPr lang="en-US" sz="2400" b="1" dirty="0">
                <a:solidFill>
                  <a:srgbClr val="000000"/>
                </a:solidFill>
              </a:rPr>
              <a:t>1</a:t>
            </a:r>
            <a:r>
              <a:rPr lang="en-US" sz="2400" b="1" i="0" dirty="0">
                <a:solidFill>
                  <a:srgbClr val="000000"/>
                </a:solidFill>
                <a:effectLst/>
              </a:rPr>
              <a:t>.— </a:t>
            </a:r>
            <a:r>
              <a:rPr lang="en-US" sz="2400" b="0" i="0" dirty="0">
                <a:solidFill>
                  <a:srgbClr val="000000"/>
                </a:solidFill>
                <a:effectLst/>
              </a:rPr>
              <a:t>Imputation of truth which public good requires to be made or published.—It is not defamation to impute anything which is true concerning any person, if it be for the public good that the imputation should be made or published. Whether or not it is for the public good is a question of fact.</a:t>
            </a:r>
          </a:p>
          <a:p>
            <a:endParaRPr lang="en-US" sz="1000" dirty="0">
              <a:solidFill>
                <a:srgbClr val="000000"/>
              </a:solidFill>
            </a:endParaRPr>
          </a:p>
          <a:p>
            <a:r>
              <a:rPr lang="en-US" sz="2400" b="0" i="0" dirty="0">
                <a:solidFill>
                  <a:srgbClr val="000000"/>
                </a:solidFill>
                <a:effectLst/>
              </a:rPr>
              <a:t> </a:t>
            </a:r>
            <a:r>
              <a:rPr lang="en-US" sz="2400" b="1" i="0" dirty="0">
                <a:solidFill>
                  <a:srgbClr val="000000"/>
                </a:solidFill>
                <a:effectLst/>
              </a:rPr>
              <a:t>Exception </a:t>
            </a:r>
            <a:r>
              <a:rPr lang="en-US" sz="2400" b="1" dirty="0">
                <a:solidFill>
                  <a:srgbClr val="000000"/>
                </a:solidFill>
              </a:rPr>
              <a:t>2</a:t>
            </a:r>
            <a:r>
              <a:rPr lang="en-US" sz="2400" b="1" i="0" dirty="0">
                <a:solidFill>
                  <a:srgbClr val="000000"/>
                </a:solidFill>
                <a:effectLst/>
              </a:rPr>
              <a:t>.— </a:t>
            </a:r>
            <a:r>
              <a:rPr lang="en-US" sz="2400" b="0" i="0" dirty="0">
                <a:solidFill>
                  <a:srgbClr val="000000"/>
                </a:solidFill>
                <a:effectLst/>
              </a:rPr>
              <a:t>Public conduct of public servants.—It is not defamation to express in a good faith any opinion whatever re­specting the conduct of a public servant in the discharge of his public functions, or respecting his character, so far as his character appears in that conduct, and no further. </a:t>
            </a:r>
          </a:p>
          <a:p>
            <a:endParaRPr lang="en-US" sz="1000" dirty="0">
              <a:solidFill>
                <a:srgbClr val="000000"/>
              </a:solidFill>
            </a:endParaRPr>
          </a:p>
          <a:p>
            <a:r>
              <a:rPr lang="en-US" sz="2400" b="1" i="0" dirty="0">
                <a:solidFill>
                  <a:srgbClr val="000000"/>
                </a:solidFill>
                <a:effectLst/>
              </a:rPr>
              <a:t> </a:t>
            </a:r>
            <a:endParaRPr lang="en-IN" sz="2400" dirty="0"/>
          </a:p>
        </p:txBody>
      </p:sp>
    </p:spTree>
    <p:extLst>
      <p:ext uri="{BB962C8B-B14F-4D97-AF65-F5344CB8AC3E}">
        <p14:creationId xmlns:p14="http://schemas.microsoft.com/office/powerpoint/2010/main" val="92332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D2E453-B5E8-4FB1-9C35-CD26E302D1B6}"/>
              </a:ext>
            </a:extLst>
          </p:cNvPr>
          <p:cNvSpPr/>
          <p:nvPr/>
        </p:nvSpPr>
        <p:spPr>
          <a:xfrm>
            <a:off x="805342" y="1045028"/>
            <a:ext cx="10570129" cy="4308872"/>
          </a:xfrm>
          <a:prstGeom prst="rect">
            <a:avLst/>
          </a:prstGeom>
        </p:spPr>
        <p:txBody>
          <a:bodyPr wrap="square">
            <a:spAutoFit/>
          </a:bodyPr>
          <a:lstStyle/>
          <a:p>
            <a:r>
              <a:rPr lang="en-US" sz="2400" b="1" dirty="0">
                <a:solidFill>
                  <a:srgbClr val="000000"/>
                </a:solidFill>
              </a:rPr>
              <a:t>Exception 3.—</a:t>
            </a:r>
            <a:r>
              <a:rPr lang="en-US" sz="2400" dirty="0">
                <a:solidFill>
                  <a:srgbClr val="000000"/>
                </a:solidFill>
              </a:rPr>
              <a:t>Conduct of any person touching any public question.—It is not defamation to express in good faith any opinion whatever respecting the conduct of any person touching any public question, and respecting his character, so far as his character appears in that conduct, and no further. </a:t>
            </a:r>
          </a:p>
          <a:p>
            <a:endParaRPr lang="en-US" sz="2400" b="1" i="0" dirty="0">
              <a:solidFill>
                <a:srgbClr val="000000"/>
              </a:solidFill>
              <a:effectLst/>
            </a:endParaRPr>
          </a:p>
          <a:p>
            <a:r>
              <a:rPr lang="en-US" sz="2400" b="1" i="0" dirty="0">
                <a:solidFill>
                  <a:srgbClr val="000000"/>
                </a:solidFill>
                <a:effectLst/>
              </a:rPr>
              <a:t>Exception </a:t>
            </a:r>
            <a:r>
              <a:rPr lang="en-US" sz="2400" b="1" dirty="0">
                <a:solidFill>
                  <a:srgbClr val="000000"/>
                </a:solidFill>
              </a:rPr>
              <a:t>4</a:t>
            </a:r>
            <a:r>
              <a:rPr lang="en-US" sz="2400" b="1" dirty="0">
                <a:solidFill>
                  <a:srgbClr val="000000"/>
                </a:solidFill>
                <a:cs typeface="Times New Roman" panose="02020603050405020304" pitchFamily="18" charset="0"/>
              </a:rPr>
              <a:t>.— </a:t>
            </a:r>
            <a:r>
              <a:rPr lang="en-US" sz="2400" dirty="0">
                <a:solidFill>
                  <a:srgbClr val="000000"/>
                </a:solidFill>
                <a:cs typeface="Times New Roman" panose="02020603050405020304" pitchFamily="18" charset="0"/>
              </a:rPr>
              <a:t>Publication of reports of proceedings of Courts.—It is not defamation to publish substantially true report of the proceedings of a Court of Justice, or of the result of any such proceedings. </a:t>
            </a:r>
          </a:p>
          <a:p>
            <a:r>
              <a:rPr lang="en-US" sz="2400" dirty="0">
                <a:solidFill>
                  <a:srgbClr val="000000"/>
                </a:solidFill>
                <a:cs typeface="Times New Roman" panose="02020603050405020304" pitchFamily="18" charset="0"/>
              </a:rPr>
              <a:t>Explanation.—A Justice of the Peace or other officer holding an inquiry in open Court preliminary to a trial in a Court of Jus­tice, is a Court within the meaning of the above section. </a:t>
            </a:r>
          </a:p>
          <a:p>
            <a:endParaRPr lang="en-US" sz="10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05345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4F0BDB-8BB2-4567-B9AF-E8432E621F75}"/>
              </a:ext>
            </a:extLst>
          </p:cNvPr>
          <p:cNvSpPr/>
          <p:nvPr/>
        </p:nvSpPr>
        <p:spPr>
          <a:xfrm>
            <a:off x="780176" y="729841"/>
            <a:ext cx="10763075" cy="5416868"/>
          </a:xfrm>
          <a:prstGeom prst="rect">
            <a:avLst/>
          </a:prstGeom>
        </p:spPr>
        <p:txBody>
          <a:bodyPr wrap="square">
            <a:spAutoFit/>
          </a:bodyPr>
          <a:lstStyle/>
          <a:p>
            <a:r>
              <a:rPr lang="en-US" sz="2400" b="1" dirty="0">
                <a:solidFill>
                  <a:srgbClr val="000000"/>
                </a:solidFill>
              </a:rPr>
              <a:t>Exception </a:t>
            </a:r>
            <a:r>
              <a:rPr lang="en-US" sz="2400" b="1" dirty="0">
                <a:cs typeface="Times New Roman" panose="02020603050405020304" pitchFamily="18" charset="0"/>
              </a:rPr>
              <a:t>5.— </a:t>
            </a:r>
            <a:r>
              <a:rPr lang="en-US" sz="2400" dirty="0">
                <a:cs typeface="Times New Roman" panose="02020603050405020304" pitchFamily="18" charset="0"/>
              </a:rPr>
              <a:t>Merits of case decided in Court or conduct of witnesses and others concerned.—It is not defamation to express in good faith any opinion whatever respecting the merits of any case, civil or criminal, which has been decided by a Court of Justice, or respecting the conduct of any person as a party, witness or agent, in any such case, or respecting the character of such person, as far as his character appears in that conduct, and no further.</a:t>
            </a:r>
          </a:p>
          <a:p>
            <a:endParaRPr lang="en-US" sz="2400" dirty="0">
              <a:solidFill>
                <a:srgbClr val="000000"/>
              </a:solidFill>
              <a:cs typeface="Times New Roman" panose="02020603050405020304" pitchFamily="18" charset="0"/>
            </a:endParaRPr>
          </a:p>
          <a:p>
            <a:r>
              <a:rPr lang="en-US" sz="2400" b="1" i="0" dirty="0">
                <a:solidFill>
                  <a:srgbClr val="000000"/>
                </a:solidFill>
                <a:effectLst/>
              </a:rPr>
              <a:t>Exception </a:t>
            </a:r>
            <a:r>
              <a:rPr lang="en-US" sz="2400" b="1" dirty="0">
                <a:solidFill>
                  <a:srgbClr val="000000"/>
                </a:solidFill>
              </a:rPr>
              <a:t>6</a:t>
            </a:r>
            <a:r>
              <a:rPr lang="en-US" sz="2400" b="1" i="0" dirty="0">
                <a:solidFill>
                  <a:srgbClr val="000000"/>
                </a:solidFill>
                <a:effectLst/>
              </a:rPr>
              <a:t>.— </a:t>
            </a:r>
            <a:r>
              <a:rPr lang="en-US" sz="2400" b="0" i="0" dirty="0">
                <a:solidFill>
                  <a:srgbClr val="000000"/>
                </a:solidFill>
                <a:effectLst/>
              </a:rPr>
              <a:t>Merits of public performance.—It is not defa­mation to express in good faith any opinion respecting the merits of any performance which its author has submitted to the judgment of the public, or respecting the character of the author so far as his character appears in such performance, and no further. </a:t>
            </a:r>
          </a:p>
          <a:p>
            <a:r>
              <a:rPr lang="en-US" sz="2400" b="0" i="0" dirty="0">
                <a:solidFill>
                  <a:srgbClr val="000000"/>
                </a:solidFill>
                <a:effectLst/>
              </a:rPr>
              <a:t>Explanation.—A performance may be substituted to the judgment of the public expressly or by acts on the part of the author which imply such submission to the judgment of the public.</a:t>
            </a:r>
          </a:p>
          <a:p>
            <a:endParaRPr lang="en-US" sz="1000" dirty="0">
              <a:solidFill>
                <a:srgbClr val="000000"/>
              </a:solidFill>
            </a:endParaRPr>
          </a:p>
        </p:txBody>
      </p:sp>
    </p:spTree>
    <p:extLst>
      <p:ext uri="{BB962C8B-B14F-4D97-AF65-F5344CB8AC3E}">
        <p14:creationId xmlns:p14="http://schemas.microsoft.com/office/powerpoint/2010/main" val="318642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376D3-36EC-40E9-B998-59DF0571F599}"/>
              </a:ext>
            </a:extLst>
          </p:cNvPr>
          <p:cNvSpPr/>
          <p:nvPr/>
        </p:nvSpPr>
        <p:spPr>
          <a:xfrm>
            <a:off x="788565" y="738230"/>
            <a:ext cx="10637241" cy="5201424"/>
          </a:xfrm>
          <a:prstGeom prst="rect">
            <a:avLst/>
          </a:prstGeom>
        </p:spPr>
        <p:txBody>
          <a:bodyPr wrap="square">
            <a:spAutoFit/>
          </a:bodyPr>
          <a:lstStyle/>
          <a:p>
            <a:r>
              <a:rPr lang="en-US" sz="2400" b="1" dirty="0">
                <a:solidFill>
                  <a:srgbClr val="000000"/>
                </a:solidFill>
              </a:rPr>
              <a:t>Exception </a:t>
            </a:r>
            <a:r>
              <a:rPr lang="en-US" sz="2400" b="1" dirty="0"/>
              <a:t>7.— </a:t>
            </a:r>
            <a:r>
              <a:rPr lang="en-US" sz="2400" dirty="0"/>
              <a:t>Censure passed in good faith by person having lawful authority over another.—It is not defamation in a person having over another any authority, either conferred by law or arising out of a lawful contract made with that other, to pass in good faith any censure on the conduct of that other in matters to which such lawful authority relates. </a:t>
            </a:r>
          </a:p>
          <a:p>
            <a:endParaRPr lang="en-US" sz="1000" dirty="0"/>
          </a:p>
          <a:p>
            <a:r>
              <a:rPr lang="en-US" sz="2400" b="1" dirty="0">
                <a:solidFill>
                  <a:srgbClr val="000000"/>
                </a:solidFill>
              </a:rPr>
              <a:t>Exception </a:t>
            </a:r>
            <a:r>
              <a:rPr lang="en-US" sz="2400" b="1" dirty="0"/>
              <a:t>8.— </a:t>
            </a:r>
            <a:r>
              <a:rPr lang="en-US" sz="2400" dirty="0"/>
              <a:t>Accusation preferred in good faith to authorized person.—It is not defamation to prefer in good faith an accusation against any person to any of those who have lawful authority over that person with respect to the subject-matter of accusation.</a:t>
            </a:r>
          </a:p>
          <a:p>
            <a:endParaRPr lang="en-IN" sz="2400" dirty="0"/>
          </a:p>
          <a:p>
            <a:r>
              <a:rPr lang="en-US" sz="2400" b="1" i="0" dirty="0">
                <a:solidFill>
                  <a:srgbClr val="000000"/>
                </a:solidFill>
                <a:effectLst/>
              </a:rPr>
              <a:t>Exception </a:t>
            </a:r>
            <a:r>
              <a:rPr lang="en-US" sz="2400" b="1" dirty="0">
                <a:solidFill>
                  <a:srgbClr val="000000"/>
                </a:solidFill>
              </a:rPr>
              <a:t>9</a:t>
            </a:r>
            <a:r>
              <a:rPr lang="en-US" sz="2400" b="1" i="0" dirty="0">
                <a:solidFill>
                  <a:srgbClr val="000000"/>
                </a:solidFill>
                <a:effectLst/>
              </a:rPr>
              <a:t>.—</a:t>
            </a:r>
            <a:r>
              <a:rPr lang="en-US" sz="2400" b="0" i="0" dirty="0">
                <a:solidFill>
                  <a:srgbClr val="000000"/>
                </a:solidFill>
                <a:effectLst/>
              </a:rPr>
              <a:t>Imputation made in good faith by person for protection of his or other’s interests.—It is not defamation to make an imputation on the character of another provided that the imputation be made in good faith for the protection of the inter­ests of the person making it, or of any other person, or for the public good.</a:t>
            </a:r>
          </a:p>
          <a:p>
            <a:endParaRPr lang="en-US" sz="1000" dirty="0">
              <a:solidFill>
                <a:srgbClr val="000000"/>
              </a:solidFill>
            </a:endParaRPr>
          </a:p>
        </p:txBody>
      </p:sp>
    </p:spTree>
    <p:extLst>
      <p:ext uri="{BB962C8B-B14F-4D97-AF65-F5344CB8AC3E}">
        <p14:creationId xmlns:p14="http://schemas.microsoft.com/office/powerpoint/2010/main" val="38480929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95</TotalTime>
  <Words>1375</Words>
  <Application>Microsoft Office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Abhinav Rai</dc:creator>
  <cp:lastModifiedBy>Abhinav Rai</cp:lastModifiedBy>
  <cp:revision>12</cp:revision>
  <dcterms:created xsi:type="dcterms:W3CDTF">2020-05-24T05:23:53Z</dcterms:created>
  <dcterms:modified xsi:type="dcterms:W3CDTF">2020-05-24T07:06:02Z</dcterms:modified>
</cp:coreProperties>
</file>