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8" r:id="rId2"/>
    <p:sldId id="259" r:id="rId3"/>
    <p:sldId id="260" r:id="rId4"/>
    <p:sldId id="263" r:id="rId5"/>
    <p:sldId id="261" r:id="rId6"/>
    <p:sldId id="264" r:id="rId7"/>
    <p:sldId id="262" r:id="rId8"/>
    <p:sldId id="26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4/29/2020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4/29/2020</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55371" y="1332410"/>
            <a:ext cx="8647611" cy="1046440"/>
          </a:xfrm>
          <a:prstGeom prst="rect">
            <a:avLst/>
          </a:prstGeom>
        </p:spPr>
        <p:txBody>
          <a:bodyPr wrap="square">
            <a:spAutoFit/>
          </a:bodyPr>
          <a:lstStyle/>
          <a:p>
            <a:pPr algn="ctr"/>
            <a:r>
              <a:rPr lang="en-US" sz="4400" b="1" dirty="0" smtClean="0"/>
              <a:t>CRIMINAL MISAPPROPRIATION</a:t>
            </a:r>
            <a:r>
              <a:rPr lang="en-US" dirty="0"/>
              <a:t/>
            </a:r>
            <a:br>
              <a:rPr lang="en-US" dirty="0"/>
            </a:br>
            <a:endParaRPr lang="en-US" dirty="0"/>
          </a:p>
        </p:txBody>
      </p:sp>
      <p:sp>
        <p:nvSpPr>
          <p:cNvPr id="3" name="Rectangle 2"/>
          <p:cNvSpPr/>
          <p:nvPr/>
        </p:nvSpPr>
        <p:spPr>
          <a:xfrm>
            <a:off x="1031966" y="3213463"/>
            <a:ext cx="10685417" cy="2631490"/>
          </a:xfrm>
          <a:prstGeom prst="rect">
            <a:avLst/>
          </a:prstGeom>
        </p:spPr>
        <p:txBody>
          <a:bodyPr wrap="square">
            <a:spAutoFit/>
          </a:bodyPr>
          <a:lstStyle/>
          <a:p>
            <a:r>
              <a:rPr lang="en-US" dirty="0" smtClean="0"/>
              <a:t>                              </a:t>
            </a:r>
            <a:r>
              <a:rPr lang="en-US" sz="2400" dirty="0" smtClean="0"/>
              <a:t>LL.B </a:t>
            </a:r>
            <a:r>
              <a:rPr lang="en-US" sz="2400" dirty="0"/>
              <a:t>I </a:t>
            </a:r>
            <a:r>
              <a:rPr lang="en-US" sz="2400" dirty="0" smtClean="0"/>
              <a:t>YEAR(SEMESTER-II)   </a:t>
            </a:r>
            <a:r>
              <a:rPr lang="en-US" sz="2400" dirty="0"/>
              <a:t>(SUBJECT- LAW OF CRIME-I)</a:t>
            </a:r>
          </a:p>
          <a:p>
            <a:pPr algn="ctr"/>
            <a:r>
              <a:rPr lang="en-US" sz="2400" dirty="0"/>
              <a:t>(PAPER IV</a:t>
            </a:r>
            <a:r>
              <a:rPr lang="en-US" sz="2400" dirty="0" smtClean="0"/>
              <a:t>)</a:t>
            </a:r>
          </a:p>
          <a:p>
            <a:pPr algn="ctr"/>
            <a:endParaRPr lang="en-US" sz="1050" dirty="0"/>
          </a:p>
          <a:p>
            <a:pPr algn="ctr"/>
            <a:endParaRPr lang="en-US" sz="1050" dirty="0" smtClean="0"/>
          </a:p>
          <a:p>
            <a:pPr algn="ctr"/>
            <a:r>
              <a:rPr lang="en-US" sz="3200" b="1" dirty="0" smtClean="0"/>
              <a:t>Dr. Vijay Kumar Rai</a:t>
            </a:r>
          </a:p>
          <a:p>
            <a:pPr algn="ctr"/>
            <a:r>
              <a:rPr lang="en-US" sz="3200" b="1" dirty="0" smtClean="0"/>
              <a:t>Associate Professor, Deptt. Of Law</a:t>
            </a:r>
          </a:p>
          <a:p>
            <a:pPr algn="ctr"/>
            <a:r>
              <a:rPr lang="en-US" sz="3200" b="1" dirty="0" smtClean="0"/>
              <a:t>Harishchandra PG College Varanasi</a:t>
            </a:r>
            <a:endParaRPr lang="en-US" sz="3200" b="1" dirty="0"/>
          </a:p>
        </p:txBody>
      </p:sp>
    </p:spTree>
    <p:extLst>
      <p:ext uri="{BB962C8B-B14F-4D97-AF65-F5344CB8AC3E}">
        <p14:creationId xmlns:p14="http://schemas.microsoft.com/office/powerpoint/2010/main" val="41840655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19793" y="979714"/>
            <a:ext cx="8582297" cy="4801314"/>
          </a:xfrm>
          <a:prstGeom prst="rect">
            <a:avLst/>
          </a:prstGeom>
        </p:spPr>
        <p:txBody>
          <a:bodyPr wrap="square">
            <a:spAutoFit/>
          </a:bodyPr>
          <a:lstStyle/>
          <a:p>
            <a:r>
              <a:rPr lang="en-US" sz="3200" b="1" u="sng" dirty="0" smtClean="0"/>
              <a:t>Sec.403- </a:t>
            </a:r>
            <a:r>
              <a:rPr lang="en-IN" sz="2800" i="1" dirty="0" smtClean="0">
                <a:solidFill>
                  <a:srgbClr val="000000"/>
                </a:solidFill>
                <a:latin typeface="Times New Roman" panose="02020603050405020304" pitchFamily="18" charset="0"/>
              </a:rPr>
              <a:t>Dishonest </a:t>
            </a:r>
            <a:r>
              <a:rPr lang="en-IN" sz="2800" i="1" dirty="0">
                <a:solidFill>
                  <a:srgbClr val="000000"/>
                </a:solidFill>
                <a:latin typeface="Times New Roman" panose="02020603050405020304" pitchFamily="18" charset="0"/>
              </a:rPr>
              <a:t>misappropriation of property.</a:t>
            </a:r>
            <a:r>
              <a:rPr lang="en-IN" sz="2400" i="1" dirty="0">
                <a:solidFill>
                  <a:srgbClr val="000000"/>
                </a:solidFill>
                <a:latin typeface="Times New Roman" panose="02020603050405020304" pitchFamily="18" charset="0"/>
              </a:rPr>
              <a:t>—</a:t>
            </a:r>
            <a:r>
              <a:rPr lang="en-IN" sz="2600" dirty="0">
                <a:solidFill>
                  <a:srgbClr val="000000"/>
                </a:solidFill>
                <a:latin typeface="Times New Roman" panose="02020603050405020304" pitchFamily="18" charset="0"/>
              </a:rPr>
              <a:t>Whoever dishonestly </a:t>
            </a:r>
            <a:r>
              <a:rPr lang="en-IN" sz="2600" dirty="0" smtClean="0">
                <a:solidFill>
                  <a:srgbClr val="000000"/>
                </a:solidFill>
                <a:latin typeface="Times New Roman" panose="02020603050405020304" pitchFamily="18" charset="0"/>
              </a:rPr>
              <a:t>misappropriates </a:t>
            </a:r>
            <a:r>
              <a:rPr lang="en-IN" sz="2600" dirty="0">
                <a:solidFill>
                  <a:srgbClr val="000000"/>
                </a:solidFill>
                <a:latin typeface="Times New Roman" panose="02020603050405020304" pitchFamily="18" charset="0"/>
              </a:rPr>
              <a:t>or converts to his own use any movable property, shall be punished with imprisonment of either description for a term which may extend to two years, or with fine, or with both</a:t>
            </a:r>
            <a:r>
              <a:rPr lang="en-IN" sz="2600" dirty="0" smtClean="0">
                <a:solidFill>
                  <a:srgbClr val="000000"/>
                </a:solidFill>
                <a:latin typeface="Times New Roman" panose="02020603050405020304" pitchFamily="18" charset="0"/>
              </a:rPr>
              <a:t>.</a:t>
            </a:r>
          </a:p>
          <a:p>
            <a:endParaRPr lang="en-IN" sz="2400" dirty="0">
              <a:solidFill>
                <a:srgbClr val="000000"/>
              </a:solidFill>
              <a:latin typeface="Times New Roman" panose="02020603050405020304" pitchFamily="18" charset="0"/>
            </a:endParaRPr>
          </a:p>
          <a:p>
            <a:r>
              <a:rPr lang="en-IN" sz="3200" b="1" dirty="0" smtClean="0">
                <a:solidFill>
                  <a:srgbClr val="000000"/>
                </a:solidFill>
                <a:latin typeface="Times New Roman" panose="02020603050405020304" pitchFamily="18" charset="0"/>
              </a:rPr>
              <a:t>Ingredients of Sec. 403-</a:t>
            </a:r>
            <a:endParaRPr lang="en-US" sz="3200" b="1" dirty="0" smtClean="0"/>
          </a:p>
          <a:p>
            <a:endParaRPr lang="en-US" sz="3000" b="1" dirty="0">
              <a:solidFill>
                <a:srgbClr val="000000"/>
              </a:solidFill>
              <a:latin typeface="Times New Roman" panose="02020603050405020304" pitchFamily="18" charset="0"/>
            </a:endParaRPr>
          </a:p>
          <a:p>
            <a:r>
              <a:rPr lang="en-IN" sz="2800" b="1" dirty="0" smtClean="0">
                <a:solidFill>
                  <a:srgbClr val="000000"/>
                </a:solidFill>
                <a:latin typeface="Times New Roman" panose="02020603050405020304" pitchFamily="18" charset="0"/>
              </a:rPr>
              <a:t>(1) Movable Property</a:t>
            </a:r>
          </a:p>
          <a:p>
            <a:r>
              <a:rPr lang="en-IN" sz="2800" b="1" dirty="0" smtClean="0">
                <a:solidFill>
                  <a:srgbClr val="000000"/>
                </a:solidFill>
                <a:latin typeface="Times New Roman" panose="02020603050405020304" pitchFamily="18" charset="0"/>
              </a:rPr>
              <a:t>(2) Misappropriation or Conversion of Property</a:t>
            </a:r>
          </a:p>
          <a:p>
            <a:r>
              <a:rPr lang="en-IN" sz="2800" b="1" dirty="0" smtClean="0">
                <a:solidFill>
                  <a:srgbClr val="000000"/>
                </a:solidFill>
                <a:latin typeface="Times New Roman" panose="02020603050405020304" pitchFamily="18" charset="0"/>
              </a:rPr>
              <a:t>(3) Dishonest Intention</a:t>
            </a:r>
          </a:p>
        </p:txBody>
      </p:sp>
    </p:spTree>
    <p:extLst>
      <p:ext uri="{BB962C8B-B14F-4D97-AF65-F5344CB8AC3E}">
        <p14:creationId xmlns:p14="http://schemas.microsoft.com/office/powerpoint/2010/main" val="39518659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418012"/>
            <a:ext cx="10763794" cy="5786199"/>
          </a:xfrm>
          <a:prstGeom prst="rect">
            <a:avLst/>
          </a:prstGeom>
        </p:spPr>
        <p:txBody>
          <a:bodyPr wrap="square">
            <a:spAutoFit/>
          </a:bodyPr>
          <a:lstStyle/>
          <a:p>
            <a:r>
              <a:rPr lang="en-US" sz="2400" b="1" dirty="0" smtClean="0"/>
              <a:t>     </a:t>
            </a:r>
            <a:r>
              <a:rPr lang="en-US" sz="2800" b="1" dirty="0" smtClean="0"/>
              <a:t>The Two Explanations attached to the Section:-</a:t>
            </a:r>
          </a:p>
          <a:p>
            <a:endParaRPr lang="en-US" sz="2400" b="1" dirty="0"/>
          </a:p>
          <a:p>
            <a:r>
              <a:rPr lang="en-US" sz="2800" b="1" dirty="0" smtClean="0"/>
              <a:t>Explanation 1</a:t>
            </a:r>
            <a:r>
              <a:rPr lang="en-IN" sz="2800" dirty="0"/>
              <a:t>.</a:t>
            </a:r>
            <a:r>
              <a:rPr lang="en-IN" dirty="0"/>
              <a:t>—</a:t>
            </a:r>
            <a:r>
              <a:rPr lang="en-IN" sz="2600" dirty="0"/>
              <a:t>A dishonest misappropriation for a time only is a misappropriation with the meaning of this section</a:t>
            </a:r>
            <a:r>
              <a:rPr lang="en-IN" sz="2400" dirty="0" smtClean="0"/>
              <a:t>.</a:t>
            </a:r>
            <a:endParaRPr lang="en-IN" sz="2400" b="1" dirty="0"/>
          </a:p>
          <a:p>
            <a:endParaRPr lang="en-IN" sz="2400" b="1" dirty="0"/>
          </a:p>
          <a:p>
            <a:r>
              <a:rPr lang="en-US" sz="2800" b="1" dirty="0" smtClean="0"/>
              <a:t>Explanation 2</a:t>
            </a:r>
            <a:r>
              <a:rPr lang="en-IN" sz="2800" dirty="0"/>
              <a:t>.—</a:t>
            </a:r>
            <a:r>
              <a:rPr lang="en-IN" sz="2600" dirty="0"/>
              <a:t>A person who finds property not in the possession of any other person, and takes such property for the purpose of protecting if for, or of restoring it to, the owner does not take or misappropriate it dishonestly, and is not guilty of an of­fence; but he is guilty of the offence above defined, if he appropriates it to his own use, when he knows or has the means of discovering the owner, or before he has used reasonable means to discover and give notice to the owner and has kept the proper­ty a reasonable time to enable the owner to claim it</a:t>
            </a:r>
            <a:r>
              <a:rPr lang="en-IN" sz="2600" dirty="0" smtClean="0"/>
              <a:t>.</a:t>
            </a:r>
          </a:p>
          <a:p>
            <a:endParaRPr lang="en-IN" sz="800" dirty="0" smtClean="0"/>
          </a:p>
          <a:p>
            <a:r>
              <a:rPr lang="en-IN" sz="2200" dirty="0" smtClean="0"/>
              <a:t> </a:t>
            </a:r>
            <a:endParaRPr lang="en-US" sz="2200" b="1" dirty="0"/>
          </a:p>
        </p:txBody>
      </p:sp>
    </p:spTree>
    <p:extLst>
      <p:ext uri="{BB962C8B-B14F-4D97-AF65-F5344CB8AC3E}">
        <p14:creationId xmlns:p14="http://schemas.microsoft.com/office/powerpoint/2010/main" val="29009400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17812" y="1680882"/>
            <a:ext cx="8955741" cy="3293209"/>
          </a:xfrm>
          <a:prstGeom prst="rect">
            <a:avLst/>
          </a:prstGeom>
        </p:spPr>
        <p:txBody>
          <a:bodyPr wrap="square">
            <a:spAutoFit/>
          </a:bodyPr>
          <a:lstStyle/>
          <a:p>
            <a:r>
              <a:rPr lang="en-IN" sz="2600" dirty="0"/>
              <a:t>What are reasonable means or what is a reasonable time in such a case, is a question of fact. </a:t>
            </a:r>
          </a:p>
          <a:p>
            <a:endParaRPr lang="en-IN" sz="2600" dirty="0"/>
          </a:p>
          <a:p>
            <a:r>
              <a:rPr lang="en-IN" sz="2600" dirty="0"/>
              <a:t>It is not necessary that the finder should know who is the owner of the property, or that any particular person is the owner of it; it is sufficient if, at the time of appropriating it, he does not believe it to be his own property, or in good faith believe that the real owner cannot be found. </a:t>
            </a:r>
            <a:endParaRPr lang="en-US" sz="2600" b="1" dirty="0"/>
          </a:p>
        </p:txBody>
      </p:sp>
    </p:spTree>
    <p:extLst>
      <p:ext uri="{BB962C8B-B14F-4D97-AF65-F5344CB8AC3E}">
        <p14:creationId xmlns:p14="http://schemas.microsoft.com/office/powerpoint/2010/main" val="36832226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23851" y="1707775"/>
            <a:ext cx="9723762" cy="4401205"/>
          </a:xfrm>
          <a:prstGeom prst="rect">
            <a:avLst/>
          </a:prstGeom>
        </p:spPr>
        <p:txBody>
          <a:bodyPr wrap="square">
            <a:spAutoFit/>
          </a:bodyPr>
          <a:lstStyle/>
          <a:p>
            <a:pPr marL="457200" indent="-457200">
              <a:buAutoNum type="arabicParenR"/>
            </a:pPr>
            <a:r>
              <a:rPr lang="en-IN" sz="2800" b="1" dirty="0" smtClean="0"/>
              <a:t>Movable </a:t>
            </a:r>
            <a:r>
              <a:rPr lang="en-IN" sz="2800" b="1" dirty="0" smtClean="0"/>
              <a:t>Property:-</a:t>
            </a:r>
            <a:endParaRPr lang="en-IN" sz="2800" b="1" dirty="0" smtClean="0"/>
          </a:p>
          <a:p>
            <a:r>
              <a:rPr lang="en-IN" sz="2400" b="1" dirty="0"/>
              <a:t> </a:t>
            </a:r>
            <a:r>
              <a:rPr lang="en-IN" sz="2400" b="1" dirty="0" smtClean="0"/>
              <a:t>  </a:t>
            </a:r>
            <a:r>
              <a:rPr lang="en-IN" sz="2600" b="1" dirty="0" smtClean="0"/>
              <a:t>-&gt; </a:t>
            </a:r>
            <a:r>
              <a:rPr lang="en-IN" sz="2600" dirty="0" smtClean="0"/>
              <a:t>Property must have an owner. Appropriation of a</a:t>
            </a:r>
            <a:r>
              <a:rPr lang="en-IN" sz="2600" i="1" dirty="0" smtClean="0"/>
              <a:t> res nullius </a:t>
            </a:r>
            <a:r>
              <a:rPr lang="en-IN" sz="2600" dirty="0" smtClean="0"/>
              <a:t>is no  infraction of any legal right and therefore no offence under Section 403</a:t>
            </a:r>
            <a:r>
              <a:rPr lang="en-IN" sz="2600" dirty="0" smtClean="0"/>
              <a:t>.</a:t>
            </a:r>
          </a:p>
          <a:p>
            <a:endParaRPr lang="en-IN" sz="2600" dirty="0" smtClean="0"/>
          </a:p>
          <a:p>
            <a:r>
              <a:rPr lang="en-IN" sz="2600" b="1" dirty="0"/>
              <a:t> </a:t>
            </a:r>
            <a:r>
              <a:rPr lang="en-IN" sz="2600" b="1" dirty="0" smtClean="0"/>
              <a:t>         Important </a:t>
            </a:r>
            <a:r>
              <a:rPr lang="en-IN" sz="2600" b="1" dirty="0" smtClean="0"/>
              <a:t>Cases-</a:t>
            </a:r>
          </a:p>
          <a:p>
            <a:r>
              <a:rPr lang="en-IN" sz="2600" b="1" dirty="0" smtClean="0"/>
              <a:t>                     </a:t>
            </a:r>
            <a:r>
              <a:rPr lang="en-IN" sz="2600" dirty="0" smtClean="0"/>
              <a:t>Shyam Soondar v. Emperor, (1870) 2 NWP 275</a:t>
            </a:r>
          </a:p>
          <a:p>
            <a:r>
              <a:rPr lang="en-IN" sz="2600" b="1" dirty="0"/>
              <a:t> </a:t>
            </a:r>
            <a:r>
              <a:rPr lang="en-IN" sz="2600" b="1" dirty="0" smtClean="0"/>
              <a:t>                    </a:t>
            </a:r>
            <a:r>
              <a:rPr lang="en-IN" sz="2600" dirty="0" smtClean="0"/>
              <a:t>Ramdayal v. Emperor, (1886) PR 24</a:t>
            </a:r>
          </a:p>
          <a:p>
            <a:endParaRPr lang="en-IN" sz="2300" dirty="0"/>
          </a:p>
          <a:p>
            <a:r>
              <a:rPr lang="en-IN" sz="2300" dirty="0" smtClean="0"/>
              <a:t> </a:t>
            </a:r>
            <a:r>
              <a:rPr lang="en-IN" sz="2300" b="1" dirty="0" smtClean="0"/>
              <a:t>                            </a:t>
            </a:r>
            <a:endParaRPr lang="en-IN" sz="2400" b="1" dirty="0" smtClean="0"/>
          </a:p>
          <a:p>
            <a:endParaRPr lang="en-US" sz="2400" b="1" dirty="0"/>
          </a:p>
        </p:txBody>
      </p:sp>
    </p:spTree>
    <p:extLst>
      <p:ext uri="{BB962C8B-B14F-4D97-AF65-F5344CB8AC3E}">
        <p14:creationId xmlns:p14="http://schemas.microsoft.com/office/powerpoint/2010/main" val="8234853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02659" y="1653988"/>
            <a:ext cx="9762565" cy="4524315"/>
          </a:xfrm>
          <a:prstGeom prst="rect">
            <a:avLst/>
          </a:prstGeom>
        </p:spPr>
        <p:txBody>
          <a:bodyPr wrap="square">
            <a:spAutoFit/>
          </a:bodyPr>
          <a:lstStyle/>
          <a:p>
            <a:r>
              <a:rPr lang="en-IN" sz="2800" b="1" dirty="0"/>
              <a:t>2) </a:t>
            </a:r>
            <a:r>
              <a:rPr lang="en-IN" sz="2800" b="1" dirty="0">
                <a:solidFill>
                  <a:srgbClr val="000000"/>
                </a:solidFill>
                <a:latin typeface="Times New Roman" panose="02020603050405020304" pitchFamily="18" charset="0"/>
              </a:rPr>
              <a:t>Misappropriation or Conversion of </a:t>
            </a:r>
            <a:r>
              <a:rPr lang="en-IN" sz="2800" b="1" dirty="0" smtClean="0">
                <a:solidFill>
                  <a:srgbClr val="000000"/>
                </a:solidFill>
                <a:latin typeface="Times New Roman" panose="02020603050405020304" pitchFamily="18" charset="0"/>
              </a:rPr>
              <a:t>Property:-</a:t>
            </a:r>
            <a:endParaRPr lang="en-IN" sz="2800" b="1" dirty="0">
              <a:solidFill>
                <a:srgbClr val="000000"/>
              </a:solidFill>
              <a:latin typeface="Times New Roman" panose="02020603050405020304" pitchFamily="18" charset="0"/>
            </a:endParaRPr>
          </a:p>
          <a:p>
            <a:r>
              <a:rPr lang="en-IN" sz="2600" b="1" dirty="0">
                <a:solidFill>
                  <a:srgbClr val="000000"/>
                </a:solidFill>
                <a:latin typeface="Times New Roman" panose="02020603050405020304" pitchFamily="18" charset="0"/>
              </a:rPr>
              <a:t>  </a:t>
            </a:r>
            <a:r>
              <a:rPr lang="en-IN" sz="2600" b="1" dirty="0"/>
              <a:t> -&gt;  </a:t>
            </a:r>
            <a:r>
              <a:rPr lang="en-IN" sz="2600" dirty="0"/>
              <a:t>Misappropriation is therefore a crime of a person dealing   dishonestly with property entrusted to him for safe custody or other  specified purposes.</a:t>
            </a:r>
          </a:p>
          <a:p>
            <a:r>
              <a:rPr lang="en-IN" sz="2600" b="1" dirty="0"/>
              <a:t>   -&gt; </a:t>
            </a:r>
            <a:r>
              <a:rPr lang="en-IN" sz="2600" dirty="0"/>
              <a:t>The right of disposing another man’s property is itself conversion.</a:t>
            </a:r>
          </a:p>
          <a:p>
            <a:r>
              <a:rPr lang="en-IN" sz="2600" b="1" dirty="0"/>
              <a:t>   -&gt; </a:t>
            </a:r>
            <a:r>
              <a:rPr lang="en-IN" sz="2600" dirty="0"/>
              <a:t>A person misappropriating property may use it for another but in   “conversion” he uses it for himself</a:t>
            </a:r>
            <a:r>
              <a:rPr lang="en-IN" sz="2600" dirty="0" smtClean="0"/>
              <a:t>.</a:t>
            </a:r>
          </a:p>
          <a:p>
            <a:endParaRPr lang="en-IN" sz="2600" dirty="0"/>
          </a:p>
          <a:p>
            <a:r>
              <a:rPr lang="en-IN" sz="2600" b="1" dirty="0"/>
              <a:t>           Important Cases-</a:t>
            </a:r>
          </a:p>
          <a:p>
            <a:r>
              <a:rPr lang="en-IN" sz="2600" b="1" dirty="0"/>
              <a:t>                     </a:t>
            </a:r>
            <a:r>
              <a:rPr lang="en-IN" sz="2600" dirty="0"/>
              <a:t>Rajendra Singh v. State of UP,  AIR 1960(ALL) 387</a:t>
            </a:r>
          </a:p>
          <a:p>
            <a:r>
              <a:rPr lang="en-IN" sz="2600" dirty="0"/>
              <a:t>                     Inder Singh v. Emperor,  (1907) PR 11</a:t>
            </a:r>
          </a:p>
        </p:txBody>
      </p:sp>
    </p:spTree>
    <p:extLst>
      <p:ext uri="{BB962C8B-B14F-4D97-AF65-F5344CB8AC3E}">
        <p14:creationId xmlns:p14="http://schemas.microsoft.com/office/powerpoint/2010/main" val="14178865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19794" y="992777"/>
            <a:ext cx="8321040" cy="369332"/>
          </a:xfrm>
          <a:prstGeom prst="rect">
            <a:avLst/>
          </a:prstGeom>
        </p:spPr>
        <p:txBody>
          <a:bodyPr wrap="square">
            <a:spAutoFit/>
          </a:bodyPr>
          <a:lstStyle/>
          <a:p>
            <a:r>
              <a:rPr lang="en-IN" b="1" dirty="0"/>
              <a:t> </a:t>
            </a:r>
            <a:r>
              <a:rPr lang="en-IN" b="1" dirty="0" smtClean="0"/>
              <a:t> </a:t>
            </a:r>
            <a:endParaRPr lang="en-US" dirty="0"/>
          </a:p>
        </p:txBody>
      </p:sp>
      <p:sp>
        <p:nvSpPr>
          <p:cNvPr id="3" name="Rectangle 2"/>
          <p:cNvSpPr/>
          <p:nvPr/>
        </p:nvSpPr>
        <p:spPr>
          <a:xfrm>
            <a:off x="1619795" y="1476103"/>
            <a:ext cx="8425542" cy="3816429"/>
          </a:xfrm>
          <a:prstGeom prst="rect">
            <a:avLst/>
          </a:prstGeom>
        </p:spPr>
        <p:txBody>
          <a:bodyPr wrap="square">
            <a:spAutoFit/>
          </a:bodyPr>
          <a:lstStyle/>
          <a:p>
            <a:r>
              <a:rPr lang="en-IN" sz="2800" b="1" dirty="0"/>
              <a:t>3</a:t>
            </a:r>
            <a:r>
              <a:rPr lang="en-IN" sz="2800" b="1" dirty="0" smtClean="0"/>
              <a:t>) </a:t>
            </a:r>
            <a:r>
              <a:rPr lang="en-IN" sz="2800" b="1" dirty="0">
                <a:solidFill>
                  <a:srgbClr val="000000"/>
                </a:solidFill>
                <a:latin typeface="Times New Roman" panose="02020603050405020304" pitchFamily="18" charset="0"/>
              </a:rPr>
              <a:t>Dishonest </a:t>
            </a:r>
            <a:r>
              <a:rPr lang="en-IN" sz="2800" b="1" dirty="0" smtClean="0">
                <a:solidFill>
                  <a:srgbClr val="000000"/>
                </a:solidFill>
                <a:latin typeface="Times New Roman" panose="02020603050405020304" pitchFamily="18" charset="0"/>
              </a:rPr>
              <a:t>Intention:-</a:t>
            </a:r>
            <a:endParaRPr lang="en-IN" sz="2800" b="1" dirty="0" smtClean="0">
              <a:solidFill>
                <a:srgbClr val="000000"/>
              </a:solidFill>
              <a:latin typeface="Times New Roman" panose="02020603050405020304" pitchFamily="18" charset="0"/>
            </a:endParaRPr>
          </a:p>
          <a:p>
            <a:r>
              <a:rPr lang="en-IN" sz="2400" b="1" dirty="0">
                <a:solidFill>
                  <a:srgbClr val="000000"/>
                </a:solidFill>
                <a:latin typeface="Times New Roman" panose="02020603050405020304" pitchFamily="18" charset="0"/>
              </a:rPr>
              <a:t> </a:t>
            </a:r>
            <a:r>
              <a:rPr lang="en-IN" sz="2400" b="1" dirty="0"/>
              <a:t> -&gt; </a:t>
            </a:r>
            <a:r>
              <a:rPr lang="en-IN" sz="2400" dirty="0" smtClean="0"/>
              <a:t>A mental act implying an allocation of thing as one’s own,  misappropriation is completed as soon as a person decides to appropriate the thing to his use with a dishonest intention</a:t>
            </a:r>
            <a:r>
              <a:rPr lang="en-IN" sz="2400" dirty="0" smtClean="0"/>
              <a:t>.</a:t>
            </a:r>
          </a:p>
          <a:p>
            <a:endParaRPr lang="en-IN" sz="2400" dirty="0" smtClean="0"/>
          </a:p>
          <a:p>
            <a:r>
              <a:rPr lang="en-IN" sz="2300" b="1" dirty="0">
                <a:solidFill>
                  <a:srgbClr val="000000"/>
                </a:solidFill>
                <a:latin typeface="Times New Roman" panose="02020603050405020304" pitchFamily="18" charset="0"/>
              </a:rPr>
              <a:t> </a:t>
            </a:r>
            <a:r>
              <a:rPr lang="en-IN" sz="2300" b="1" dirty="0" smtClean="0">
                <a:solidFill>
                  <a:srgbClr val="000000"/>
                </a:solidFill>
                <a:latin typeface="Times New Roman" panose="02020603050405020304" pitchFamily="18" charset="0"/>
              </a:rPr>
              <a:t>      </a:t>
            </a:r>
            <a:r>
              <a:rPr lang="en-IN" sz="2400" b="1" dirty="0" smtClean="0">
                <a:solidFill>
                  <a:srgbClr val="000000"/>
                </a:solidFill>
                <a:latin typeface="Times New Roman" panose="02020603050405020304" pitchFamily="18" charset="0"/>
              </a:rPr>
              <a:t> Important Cases- </a:t>
            </a:r>
          </a:p>
          <a:p>
            <a:r>
              <a:rPr lang="en-IN" sz="2400" b="1" dirty="0">
                <a:solidFill>
                  <a:srgbClr val="000000"/>
                </a:solidFill>
                <a:latin typeface="Times New Roman" panose="02020603050405020304" pitchFamily="18" charset="0"/>
              </a:rPr>
              <a:t> </a:t>
            </a:r>
            <a:r>
              <a:rPr lang="en-IN" sz="2400" b="1" dirty="0" smtClean="0">
                <a:solidFill>
                  <a:srgbClr val="000000"/>
                </a:solidFill>
                <a:latin typeface="Times New Roman" panose="02020603050405020304" pitchFamily="18" charset="0"/>
              </a:rPr>
              <a:t>                    </a:t>
            </a:r>
            <a:r>
              <a:rPr lang="en-IN" sz="2300" b="1" dirty="0" smtClean="0">
                <a:solidFill>
                  <a:srgbClr val="000000"/>
                </a:solidFill>
                <a:latin typeface="Times New Roman" panose="02020603050405020304" pitchFamily="18" charset="0"/>
              </a:rPr>
              <a:t> </a:t>
            </a:r>
            <a:r>
              <a:rPr lang="en-IN" sz="2300" dirty="0" smtClean="0">
                <a:solidFill>
                  <a:srgbClr val="000000"/>
                </a:solidFill>
                <a:latin typeface="Times New Roman" panose="02020603050405020304" pitchFamily="18" charset="0"/>
              </a:rPr>
              <a:t>Jadhav v. M Haji, (1993) 2 SCC 562</a:t>
            </a:r>
          </a:p>
          <a:p>
            <a:r>
              <a:rPr lang="en-IN" sz="2300" dirty="0">
                <a:solidFill>
                  <a:srgbClr val="000000"/>
                </a:solidFill>
                <a:latin typeface="Times New Roman" panose="02020603050405020304" pitchFamily="18" charset="0"/>
              </a:rPr>
              <a:t> </a:t>
            </a:r>
            <a:r>
              <a:rPr lang="en-IN" sz="2300" dirty="0" smtClean="0">
                <a:solidFill>
                  <a:srgbClr val="000000"/>
                </a:solidFill>
                <a:latin typeface="Times New Roman" panose="02020603050405020304" pitchFamily="18" charset="0"/>
              </a:rPr>
              <a:t>                      Nathulal v. State of MP, AIR 1966 SC 43</a:t>
            </a:r>
          </a:p>
          <a:p>
            <a:r>
              <a:rPr lang="en-IN" sz="2300" dirty="0">
                <a:solidFill>
                  <a:srgbClr val="000000"/>
                </a:solidFill>
                <a:latin typeface="Times New Roman" panose="02020603050405020304" pitchFamily="18" charset="0"/>
              </a:rPr>
              <a:t> </a:t>
            </a:r>
            <a:r>
              <a:rPr lang="en-IN" sz="2300" dirty="0" smtClean="0">
                <a:solidFill>
                  <a:srgbClr val="000000"/>
                </a:solidFill>
                <a:latin typeface="Times New Roman" panose="02020603050405020304" pitchFamily="18" charset="0"/>
              </a:rPr>
              <a:t>    </a:t>
            </a:r>
          </a:p>
          <a:p>
            <a:endParaRPr lang="en-IN" sz="24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37764751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9531" y="1789611"/>
            <a:ext cx="9797143" cy="2923877"/>
          </a:xfrm>
          <a:prstGeom prst="rect">
            <a:avLst/>
          </a:prstGeom>
        </p:spPr>
        <p:txBody>
          <a:bodyPr wrap="square">
            <a:spAutoFit/>
          </a:bodyPr>
          <a:lstStyle/>
          <a:p>
            <a:pPr marL="342900" indent="-342900">
              <a:buFont typeface="Wingdings" panose="05000000000000000000" pitchFamily="2" charset="2"/>
              <a:buChar char="v"/>
            </a:pPr>
            <a:endParaRPr lang="en-IN" b="1" dirty="0" smtClean="0"/>
          </a:p>
          <a:p>
            <a:r>
              <a:rPr lang="en-IN" sz="2800" b="1" dirty="0" smtClean="0"/>
              <a:t>PUNISHMENT:-</a:t>
            </a:r>
            <a:endParaRPr lang="en-IN" sz="2800" b="1" dirty="0"/>
          </a:p>
          <a:p>
            <a:endParaRPr lang="en-IN" b="1" dirty="0" smtClean="0"/>
          </a:p>
          <a:p>
            <a:pPr marL="342900" indent="-342900">
              <a:buFont typeface="Wingdings" panose="05000000000000000000" pitchFamily="2" charset="2"/>
              <a:buChar char="v"/>
            </a:pPr>
            <a:r>
              <a:rPr lang="en-IN" b="1" dirty="0" smtClean="0"/>
              <a:t> </a:t>
            </a:r>
            <a:r>
              <a:rPr lang="en-IN" sz="2400" b="1" dirty="0"/>
              <a:t>Punishment for the offence under Sec. 403 is imprisonment up to 2 years or fine or both.</a:t>
            </a:r>
          </a:p>
          <a:p>
            <a:endParaRPr lang="en-IN" sz="2400" b="1" dirty="0"/>
          </a:p>
          <a:p>
            <a:pPr marL="342900" indent="-342900">
              <a:buFont typeface="Wingdings" panose="05000000000000000000" pitchFamily="2" charset="2"/>
              <a:buChar char="v"/>
            </a:pPr>
            <a:r>
              <a:rPr lang="en-IN" sz="2400" b="1" dirty="0"/>
              <a:t> The offence under Sec. 403 is non- cognizable, </a:t>
            </a:r>
            <a:r>
              <a:rPr lang="en-IN" sz="2400" b="1" dirty="0" smtClean="0"/>
              <a:t>bailable and compoundable </a:t>
            </a:r>
            <a:r>
              <a:rPr lang="en-IN" sz="2400" b="1" dirty="0"/>
              <a:t>with court’s permission.</a:t>
            </a:r>
          </a:p>
        </p:txBody>
      </p:sp>
    </p:spTree>
    <p:extLst>
      <p:ext uri="{BB962C8B-B14F-4D97-AF65-F5344CB8AC3E}">
        <p14:creationId xmlns:p14="http://schemas.microsoft.com/office/powerpoint/2010/main" val="957163352"/>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TM04033925[[fn=Droplet]]</Template>
  <TotalTime>82</TotalTime>
  <Words>596</Words>
  <Application>Microsoft Office PowerPoint</Application>
  <PresentationFormat>Widescreen</PresentationFormat>
  <Paragraphs>55</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Times New Roman</vt:lpstr>
      <vt:lpstr>Tw Cen MT</vt:lpstr>
      <vt:lpstr>Wingdings</vt:lpstr>
      <vt:lpstr>Droplet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Criminal misappropriation</dc:title>
  <dc:creator>root</dc:creator>
  <cp:lastModifiedBy>root</cp:lastModifiedBy>
  <cp:revision>13</cp:revision>
  <dcterms:created xsi:type="dcterms:W3CDTF">2020-04-28T12:18:32Z</dcterms:created>
  <dcterms:modified xsi:type="dcterms:W3CDTF">2020-04-29T03:16:00Z</dcterms:modified>
</cp:coreProperties>
</file>