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407425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820337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89040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18207757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696726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36508592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1945365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3371016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267509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B59401C-0E94-42E1-A36E-808182C8F7C9}"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68641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59401C-0E94-42E1-A36E-808182C8F7C9}"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3964673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B59401C-0E94-42E1-A36E-808182C8F7C9}"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281275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B59401C-0E94-42E1-A36E-808182C8F7C9}"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316455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59401C-0E94-42E1-A36E-808182C8F7C9}"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121334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B59401C-0E94-42E1-A36E-808182C8F7C9}"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387188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B59401C-0E94-42E1-A36E-808182C8F7C9}"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261306-765A-4ECA-8CDF-7AED3FBBF1B3}" type="slidenum">
              <a:rPr lang="en-US" smtClean="0"/>
              <a:t>‹#›</a:t>
            </a:fld>
            <a:endParaRPr lang="en-US"/>
          </a:p>
        </p:txBody>
      </p:sp>
    </p:spTree>
    <p:extLst>
      <p:ext uri="{BB962C8B-B14F-4D97-AF65-F5344CB8AC3E}">
        <p14:creationId xmlns:p14="http://schemas.microsoft.com/office/powerpoint/2010/main" val="1463628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59401C-0E94-42E1-A36E-808182C8F7C9}" type="datetimeFigureOut">
              <a:rPr lang="en-US" smtClean="0"/>
              <a:t>4/13/2020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A261306-765A-4ECA-8CDF-7AED3FBBF1B3}" type="slidenum">
              <a:rPr lang="en-US" smtClean="0"/>
              <a:t>‹#›</a:t>
            </a:fld>
            <a:endParaRPr lang="en-US"/>
          </a:p>
        </p:txBody>
      </p:sp>
    </p:spTree>
    <p:extLst>
      <p:ext uri="{BB962C8B-B14F-4D97-AF65-F5344CB8AC3E}">
        <p14:creationId xmlns:p14="http://schemas.microsoft.com/office/powerpoint/2010/main" val="3123006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770709"/>
            <a:ext cx="7766936" cy="1933302"/>
          </a:xfrm>
        </p:spPr>
        <p:txBody>
          <a:bodyPr/>
          <a:lstStyle/>
          <a:p>
            <a:pPr algn="ctr"/>
            <a:r>
              <a:rPr lang="en-US" sz="4800" dirty="0" smtClean="0">
                <a:solidFill>
                  <a:srgbClr val="00B050"/>
                </a:solidFill>
              </a:rPr>
              <a:t>INDIAN PENAL CODE 1860</a:t>
            </a:r>
            <a:r>
              <a:rPr lang="en-US" dirty="0" smtClean="0">
                <a:solidFill>
                  <a:srgbClr val="00B050"/>
                </a:solidFill>
              </a:rPr>
              <a:t/>
            </a:r>
            <a:br>
              <a:rPr lang="en-US" dirty="0" smtClean="0">
                <a:solidFill>
                  <a:srgbClr val="00B050"/>
                </a:solidFill>
              </a:rPr>
            </a:br>
            <a:r>
              <a:rPr lang="en-US" sz="4800" dirty="0" smtClean="0">
                <a:solidFill>
                  <a:srgbClr val="00B050"/>
                </a:solidFill>
              </a:rPr>
              <a:t>SECTION-390(ROBBERY)</a:t>
            </a:r>
            <a:endParaRPr lang="en-US" sz="4800" dirty="0">
              <a:solidFill>
                <a:srgbClr val="00B050"/>
              </a:solidFill>
            </a:endParaRPr>
          </a:p>
        </p:txBody>
      </p:sp>
      <p:sp>
        <p:nvSpPr>
          <p:cNvPr id="3" name="Subtitle 2"/>
          <p:cNvSpPr>
            <a:spLocks noGrp="1"/>
          </p:cNvSpPr>
          <p:nvPr>
            <p:ph type="subTitle" idx="1"/>
          </p:nvPr>
        </p:nvSpPr>
        <p:spPr>
          <a:xfrm>
            <a:off x="1507067" y="3278776"/>
            <a:ext cx="7766936" cy="2873829"/>
          </a:xfrm>
        </p:spPr>
        <p:txBody>
          <a:bodyPr>
            <a:normAutofit lnSpcReduction="10000"/>
          </a:bodyPr>
          <a:lstStyle/>
          <a:p>
            <a:pPr algn="ctr"/>
            <a:r>
              <a:rPr lang="en-US" sz="2400" dirty="0" smtClean="0">
                <a:solidFill>
                  <a:schemeClr val="tx1"/>
                </a:solidFill>
              </a:rPr>
              <a:t>LL.B I Year(Semester-II)   (Subject-Law of Crime-I)</a:t>
            </a:r>
          </a:p>
          <a:p>
            <a:pPr algn="ctr"/>
            <a:r>
              <a:rPr lang="en-US" sz="2400" dirty="0" smtClean="0">
                <a:solidFill>
                  <a:schemeClr val="tx1"/>
                </a:solidFill>
              </a:rPr>
              <a:t>(Paper IV,  Unit-III)</a:t>
            </a:r>
          </a:p>
          <a:p>
            <a:pPr algn="ctr"/>
            <a:endParaRPr lang="en-US" sz="2400" dirty="0">
              <a:solidFill>
                <a:schemeClr val="tx1"/>
              </a:solidFill>
            </a:endParaRPr>
          </a:p>
          <a:p>
            <a:pPr algn="ctr"/>
            <a:r>
              <a:rPr lang="en-US" sz="2400" dirty="0" smtClean="0">
                <a:solidFill>
                  <a:schemeClr val="tx1"/>
                </a:solidFill>
              </a:rPr>
              <a:t>Dr. Vijay Kumar Rai</a:t>
            </a:r>
          </a:p>
          <a:p>
            <a:pPr algn="ctr"/>
            <a:r>
              <a:rPr lang="en-US" sz="2400" dirty="0" smtClean="0">
                <a:solidFill>
                  <a:schemeClr val="tx1"/>
                </a:solidFill>
              </a:rPr>
              <a:t>Associate Professor, Deptt. Of Law</a:t>
            </a:r>
          </a:p>
          <a:p>
            <a:pPr algn="ctr"/>
            <a:r>
              <a:rPr lang="en-US" sz="2400" dirty="0" smtClean="0">
                <a:solidFill>
                  <a:schemeClr val="tx1"/>
                </a:solidFill>
              </a:rPr>
              <a:t>Harishchandra P.G. College Varanasi </a:t>
            </a:r>
            <a:endParaRPr lang="en-US" sz="2400" dirty="0">
              <a:solidFill>
                <a:schemeClr val="tx1"/>
              </a:solidFill>
            </a:endParaRPr>
          </a:p>
        </p:txBody>
      </p:sp>
    </p:spTree>
    <p:extLst>
      <p:ext uri="{BB962C8B-B14F-4D97-AF65-F5344CB8AC3E}">
        <p14:creationId xmlns:p14="http://schemas.microsoft.com/office/powerpoint/2010/main" val="2220104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0" y="666205"/>
            <a:ext cx="8621486" cy="369332"/>
          </a:xfrm>
          <a:prstGeom prst="rect">
            <a:avLst/>
          </a:prstGeom>
        </p:spPr>
        <p:txBody>
          <a:bodyPr wrap="square">
            <a:spAutoFit/>
          </a:bodyPr>
          <a:lstStyle/>
          <a:p>
            <a:endParaRPr lang="en-US" dirty="0"/>
          </a:p>
        </p:txBody>
      </p:sp>
      <p:sp>
        <p:nvSpPr>
          <p:cNvPr id="3" name="Rectangle 2"/>
          <p:cNvSpPr/>
          <p:nvPr/>
        </p:nvSpPr>
        <p:spPr>
          <a:xfrm>
            <a:off x="130630" y="222070"/>
            <a:ext cx="9588138" cy="3556252"/>
          </a:xfrm>
          <a:prstGeom prst="rect">
            <a:avLst/>
          </a:prstGeom>
        </p:spPr>
        <p:txBody>
          <a:bodyPr wrap="square">
            <a:spAutoFit/>
          </a:bodyPr>
          <a:lstStyle/>
          <a:p>
            <a:r>
              <a:rPr lang="en-IN" sz="3200" b="1" u="sng" dirty="0" smtClean="0">
                <a:solidFill>
                  <a:srgbClr val="000000"/>
                </a:solidFill>
                <a:latin typeface="Times New Roman" panose="02020603050405020304" pitchFamily="18" charset="0"/>
              </a:rPr>
              <a:t>Sec.390</a:t>
            </a:r>
            <a:r>
              <a:rPr lang="en-IN" sz="2000" dirty="0" smtClean="0">
                <a:solidFill>
                  <a:srgbClr val="000000"/>
                </a:solidFill>
                <a:latin typeface="Times New Roman" panose="02020603050405020304" pitchFamily="18" charset="0"/>
              </a:rPr>
              <a:t> </a:t>
            </a:r>
            <a:r>
              <a:rPr lang="en-IN" sz="2800" b="1" dirty="0" smtClean="0">
                <a:solidFill>
                  <a:srgbClr val="000000"/>
                </a:solidFill>
                <a:latin typeface="Times New Roman" panose="02020603050405020304" pitchFamily="18" charset="0"/>
              </a:rPr>
              <a:t>–</a:t>
            </a:r>
            <a:r>
              <a:rPr lang="en-IN" sz="2800" dirty="0" smtClean="0">
                <a:solidFill>
                  <a:srgbClr val="000000"/>
                </a:solidFill>
                <a:latin typeface="Times New Roman" panose="02020603050405020304" pitchFamily="18" charset="0"/>
              </a:rPr>
              <a:t> Robbery</a:t>
            </a:r>
            <a:r>
              <a:rPr lang="en-US" dirty="0"/>
              <a:t>.—</a:t>
            </a:r>
            <a:r>
              <a:rPr lang="en-IN" sz="2400" dirty="0" smtClean="0">
                <a:solidFill>
                  <a:srgbClr val="000000"/>
                </a:solidFill>
                <a:latin typeface="Times New Roman" panose="02020603050405020304" pitchFamily="18" charset="0"/>
              </a:rPr>
              <a:t>In </a:t>
            </a:r>
            <a:r>
              <a:rPr lang="en-IN" sz="2400" dirty="0">
                <a:solidFill>
                  <a:srgbClr val="000000"/>
                </a:solidFill>
                <a:latin typeface="Times New Roman" panose="02020603050405020304" pitchFamily="18" charset="0"/>
              </a:rPr>
              <a:t>all robbery there is either theft or extortion</a:t>
            </a:r>
            <a:r>
              <a:rPr lang="en-IN" sz="2400" dirty="0" smtClean="0">
                <a:solidFill>
                  <a:srgbClr val="000000"/>
                </a:solidFill>
                <a:latin typeface="Times New Roman" panose="02020603050405020304" pitchFamily="18" charset="0"/>
              </a:rPr>
              <a:t>.</a:t>
            </a:r>
          </a:p>
          <a:p>
            <a:r>
              <a:rPr lang="en-IN" sz="2400" dirty="0" smtClean="0">
                <a:solidFill>
                  <a:srgbClr val="000000"/>
                </a:solidFill>
                <a:latin typeface="Times New Roman" panose="02020603050405020304" pitchFamily="18" charset="0"/>
              </a:rPr>
              <a:t> </a:t>
            </a:r>
            <a:endParaRPr lang="en-IN" dirty="0" smtClean="0">
              <a:solidFill>
                <a:srgbClr val="000000"/>
              </a:solidFill>
              <a:latin typeface="Times New Roman" panose="02020603050405020304" pitchFamily="18" charset="0"/>
            </a:endParaRPr>
          </a:p>
          <a:p>
            <a:r>
              <a:rPr lang="en-IN" sz="2400" b="1" dirty="0" smtClean="0">
                <a:solidFill>
                  <a:srgbClr val="000000"/>
                </a:solidFill>
                <a:latin typeface="Times New Roman" panose="02020603050405020304" pitchFamily="18" charset="0"/>
              </a:rPr>
              <a:t>         When </a:t>
            </a:r>
            <a:r>
              <a:rPr lang="en-IN" sz="2400" b="1" dirty="0">
                <a:solidFill>
                  <a:srgbClr val="000000"/>
                </a:solidFill>
                <a:latin typeface="Times New Roman" panose="02020603050405020304" pitchFamily="18" charset="0"/>
              </a:rPr>
              <a:t>theft is robbery.—</a:t>
            </a:r>
            <a:r>
              <a:rPr lang="en-IN" sz="2400" dirty="0">
                <a:solidFill>
                  <a:srgbClr val="000000"/>
                </a:solidFill>
                <a:latin typeface="Times New Roman" panose="02020603050405020304" pitchFamily="18" charset="0"/>
              </a:rPr>
              <a:t>Theft is “robbery” if, in order to the committing of the theft, or in committing the theft, or in carrying away or attempting to carry away property obtained by the theft, the offender, for that end, voluntarily causes or attempts to cause to any person death or hurt or wrongful restraint, or fear of instant death or of instant hurt, or of instant wrongful restraint</a:t>
            </a:r>
            <a:r>
              <a:rPr lang="en-IN" sz="2400" dirty="0" smtClean="0">
                <a:solidFill>
                  <a:srgbClr val="000000"/>
                </a:solidFill>
                <a:latin typeface="Times New Roman" panose="02020603050405020304" pitchFamily="18" charset="0"/>
              </a:rPr>
              <a:t>.</a:t>
            </a:r>
          </a:p>
          <a:p>
            <a:r>
              <a:rPr lang="en-IN" sz="2000" dirty="0" smtClean="0">
                <a:solidFill>
                  <a:srgbClr val="000000"/>
                </a:solidFill>
                <a:latin typeface="Times New Roman" panose="02020603050405020304" pitchFamily="18" charset="0"/>
              </a:rPr>
              <a:t> </a:t>
            </a:r>
            <a:endParaRPr lang="en-US" sz="2000" dirty="0"/>
          </a:p>
        </p:txBody>
      </p:sp>
      <p:sp>
        <p:nvSpPr>
          <p:cNvPr id="4" name="Rectangle 3"/>
          <p:cNvSpPr/>
          <p:nvPr/>
        </p:nvSpPr>
        <p:spPr>
          <a:xfrm>
            <a:off x="418011" y="3778321"/>
            <a:ext cx="8725990" cy="2677656"/>
          </a:xfrm>
          <a:prstGeom prst="rect">
            <a:avLst/>
          </a:prstGeom>
        </p:spPr>
        <p:txBody>
          <a:bodyPr wrap="square">
            <a:spAutoFit/>
          </a:bodyPr>
          <a:lstStyle/>
          <a:p>
            <a:r>
              <a:rPr lang="en-IN" b="1" dirty="0" smtClean="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When </a:t>
            </a:r>
            <a:r>
              <a:rPr lang="en-IN" sz="2400" b="1" dirty="0">
                <a:solidFill>
                  <a:srgbClr val="000000"/>
                </a:solidFill>
                <a:latin typeface="Times New Roman" panose="02020603050405020304" pitchFamily="18" charset="0"/>
              </a:rPr>
              <a:t>extortion is robbery.—</a:t>
            </a:r>
            <a:r>
              <a:rPr lang="en-IN" sz="2400" dirty="0">
                <a:solidFill>
                  <a:srgbClr val="000000"/>
                </a:solidFill>
                <a:latin typeface="Times New Roman" panose="02020603050405020304" pitchFamily="18" charset="0"/>
              </a:rPr>
              <a:t>Extortion is “robbery” if the offend­er, at the time of committing the extortion, is in the presence of the person put in fear, and commits the extortion by putting that person in fear of instant death, of instant hurt, or of instant wrongful restraint to that person or to some other person, and, by so putting in fear, induces the person so put in fear then and there to deliver up the thing extorted.</a:t>
            </a:r>
          </a:p>
        </p:txBody>
      </p:sp>
    </p:spTree>
    <p:extLst>
      <p:ext uri="{BB962C8B-B14F-4D97-AF65-F5344CB8AC3E}">
        <p14:creationId xmlns:p14="http://schemas.microsoft.com/office/powerpoint/2010/main" val="2017450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131" y="418011"/>
            <a:ext cx="9196252" cy="5086008"/>
          </a:xfrm>
          <a:prstGeom prst="rect">
            <a:avLst/>
          </a:prstGeom>
        </p:spPr>
        <p:txBody>
          <a:bodyPr wrap="square">
            <a:spAutoFit/>
          </a:bodyPr>
          <a:lstStyle/>
          <a:p>
            <a:r>
              <a:rPr lang="en-IN" sz="2800" b="1" dirty="0" smtClean="0">
                <a:solidFill>
                  <a:srgbClr val="000000"/>
                </a:solidFill>
                <a:latin typeface="Times New Roman" panose="02020603050405020304" pitchFamily="18" charset="0"/>
              </a:rPr>
              <a:t>Ingredients of Robbery:-</a:t>
            </a:r>
          </a:p>
          <a:p>
            <a:endParaRPr lang="en-IN" sz="2400" dirty="0">
              <a:solidFill>
                <a:srgbClr val="000000"/>
              </a:solidFill>
              <a:latin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(1) </a:t>
            </a: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all robberies there is either theft or extortion</a:t>
            </a:r>
            <a:r>
              <a:rPr lang="en-US" sz="2400" dirty="0" smtClean="0">
                <a:latin typeface="Times New Roman" panose="02020603050405020304" pitchFamily="18" charset="0"/>
                <a:cs typeface="Times New Roman" panose="02020603050405020304" pitchFamily="18" charset="0"/>
              </a:rPr>
              <a:t>.</a:t>
            </a:r>
          </a:p>
          <a:p>
            <a:endParaRPr lang="en-US" sz="1000" b="1" dirty="0" smtClean="0">
              <a:latin typeface="Times New Roman" panose="02020603050405020304" pitchFamily="18" charset="0"/>
              <a:cs typeface="Times New Roman" panose="02020603050405020304" pitchFamily="18" charset="0"/>
            </a:endParaRPr>
          </a:p>
          <a:p>
            <a:r>
              <a:rPr lang="en-US" sz="2800" b="1" dirty="0" smtClean="0">
                <a:latin typeface="Times New Roman" panose="02020603050405020304" pitchFamily="18" charset="0"/>
                <a:cs typeface="Times New Roman" panose="02020603050405020304" pitchFamily="18" charset="0"/>
              </a:rPr>
              <a:t>-&gt;</a:t>
            </a:r>
            <a:r>
              <a:rPr lang="en-US" sz="28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Imminent danger or use of violence, and voluntarily are two important ingredients of robbery.</a:t>
            </a:r>
          </a:p>
          <a:p>
            <a:endParaRPr lang="en-US" sz="2400" dirty="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2</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Theft is robbery if</a:t>
            </a:r>
            <a:r>
              <a:rPr lang="en-US" sz="2800" b="1" dirty="0" smtClean="0">
                <a:latin typeface="Times New Roman" panose="02020603050405020304" pitchFamily="18" charset="0"/>
                <a:cs typeface="Times New Roman" panose="02020603050405020304" pitchFamily="18" charset="0"/>
              </a:rPr>
              <a:t>-</a:t>
            </a:r>
          </a:p>
          <a:p>
            <a:endParaRPr lang="en-US" sz="800" b="1" dirty="0">
              <a:latin typeface="Times New Roman" panose="02020603050405020304" pitchFamily="18" charset="0"/>
              <a:cs typeface="Times New Roman" panose="02020603050405020304" pitchFamily="18" charset="0"/>
            </a:endParaRPr>
          </a:p>
          <a:p>
            <a:endParaRPr lang="en-US" sz="8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-&gt; </a:t>
            </a:r>
            <a:r>
              <a:rPr lang="en-US" sz="2400" dirty="0" smtClean="0">
                <a:latin typeface="Times New Roman" panose="02020603050405020304" pitchFamily="18" charset="0"/>
                <a:cs typeface="Times New Roman" panose="02020603050405020304" pitchFamily="18" charset="0"/>
              </a:rPr>
              <a:t>In order to the commiting of the theft, or </a:t>
            </a:r>
          </a:p>
          <a:p>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-&gt; </a:t>
            </a:r>
            <a:r>
              <a:rPr lang="en-US" sz="2400" dirty="0" smtClean="0">
                <a:latin typeface="Times New Roman" panose="02020603050405020304" pitchFamily="18" charset="0"/>
                <a:cs typeface="Times New Roman" panose="02020603050405020304" pitchFamily="18" charset="0"/>
              </a:rPr>
              <a:t>In </a:t>
            </a:r>
            <a:r>
              <a:rPr lang="en-US" sz="2400" dirty="0">
                <a:latin typeface="Times New Roman" panose="02020603050405020304" pitchFamily="18" charset="0"/>
                <a:cs typeface="Times New Roman" panose="02020603050405020304" pitchFamily="18" charset="0"/>
              </a:rPr>
              <a:t>commiting the theft, or</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-&gt; </a:t>
            </a:r>
            <a:r>
              <a:rPr lang="en-US" sz="2400" dirty="0" smtClean="0">
                <a:latin typeface="Times New Roman" panose="02020603050405020304" pitchFamily="18" charset="0"/>
                <a:cs typeface="Times New Roman" panose="02020603050405020304" pitchFamily="18" charset="0"/>
              </a:rPr>
              <a:t>In carrying away, or in attempting to carry away property obtained</a:t>
            </a:r>
            <a:endParaRPr lang="en-US" sz="2400" dirty="0">
              <a:latin typeface="Times New Roman" panose="02020603050405020304" pitchFamily="18" charset="0"/>
              <a:cs typeface="Times New Roman" panose="02020603050405020304" pitchFamily="18" charset="0"/>
            </a:endParaRPr>
          </a:p>
          <a:p>
            <a:r>
              <a:rPr lang="en-IN" sz="2400" dirty="0" smtClean="0">
                <a:solidFill>
                  <a:srgbClr val="000000"/>
                </a:solidFill>
                <a:latin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by theft,</a:t>
            </a:r>
          </a:p>
          <a:p>
            <a:r>
              <a:rPr lang="en-IN" sz="1050" dirty="0" smtClean="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19238423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1703" y="470263"/>
            <a:ext cx="8438605" cy="6063198"/>
          </a:xfrm>
          <a:prstGeom prst="rect">
            <a:avLst/>
          </a:prstGeom>
        </p:spPr>
        <p:txBody>
          <a:bodyPr wrap="square">
            <a:spAutoFit/>
          </a:bodyPr>
          <a:lstStyle/>
          <a:p>
            <a:r>
              <a:rPr lang="en-IN" sz="2400" b="1" dirty="0" smtClean="0">
                <a:solidFill>
                  <a:srgbClr val="000000"/>
                </a:solidFill>
                <a:latin typeface="Times New Roman" panose="02020603050405020304" pitchFamily="18" charset="0"/>
              </a:rPr>
              <a:t>(</a:t>
            </a:r>
            <a:r>
              <a:rPr lang="en-IN" sz="2400" b="1" dirty="0">
                <a:solidFill>
                  <a:srgbClr val="000000"/>
                </a:solidFill>
                <a:latin typeface="Times New Roman" panose="02020603050405020304" pitchFamily="18" charset="0"/>
              </a:rPr>
              <a:t>3</a:t>
            </a:r>
            <a:r>
              <a:rPr lang="en-IN" sz="2400" b="1" dirty="0" smtClean="0">
                <a:solidFill>
                  <a:srgbClr val="000000"/>
                </a:solidFill>
                <a:latin typeface="Times New Roman" panose="02020603050405020304" pitchFamily="18" charset="0"/>
              </a:rPr>
              <a:t>) </a:t>
            </a:r>
            <a:r>
              <a:rPr lang="en-IN" sz="2400" dirty="0" smtClean="0">
                <a:solidFill>
                  <a:srgbClr val="000000"/>
                </a:solidFill>
                <a:latin typeface="Times New Roman" panose="02020603050405020304" pitchFamily="18" charset="0"/>
              </a:rPr>
              <a:t>The offender for that end voluntarily causes or attempts to cause to any person-</a:t>
            </a:r>
          </a:p>
          <a:p>
            <a:r>
              <a:rPr lang="en-IN" sz="2400" dirty="0">
                <a:solidFill>
                  <a:srgbClr val="000000"/>
                </a:solidFill>
                <a:latin typeface="Times New Roman" panose="02020603050405020304" pitchFamily="18" charset="0"/>
              </a:rPr>
              <a:t> </a:t>
            </a:r>
            <a:r>
              <a:rPr lang="en-IN" sz="2400" dirty="0" smtClean="0">
                <a:solidFill>
                  <a:srgbClr val="000000"/>
                </a:solidFill>
                <a:latin typeface="Times New Roman" panose="02020603050405020304" pitchFamily="18" charset="0"/>
              </a:rPr>
              <a:t> </a:t>
            </a:r>
            <a:r>
              <a:rPr lang="en-IN" sz="2800" b="1" dirty="0" smtClean="0">
                <a:solidFill>
                  <a:srgbClr val="000000"/>
                </a:solidFill>
                <a:latin typeface="Times New Roman" panose="02020603050405020304" pitchFamily="18" charset="0"/>
              </a:rPr>
              <a:t>-&gt; </a:t>
            </a:r>
            <a:r>
              <a:rPr lang="en-IN" sz="2400" dirty="0" smtClean="0">
                <a:solidFill>
                  <a:srgbClr val="000000"/>
                </a:solidFill>
                <a:latin typeface="Times New Roman" panose="02020603050405020304" pitchFamily="18" charset="0"/>
              </a:rPr>
              <a:t>death, or</a:t>
            </a:r>
          </a:p>
          <a:p>
            <a:r>
              <a:rPr lang="en-IN" sz="2400" dirty="0">
                <a:solidFill>
                  <a:srgbClr val="000000"/>
                </a:solidFill>
                <a:latin typeface="Times New Roman" panose="02020603050405020304" pitchFamily="18" charset="0"/>
              </a:rPr>
              <a:t> </a:t>
            </a:r>
            <a:r>
              <a:rPr lang="en-IN" sz="2400" dirty="0" smtClean="0">
                <a:solidFill>
                  <a:srgbClr val="000000"/>
                </a:solidFill>
                <a:latin typeface="Times New Roman" panose="02020603050405020304" pitchFamily="18" charset="0"/>
              </a:rPr>
              <a:t> </a:t>
            </a:r>
            <a:r>
              <a:rPr lang="en-IN" sz="2800" b="1" dirty="0" smtClean="0">
                <a:solidFill>
                  <a:srgbClr val="000000"/>
                </a:solidFill>
                <a:latin typeface="Times New Roman" panose="02020603050405020304" pitchFamily="18" charset="0"/>
                <a:cs typeface="Times New Roman" panose="02020603050405020304" pitchFamily="18" charset="0"/>
              </a:rPr>
              <a:t>-&gt; </a:t>
            </a:r>
            <a:r>
              <a:rPr lang="en-IN" sz="2400" dirty="0" smtClean="0">
                <a:solidFill>
                  <a:srgbClr val="000000"/>
                </a:solidFill>
                <a:latin typeface="Times New Roman" panose="02020603050405020304" pitchFamily="18" charset="0"/>
                <a:cs typeface="Times New Roman" panose="02020603050405020304" pitchFamily="18" charset="0"/>
              </a:rPr>
              <a:t>hurt, or</a:t>
            </a:r>
          </a:p>
          <a:p>
            <a:r>
              <a:rPr lang="en-US" sz="24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-&gt; </a:t>
            </a:r>
            <a:r>
              <a:rPr lang="en-US" sz="2400" dirty="0" smtClean="0">
                <a:latin typeface="Times New Roman" panose="02020603050405020304" pitchFamily="18" charset="0"/>
                <a:cs typeface="Times New Roman" panose="02020603050405020304" pitchFamily="18" charset="0"/>
              </a:rPr>
              <a:t>wrongful restraint, or</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-&gt; </a:t>
            </a:r>
            <a:r>
              <a:rPr lang="en-US" sz="2400" dirty="0" smtClean="0">
                <a:latin typeface="Times New Roman" panose="02020603050405020304" pitchFamily="18" charset="0"/>
                <a:cs typeface="Times New Roman" panose="02020603050405020304" pitchFamily="18" charset="0"/>
              </a:rPr>
              <a:t>fear of instant death, or hurt or wrongful restraint.</a:t>
            </a:r>
          </a:p>
          <a:p>
            <a:endParaRPr lang="en-US" sz="2400" dirty="0">
              <a:latin typeface="Times New Roman" panose="02020603050405020304" pitchFamily="18" charset="0"/>
              <a:cs typeface="Times New Roman" panose="02020603050405020304" pitchFamily="18" charset="0"/>
            </a:endParaRPr>
          </a:p>
          <a:p>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4</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Extortion is robbery if the offender-</a:t>
            </a:r>
          </a:p>
          <a:p>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-&gt; </a:t>
            </a:r>
            <a:r>
              <a:rPr lang="en-US" sz="2400" dirty="0" smtClean="0">
                <a:latin typeface="Times New Roman" panose="02020603050405020304" pitchFamily="18" charset="0"/>
                <a:cs typeface="Times New Roman" panose="02020603050405020304" pitchFamily="18" charset="0"/>
              </a:rPr>
              <a:t>is in the presence of the person put in fear.</a:t>
            </a:r>
          </a:p>
          <a:p>
            <a:r>
              <a:rPr lang="en-US" sz="24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-&gt; </a:t>
            </a:r>
            <a:r>
              <a:rPr lang="en-US" sz="2400" dirty="0" smtClean="0">
                <a:latin typeface="Times New Roman" panose="02020603050405020304" pitchFamily="18" charset="0"/>
                <a:cs typeface="Times New Roman" panose="02020603050405020304" pitchFamily="18" charset="0"/>
              </a:rPr>
              <a:t>commits the extortion by putting that person in fear of instant     death, instant hurt, or instant wrongful restraint to that person, or to some other person. </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-&gt; </a:t>
            </a:r>
            <a:r>
              <a:rPr lang="en-US" sz="2400" dirty="0" smtClean="0">
                <a:latin typeface="Times New Roman" panose="02020603050405020304" pitchFamily="18" charset="0"/>
                <a:cs typeface="Times New Roman" panose="02020603050405020304" pitchFamily="18" charset="0"/>
              </a:rPr>
              <a:t>by so putting in fear, induces the person so put in fear then and there to deliver up the thing extorted.</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9950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3954" y="3814354"/>
            <a:ext cx="8856617" cy="1569660"/>
          </a:xfrm>
          <a:prstGeom prst="rect">
            <a:avLst/>
          </a:prstGeom>
        </p:spPr>
        <p:txBody>
          <a:bodyPr wrap="square">
            <a:spAutoFit/>
          </a:bodyPr>
          <a:lstStyle/>
          <a:p>
            <a:r>
              <a:rPr lang="en-US" sz="2400" b="1" dirty="0" smtClean="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1</a:t>
            </a:r>
            <a:r>
              <a:rPr lang="en-US" sz="2400" b="1" dirty="0" smtClean="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In all robberies there is either theft or </a:t>
            </a:r>
            <a:r>
              <a:rPr lang="en-US" sz="2400" b="1" dirty="0" smtClean="0">
                <a:latin typeface="Times New Roman" panose="02020603050405020304" pitchFamily="18" charset="0"/>
                <a:cs typeface="Times New Roman" panose="02020603050405020304" pitchFamily="18" charset="0"/>
              </a:rPr>
              <a:t>extortion</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endParaRPr lang="en-US" sz="2400" b="1"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-&gt;</a:t>
            </a:r>
            <a:r>
              <a:rPr lang="en-US" sz="2400" dirty="0">
                <a:latin typeface="Times New Roman" panose="02020603050405020304" pitchFamily="18" charset="0"/>
                <a:cs typeface="Times New Roman" panose="02020603050405020304" pitchFamily="18" charset="0"/>
              </a:rPr>
              <a:t>R</a:t>
            </a:r>
            <a:r>
              <a:rPr lang="en-US" sz="2400" dirty="0" smtClean="0">
                <a:latin typeface="Times New Roman" panose="02020603050405020304" pitchFamily="18" charset="0"/>
                <a:cs typeface="Times New Roman" panose="02020603050405020304" pitchFamily="18" charset="0"/>
              </a:rPr>
              <a:t>obbery </a:t>
            </a:r>
            <a:r>
              <a:rPr lang="en-US" sz="2400" dirty="0">
                <a:latin typeface="Times New Roman" panose="02020603050405020304" pitchFamily="18" charset="0"/>
                <a:cs typeface="Times New Roman" panose="02020603050405020304" pitchFamily="18" charset="0"/>
              </a:rPr>
              <a:t>from theft [illustration (a)]</a:t>
            </a:r>
          </a:p>
          <a:p>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-&gt;</a:t>
            </a:r>
            <a:r>
              <a:rPr lang="en-US" sz="2400" dirty="0" smtClean="0">
                <a:latin typeface="Times New Roman" panose="02020603050405020304" pitchFamily="18" charset="0"/>
                <a:cs typeface="Times New Roman" panose="02020603050405020304" pitchFamily="18" charset="0"/>
              </a:rPr>
              <a:t>Robbery </a:t>
            </a:r>
            <a:r>
              <a:rPr lang="en-US" sz="2400" dirty="0">
                <a:latin typeface="Times New Roman" panose="02020603050405020304" pitchFamily="18" charset="0"/>
                <a:cs typeface="Times New Roman" panose="02020603050405020304" pitchFamily="18" charset="0"/>
              </a:rPr>
              <a:t>from extortion [illustration (b) and (c)]</a:t>
            </a:r>
          </a:p>
        </p:txBody>
      </p:sp>
      <p:sp>
        <p:nvSpPr>
          <p:cNvPr id="5" name="Rectangle 4"/>
          <p:cNvSpPr/>
          <p:nvPr/>
        </p:nvSpPr>
        <p:spPr>
          <a:xfrm>
            <a:off x="313509" y="796834"/>
            <a:ext cx="9157062" cy="1792798"/>
          </a:xfrm>
          <a:prstGeom prst="rect">
            <a:avLst/>
          </a:prstGeom>
        </p:spPr>
        <p:txBody>
          <a:bodyPr wrap="square">
            <a:spAutoFit/>
          </a:bodyPr>
          <a:lstStyle/>
          <a:p>
            <a:r>
              <a:rPr lang="en-IN" sz="2800" b="1" dirty="0">
                <a:solidFill>
                  <a:srgbClr val="000000"/>
                </a:solidFill>
                <a:latin typeface="Times New Roman" panose="02020603050405020304" pitchFamily="18" charset="0"/>
              </a:rPr>
              <a:t>An Explanation attached to the Section:-</a:t>
            </a:r>
          </a:p>
          <a:p>
            <a:endParaRPr lang="en-IN" sz="1050" b="1" dirty="0">
              <a:solidFill>
                <a:srgbClr val="000000"/>
              </a:solidFill>
              <a:latin typeface="Times New Roman" panose="02020603050405020304" pitchFamily="18" charset="0"/>
            </a:endParaRPr>
          </a:p>
          <a:p>
            <a:r>
              <a:rPr lang="en-IN" sz="2400" dirty="0">
                <a:latin typeface="Times New Roman" panose="02020603050405020304" pitchFamily="18" charset="0"/>
                <a:cs typeface="Times New Roman" panose="02020603050405020304" pitchFamily="18" charset="0"/>
              </a:rPr>
              <a:t>The offender is said to be present if he is suffi­ciently near to put the other person in fear of instant death, of instant hurt, or of instant wrongful restraint</a:t>
            </a:r>
            <a:r>
              <a:rPr lang="en-IN" sz="2400" dirty="0"/>
              <a:t>.</a:t>
            </a:r>
            <a:endParaRPr lang="en-IN" sz="2400"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690260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503" y="404949"/>
            <a:ext cx="10646228" cy="6370975"/>
          </a:xfrm>
          <a:prstGeom prst="rect">
            <a:avLst/>
          </a:prstGeom>
        </p:spPr>
        <p:txBody>
          <a:bodyPr wrap="square">
            <a:spAutoFit/>
          </a:bodyPr>
          <a:lstStyle/>
          <a:p>
            <a:r>
              <a:rPr lang="en-US" sz="2400" b="1" dirty="0" smtClean="0">
                <a:latin typeface="Times New Roman" panose="02020603050405020304" pitchFamily="18" charset="0"/>
                <a:cs typeface="Times New Roman" panose="02020603050405020304" pitchFamily="18" charset="0"/>
              </a:rPr>
              <a:t>(2) </a:t>
            </a:r>
            <a:r>
              <a:rPr lang="en-US" sz="2400" b="1" dirty="0">
                <a:latin typeface="Times New Roman" panose="02020603050405020304" pitchFamily="18" charset="0"/>
                <a:cs typeface="Times New Roman" panose="02020603050405020304" pitchFamily="18" charset="0"/>
              </a:rPr>
              <a:t>In carrying away, or in attempting to carry away </a:t>
            </a:r>
            <a:r>
              <a:rPr lang="en-US" sz="2400" b="1" dirty="0" smtClean="0">
                <a:latin typeface="Times New Roman" panose="02020603050405020304" pitchFamily="18" charset="0"/>
                <a:cs typeface="Times New Roman" panose="02020603050405020304" pitchFamily="18" charset="0"/>
              </a:rPr>
              <a:t>property     obtained </a:t>
            </a:r>
            <a:r>
              <a:rPr lang="en-US" sz="2400" b="1" dirty="0">
                <a:latin typeface="Times New Roman" panose="02020603050405020304" pitchFamily="18" charset="0"/>
                <a:cs typeface="Times New Roman" panose="02020603050405020304" pitchFamily="18" charset="0"/>
              </a:rPr>
              <a:t>by </a:t>
            </a:r>
            <a:r>
              <a:rPr lang="en-US" sz="2400" b="1" dirty="0" smtClean="0">
                <a:latin typeface="Times New Roman" panose="02020603050405020304" pitchFamily="18" charset="0"/>
                <a:cs typeface="Times New Roman" panose="02020603050405020304" pitchFamily="18" charset="0"/>
              </a:rPr>
              <a:t>theft</a:t>
            </a:r>
            <a:r>
              <a:rPr lang="en-US" sz="2400" dirty="0" smtClean="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After commiting theft, death, hurt or wrongful restraint or fear of any of these is caused in order to carry away or attempting to carry away property obtained by theft, robbery is commited.</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Important Cases-</a:t>
            </a:r>
          </a:p>
          <a:p>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Harish Chandra v. State of U.P., (1976) 2 SCC 795</a:t>
            </a:r>
          </a:p>
          <a:p>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Khusho Mahaton v. State of Bihar, 1980 Supp SCC 344</a:t>
            </a:r>
          </a:p>
          <a:p>
            <a:r>
              <a:rPr lang="en-US" sz="2400" dirty="0">
                <a:latin typeface="Times New Roman" panose="02020603050405020304" pitchFamily="18" charset="0"/>
                <a:cs typeface="Times New Roman" panose="02020603050405020304" pitchFamily="18" charset="0"/>
              </a:rPr>
              <a:t> </a:t>
            </a:r>
          </a:p>
          <a:p>
            <a:r>
              <a:rPr lang="en-US" sz="2400" b="1" dirty="0" smtClean="0">
                <a:latin typeface="Times New Roman" panose="02020603050405020304" pitchFamily="18" charset="0"/>
                <a:cs typeface="Times New Roman" panose="02020603050405020304" pitchFamily="18" charset="0"/>
              </a:rPr>
              <a:t>(3) </a:t>
            </a:r>
            <a:r>
              <a:rPr lang="en-IN" sz="2400" b="1" dirty="0" smtClean="0">
                <a:solidFill>
                  <a:srgbClr val="000000"/>
                </a:solidFill>
                <a:latin typeface="Times New Roman" panose="02020603050405020304" pitchFamily="18" charset="0"/>
              </a:rPr>
              <a:t>F</a:t>
            </a:r>
            <a:r>
              <a:rPr lang="en-IN" sz="2400" b="1" dirty="0" smtClean="0">
                <a:solidFill>
                  <a:srgbClr val="000000"/>
                </a:solidFill>
                <a:latin typeface="Times New Roman" panose="02020603050405020304" pitchFamily="18" charset="0"/>
              </a:rPr>
              <a:t>or </a:t>
            </a:r>
            <a:r>
              <a:rPr lang="en-IN" sz="2400" b="1" dirty="0">
                <a:solidFill>
                  <a:srgbClr val="000000"/>
                </a:solidFill>
                <a:latin typeface="Times New Roman" panose="02020603050405020304" pitchFamily="18" charset="0"/>
              </a:rPr>
              <a:t>that end voluntarily causes or attempts to </a:t>
            </a:r>
            <a:r>
              <a:rPr lang="en-IN" sz="2400" b="1" dirty="0" smtClean="0">
                <a:solidFill>
                  <a:srgbClr val="000000"/>
                </a:solidFill>
                <a:latin typeface="Times New Roman" panose="02020603050405020304" pitchFamily="18" charset="0"/>
              </a:rPr>
              <a:t>cause- </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a:t>
            </a:r>
            <a:r>
              <a:rPr lang="en-IN" sz="2400" dirty="0" smtClean="0">
                <a:solidFill>
                  <a:srgbClr val="000000"/>
                </a:solidFill>
                <a:latin typeface="Times New Roman" panose="02020603050405020304" pitchFamily="18" charset="0"/>
              </a:rPr>
              <a:t>Voluntarily has been given under Sec. 39.</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a:t>
            </a:r>
            <a:r>
              <a:rPr lang="en-IN" sz="2400" dirty="0" smtClean="0">
                <a:solidFill>
                  <a:srgbClr val="000000"/>
                </a:solidFill>
                <a:latin typeface="Times New Roman" panose="02020603050405020304" pitchFamily="18" charset="0"/>
              </a:rPr>
              <a:t>The use of violence will not convert theft into robbery unless the violence be commited for achieving one of the ends mentioned in Sec. 390.</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Important Cases-</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a:t>
            </a:r>
            <a:r>
              <a:rPr lang="en-IN" sz="2400" dirty="0" smtClean="0">
                <a:solidFill>
                  <a:srgbClr val="000000"/>
                </a:solidFill>
                <a:latin typeface="Times New Roman" panose="02020603050405020304" pitchFamily="18" charset="0"/>
              </a:rPr>
              <a:t>Padmanava Mahopatra 1983 Cri LJ NOC 238 (Orissa)</a:t>
            </a:r>
          </a:p>
          <a:p>
            <a:r>
              <a:rPr lang="en-IN" sz="2400" dirty="0">
                <a:solidFill>
                  <a:srgbClr val="000000"/>
                </a:solidFill>
                <a:latin typeface="Times New Roman" panose="02020603050405020304" pitchFamily="18" charset="0"/>
              </a:rPr>
              <a:t> </a:t>
            </a:r>
            <a:r>
              <a:rPr lang="en-IN" sz="2400" dirty="0" smtClean="0">
                <a:solidFill>
                  <a:srgbClr val="000000"/>
                </a:solidFill>
                <a:latin typeface="Times New Roman" panose="02020603050405020304" pitchFamily="18" charset="0"/>
              </a:rPr>
              <a:t>                                 State of Kerala v. Naduvectil Vishwanatham</a:t>
            </a:r>
            <a:r>
              <a:rPr lang="en-IN" sz="2400" dirty="0" smtClean="0">
                <a:solidFill>
                  <a:srgbClr val="000000"/>
                </a:solidFill>
                <a:latin typeface="Times New Roman" panose="02020603050405020304" pitchFamily="18" charset="0"/>
              </a:rPr>
              <a:t>, 1991 Cri LJ 1501</a:t>
            </a:r>
            <a:endParaRPr lang="en-US" sz="2400" dirty="0"/>
          </a:p>
          <a:p>
            <a:endParaRPr lang="en-US" sz="2400" b="1" dirty="0"/>
          </a:p>
        </p:txBody>
      </p:sp>
    </p:spTree>
    <p:extLst>
      <p:ext uri="{BB962C8B-B14F-4D97-AF65-F5344CB8AC3E}">
        <p14:creationId xmlns:p14="http://schemas.microsoft.com/office/powerpoint/2010/main" val="31507460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4321" y="666206"/>
            <a:ext cx="10332720" cy="7232749"/>
          </a:xfrm>
          <a:prstGeom prst="rect">
            <a:avLst/>
          </a:prstGeom>
        </p:spPr>
        <p:txBody>
          <a:bodyPr wrap="square">
            <a:spAutoFit/>
          </a:bodyPr>
          <a:lstStyle/>
          <a:p>
            <a:r>
              <a:rPr lang="en-IN" sz="2400" b="1" dirty="0" smtClean="0">
                <a:solidFill>
                  <a:srgbClr val="000000"/>
                </a:solidFill>
                <a:latin typeface="Times New Roman" panose="02020603050405020304" pitchFamily="18" charset="0"/>
              </a:rPr>
              <a:t>(4) </a:t>
            </a:r>
            <a:r>
              <a:rPr lang="en-IN" sz="2400" b="1" dirty="0">
                <a:solidFill>
                  <a:srgbClr val="000000"/>
                </a:solidFill>
                <a:latin typeface="Times New Roman" panose="02020603050405020304" pitchFamily="18" charset="0"/>
              </a:rPr>
              <a:t>The word restraint implies abridgement of the liberty of a   person against his will</a:t>
            </a:r>
            <a:r>
              <a:rPr lang="en-IN" sz="2400" b="1" dirty="0" smtClean="0">
                <a:solidFill>
                  <a:srgbClr val="000000"/>
                </a:solidFill>
                <a:latin typeface="Times New Roman" panose="02020603050405020304" pitchFamily="18" charset="0"/>
              </a:rPr>
              <a:t>.</a:t>
            </a:r>
          </a:p>
          <a:p>
            <a:r>
              <a:rPr lang="en-IN" sz="2400" b="1" dirty="0" smtClean="0">
                <a:solidFill>
                  <a:srgbClr val="000000"/>
                </a:solidFill>
                <a:latin typeface="Times New Roman" panose="02020603050405020304" pitchFamily="18" charset="0"/>
              </a:rPr>
              <a:t>                       </a:t>
            </a:r>
          </a:p>
          <a:p>
            <a:endParaRPr lang="en-IN" sz="2400" b="1" dirty="0" smtClean="0">
              <a:solidFill>
                <a:srgbClr val="000000"/>
              </a:solidFill>
              <a:latin typeface="Times New Roman" panose="02020603050405020304" pitchFamily="18" charset="0"/>
            </a:endParaRPr>
          </a:p>
          <a:p>
            <a:r>
              <a:rPr lang="en-IN" sz="2800" b="1" u="sng" dirty="0" smtClean="0">
                <a:solidFill>
                  <a:srgbClr val="000000"/>
                </a:solidFill>
                <a:latin typeface="Times New Roman" panose="02020603050405020304" pitchFamily="18" charset="0"/>
              </a:rPr>
              <a:t>Important Points:-</a:t>
            </a:r>
          </a:p>
          <a:p>
            <a:endParaRPr lang="en-IN" sz="2800" b="1" u="sng" dirty="0">
              <a:solidFill>
                <a:srgbClr val="000000"/>
              </a:solidFill>
              <a:latin typeface="Times New Roman" panose="02020603050405020304" pitchFamily="18" charset="0"/>
            </a:endParaRPr>
          </a:p>
          <a:p>
            <a:pPr marL="342900" indent="-342900">
              <a:buFont typeface="Wingdings" panose="05000000000000000000" pitchFamily="2" charset="2"/>
              <a:buChar char="§"/>
            </a:pPr>
            <a:r>
              <a:rPr lang="en-IN" sz="2400" b="1" dirty="0" smtClean="0">
                <a:solidFill>
                  <a:srgbClr val="000000"/>
                </a:solidFill>
                <a:latin typeface="Times New Roman" panose="02020603050405020304" pitchFamily="18" charset="0"/>
              </a:rPr>
              <a:t>Seizure of property in exercise of a bona fide right over it is not covered in the Sec. 390.</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Cases-</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a:t>
            </a:r>
            <a:r>
              <a:rPr lang="en-IN" sz="2400" b="1" dirty="0" err="1" smtClean="0">
                <a:solidFill>
                  <a:srgbClr val="000000"/>
                </a:solidFill>
                <a:latin typeface="Times New Roman" panose="02020603050405020304" pitchFamily="18" charset="0"/>
              </a:rPr>
              <a:t>Sardar</a:t>
            </a:r>
            <a:r>
              <a:rPr lang="en-IN" sz="2400" b="1" dirty="0" smtClean="0">
                <a:solidFill>
                  <a:srgbClr val="000000"/>
                </a:solidFill>
                <a:latin typeface="Times New Roman" panose="02020603050405020304" pitchFamily="18" charset="0"/>
              </a:rPr>
              <a:t> </a:t>
            </a:r>
            <a:r>
              <a:rPr lang="en-IN" sz="2400" b="1" dirty="0" err="1" smtClean="0">
                <a:solidFill>
                  <a:srgbClr val="000000"/>
                </a:solidFill>
                <a:latin typeface="Times New Roman" panose="02020603050405020304" pitchFamily="18" charset="0"/>
              </a:rPr>
              <a:t>Trilok</a:t>
            </a:r>
            <a:r>
              <a:rPr lang="en-IN" sz="2400" b="1" dirty="0" smtClean="0">
                <a:solidFill>
                  <a:srgbClr val="000000"/>
                </a:solidFill>
                <a:latin typeface="Times New Roman" panose="02020603050405020304" pitchFamily="18" charset="0"/>
              </a:rPr>
              <a:t> Singh v. Satya </a:t>
            </a:r>
            <a:r>
              <a:rPr lang="en-IN" sz="2400" b="1" dirty="0" err="1" smtClean="0">
                <a:solidFill>
                  <a:srgbClr val="000000"/>
                </a:solidFill>
                <a:latin typeface="Times New Roman" panose="02020603050405020304" pitchFamily="18" charset="0"/>
              </a:rPr>
              <a:t>Deo</a:t>
            </a:r>
            <a:r>
              <a:rPr lang="en-IN" sz="2400" b="1" dirty="0" smtClean="0">
                <a:solidFill>
                  <a:srgbClr val="000000"/>
                </a:solidFill>
                <a:latin typeface="Times New Roman" panose="02020603050405020304" pitchFamily="18" charset="0"/>
              </a:rPr>
              <a:t> </a:t>
            </a:r>
            <a:r>
              <a:rPr lang="en-IN" sz="2400" b="1" dirty="0" err="1" smtClean="0">
                <a:solidFill>
                  <a:srgbClr val="000000"/>
                </a:solidFill>
                <a:latin typeface="Times New Roman" panose="02020603050405020304" pitchFamily="18" charset="0"/>
              </a:rPr>
              <a:t>Tripathi</a:t>
            </a:r>
            <a:r>
              <a:rPr lang="en-IN" sz="2400" b="1" dirty="0" smtClean="0">
                <a:solidFill>
                  <a:srgbClr val="000000"/>
                </a:solidFill>
                <a:latin typeface="Times New Roman" panose="02020603050405020304" pitchFamily="18" charset="0"/>
              </a:rPr>
              <a:t>, (1979) 4 SCC 396</a:t>
            </a:r>
          </a:p>
          <a:p>
            <a:r>
              <a:rPr lang="en-IN" sz="2400" b="1" dirty="0" smtClean="0">
                <a:solidFill>
                  <a:srgbClr val="000000"/>
                </a:solidFill>
                <a:latin typeface="Times New Roman" panose="02020603050405020304" pitchFamily="18" charset="0"/>
              </a:rPr>
              <a:t>                            Din </a:t>
            </a:r>
            <a:r>
              <a:rPr lang="en-IN" sz="2400" b="1" dirty="0" err="1" smtClean="0">
                <a:solidFill>
                  <a:srgbClr val="000000"/>
                </a:solidFill>
                <a:latin typeface="Times New Roman" panose="02020603050405020304" pitchFamily="18" charset="0"/>
              </a:rPr>
              <a:t>Dayal</a:t>
            </a:r>
            <a:r>
              <a:rPr lang="en-IN" sz="2400" b="1" dirty="0" smtClean="0">
                <a:solidFill>
                  <a:srgbClr val="000000"/>
                </a:solidFill>
                <a:latin typeface="Times New Roman" panose="02020603050405020304" pitchFamily="18" charset="0"/>
              </a:rPr>
              <a:t> v. Delhi Administration, 1991 </a:t>
            </a:r>
            <a:r>
              <a:rPr lang="en-IN" sz="2400" b="1" dirty="0" err="1" smtClean="0">
                <a:solidFill>
                  <a:srgbClr val="000000"/>
                </a:solidFill>
                <a:latin typeface="Times New Roman" panose="02020603050405020304" pitchFamily="18" charset="0"/>
              </a:rPr>
              <a:t>Supp</a:t>
            </a:r>
            <a:r>
              <a:rPr lang="en-IN" sz="2400" b="1" dirty="0" smtClean="0">
                <a:solidFill>
                  <a:srgbClr val="000000"/>
                </a:solidFill>
                <a:latin typeface="Times New Roman" panose="02020603050405020304" pitchFamily="18" charset="0"/>
              </a:rPr>
              <a:t> (2) SCC 220</a:t>
            </a:r>
          </a:p>
          <a:p>
            <a:endParaRPr lang="en-IN" sz="2400" b="1" dirty="0">
              <a:solidFill>
                <a:srgbClr val="000000"/>
              </a:solidFill>
              <a:latin typeface="Times New Roman" panose="02020603050405020304" pitchFamily="18" charset="0"/>
            </a:endParaRPr>
          </a:p>
          <a:p>
            <a:endParaRPr lang="en-IN" sz="2400" b="1" dirty="0">
              <a:solidFill>
                <a:srgbClr val="000000"/>
              </a:solidFill>
              <a:latin typeface="Times New Roman" panose="02020603050405020304" pitchFamily="18" charset="0"/>
            </a:endParaRPr>
          </a:p>
          <a:p>
            <a:pPr marL="342900" indent="-342900">
              <a:buFont typeface="Wingdings" panose="05000000000000000000" pitchFamily="2" charset="2"/>
              <a:buChar char="§"/>
            </a:pPr>
            <a:r>
              <a:rPr lang="en-IN" sz="2400" b="1" dirty="0" smtClean="0">
                <a:solidFill>
                  <a:srgbClr val="000000"/>
                </a:solidFill>
                <a:latin typeface="Times New Roman" panose="02020603050405020304" pitchFamily="18" charset="0"/>
              </a:rPr>
              <a:t>The offence under Sec. 390 are cognizable, non-</a:t>
            </a:r>
            <a:r>
              <a:rPr lang="en-IN" sz="2400" b="1" dirty="0" err="1" smtClean="0">
                <a:solidFill>
                  <a:srgbClr val="000000"/>
                </a:solidFill>
                <a:latin typeface="Times New Roman" panose="02020603050405020304" pitchFamily="18" charset="0"/>
              </a:rPr>
              <a:t>bailable</a:t>
            </a:r>
            <a:r>
              <a:rPr lang="en-IN" sz="2400" b="1" dirty="0" smtClean="0">
                <a:solidFill>
                  <a:srgbClr val="000000"/>
                </a:solidFill>
                <a:latin typeface="Times New Roman" panose="02020603050405020304" pitchFamily="18" charset="0"/>
              </a:rPr>
              <a:t> and non-compoundable.</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a:t>
            </a:r>
            <a:endParaRPr lang="en-IN" sz="2400" b="1" dirty="0">
              <a:solidFill>
                <a:srgbClr val="000000"/>
              </a:solidFill>
              <a:latin typeface="Times New Roman" panose="02020603050405020304" pitchFamily="18" charset="0"/>
            </a:endParaRPr>
          </a:p>
          <a:p>
            <a:r>
              <a:rPr lang="en-IN" sz="2400" b="1" dirty="0" smtClean="0">
                <a:solidFill>
                  <a:srgbClr val="000000"/>
                </a:solidFill>
                <a:latin typeface="Times New Roman" panose="02020603050405020304" pitchFamily="18" charset="0"/>
              </a:rPr>
              <a:t>   </a:t>
            </a:r>
            <a:endParaRPr lang="en-US" sz="2400" b="1" dirty="0"/>
          </a:p>
          <a:p>
            <a:r>
              <a:rPr lang="en-IN" sz="2400" b="1" dirty="0" smtClean="0">
                <a:solidFill>
                  <a:srgbClr val="000000"/>
                </a:solidFill>
                <a:latin typeface="Times New Roman" panose="02020603050405020304" pitchFamily="18" charset="0"/>
              </a:rPr>
              <a:t> </a:t>
            </a:r>
          </a:p>
          <a:p>
            <a:r>
              <a:rPr lang="en-IN" sz="2400" b="1" dirty="0">
                <a:solidFill>
                  <a:srgbClr val="000000"/>
                </a:solidFill>
                <a:latin typeface="Times New Roman" panose="02020603050405020304" pitchFamily="18" charset="0"/>
              </a:rPr>
              <a:t> </a:t>
            </a:r>
            <a:r>
              <a:rPr lang="en-IN" sz="2400" b="1" dirty="0" smtClean="0">
                <a:solidFill>
                  <a:srgbClr val="000000"/>
                </a:solidFill>
                <a:latin typeface="Times New Roman" panose="02020603050405020304" pitchFamily="18" charset="0"/>
              </a:rPr>
              <a:t> </a:t>
            </a:r>
            <a:r>
              <a:rPr lang="en-IN" dirty="0" smtClean="0">
                <a:solidFill>
                  <a:srgbClr val="000000"/>
                </a:solidFill>
                <a:latin typeface="Times New Roman" panose="02020603050405020304" pitchFamily="18" charset="0"/>
              </a:rPr>
              <a:t>    </a:t>
            </a:r>
            <a:endParaRPr lang="en-US" sz="2400" dirty="0"/>
          </a:p>
        </p:txBody>
      </p:sp>
    </p:spTree>
    <p:extLst>
      <p:ext uri="{BB962C8B-B14F-4D97-AF65-F5344CB8AC3E}">
        <p14:creationId xmlns:p14="http://schemas.microsoft.com/office/powerpoint/2010/main" val="1193231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117</TotalTime>
  <Words>764</Words>
  <Application>Microsoft Office PowerPoint</Application>
  <PresentationFormat>Widescreen</PresentationFormat>
  <Paragraphs>71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Times New Roman</vt:lpstr>
      <vt:lpstr>Trebuchet MS</vt:lpstr>
      <vt:lpstr>Wingdings</vt:lpstr>
      <vt:lpstr>Wingdings 3</vt:lpstr>
      <vt:lpstr>Facet</vt:lpstr>
      <vt:lpstr>INDIAN PENAL CODE 1860 SECTION-390(ROBBERY)</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PENAL CODE 1860 SECTION-390(ROBBERY)</dc:title>
  <dc:creator>root</dc:creator>
  <cp:lastModifiedBy>root</cp:lastModifiedBy>
  <cp:revision>13</cp:revision>
  <dcterms:created xsi:type="dcterms:W3CDTF">2020-04-13T10:30:05Z</dcterms:created>
  <dcterms:modified xsi:type="dcterms:W3CDTF">2020-04-13T12:40:23Z</dcterms:modified>
</cp:coreProperties>
</file>