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94737" autoAdjust="0"/>
  </p:normalViewPr>
  <p:slideViewPr>
    <p:cSldViewPr>
      <p:cViewPr varScale="1">
        <p:scale>
          <a:sx n="62" d="100"/>
          <a:sy n="62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150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51F8B-9701-4137-85CF-79240ED3650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2406D-B49F-4300-ACC2-52689D563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406D-B49F-4300-ACC2-52689D563B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406D-B49F-4300-ACC2-52689D563B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AC1EBC-C0DE-46CF-B1E7-623935ED292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Administrative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pPr algn="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LL.B   I Year (Semester II)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– Administrative Law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Paper V 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–III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Om Sharma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Professor, Department of Law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Harish Chandra PG College Varanasi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LIABILITY OF THE ADMINISTRATION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331698"/>
            <a:ext cx="6934200" cy="1752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600" dirty="0" smtClean="0"/>
              <a:t>  Liability of the administration in Contact .</a:t>
            </a:r>
          </a:p>
          <a:p>
            <a:pPr algn="l">
              <a:buFont typeface="Wingdings" pitchFamily="2" charset="2"/>
              <a:buChar char="q"/>
            </a:pPr>
            <a:r>
              <a:rPr lang="en-US" sz="3600" dirty="0" smtClean="0"/>
              <a:t>  Liability of the administration in Tort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 smtClean="0"/>
              <a:t>Liability of the administration in Contact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82000" cy="5867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Constitutional provisions and the development of the concept of liability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Indian Constitution  Act 1947 Articles 294 , 298 , 299 and    300 complete the constitutional code of contractual liability of the government . The formal requirements laid down in Article  299(I) are as following  :</a:t>
            </a:r>
          </a:p>
          <a:p>
            <a:pPr marL="514350" indent="-514350"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1.1.1  The contract must be expressed to be made by the President</a:t>
            </a:r>
          </a:p>
          <a:p>
            <a:pPr marL="514350" indent="-514350"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or by the Governor , as the case may be :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Chatturbhuj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Vithaldas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Moreshwar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Parashram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1954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236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of U.P. v.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Nanhoo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Mal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1960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420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Union of India v. A.L.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Rallia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Ram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1963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1685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1.1.2 The contract must be executed on behalf of the President or the Governor , as the case may be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Davecos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Garments Factory v. State of Rajasthan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1971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141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1.1.3 The contract must be executed by a person authorized by the President or the Governor , as the case may be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of Bihar v.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Thapar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Bros. ltd.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1962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1101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Union of India v. N.K. (P) ltd.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915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1.1.4 Ratification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Mulamchand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v. State of M.P. , AIR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1968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1218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1.1.5 Enforcement of Liability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Union of India v. Anglo Afghan Agencies , AIR </a:t>
            </a:r>
            <a:r>
              <a:rPr lang="en-US" sz="1400" dirty="0" smtClean="0"/>
              <a:t>1968</a:t>
            </a:r>
            <a:r>
              <a:rPr lang="en-US" sz="2400" dirty="0" smtClean="0"/>
              <a:t> SC</a:t>
            </a:r>
            <a:r>
              <a:rPr lang="en-US" sz="1400" dirty="0" smtClean="0"/>
              <a:t> 718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State of U.P. v. </a:t>
            </a:r>
            <a:r>
              <a:rPr lang="en-US" sz="2400" dirty="0" err="1" smtClean="0"/>
              <a:t>Murari</a:t>
            </a:r>
            <a:r>
              <a:rPr lang="en-US" sz="2400" dirty="0" smtClean="0"/>
              <a:t> </a:t>
            </a:r>
            <a:r>
              <a:rPr lang="en-US" sz="2400" dirty="0" err="1" smtClean="0"/>
              <a:t>Lal</a:t>
            </a:r>
            <a:r>
              <a:rPr lang="en-US" sz="2400" dirty="0" smtClean="0"/>
              <a:t> &amp; Bros. , AIR </a:t>
            </a:r>
            <a:r>
              <a:rPr lang="en-US" sz="1400" dirty="0" smtClean="0"/>
              <a:t>1971 </a:t>
            </a:r>
            <a:r>
              <a:rPr lang="en-US" sz="2400" dirty="0" smtClean="0"/>
              <a:t>SC </a:t>
            </a:r>
            <a:r>
              <a:rPr lang="en-US" sz="1400" dirty="0" smtClean="0"/>
              <a:t>2210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400" dirty="0" smtClean="0"/>
              <a:t>1.1.6 Government contracts and doctrine of waiver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Motilal</a:t>
            </a:r>
            <a:r>
              <a:rPr lang="en-US" sz="2400" dirty="0" smtClean="0"/>
              <a:t> </a:t>
            </a:r>
            <a:r>
              <a:rPr lang="en-US" sz="2400" dirty="0" err="1" smtClean="0"/>
              <a:t>Padampat</a:t>
            </a:r>
            <a:r>
              <a:rPr lang="en-US" sz="2400" dirty="0" smtClean="0"/>
              <a:t> Sugar Mills v. State of U.P. , AIR </a:t>
            </a:r>
            <a:r>
              <a:rPr lang="en-US" sz="1400" dirty="0" smtClean="0"/>
              <a:t>1979 </a:t>
            </a:r>
            <a:r>
              <a:rPr lang="en-US" sz="2400" dirty="0" smtClean="0"/>
              <a:t>SC </a:t>
            </a:r>
            <a:r>
              <a:rPr lang="en-US" sz="1400" dirty="0" smtClean="0"/>
              <a:t>621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3200" dirty="0" smtClean="0"/>
              <a:t>1.2 Grant of Government largess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Union of India v. Hindustan Development </a:t>
            </a:r>
            <a:r>
              <a:rPr lang="en-US" sz="2400" dirty="0" err="1" smtClean="0"/>
              <a:t>corpn</a:t>
            </a:r>
            <a:r>
              <a:rPr lang="en-US" sz="2400" dirty="0" smtClean="0"/>
              <a:t>. ,   </a:t>
            </a:r>
            <a:r>
              <a:rPr lang="en-US" sz="1400" dirty="0" smtClean="0"/>
              <a:t>(1993) 3  </a:t>
            </a:r>
            <a:r>
              <a:rPr lang="en-US" sz="2400" dirty="0" smtClean="0"/>
              <a:t>SCC </a:t>
            </a:r>
            <a:r>
              <a:rPr lang="en-US" sz="1400" dirty="0" smtClean="0"/>
              <a:t>499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LIC v. Consumer Education and Research Centre ,   AIR </a:t>
            </a:r>
            <a:r>
              <a:rPr lang="en-US" sz="1400" dirty="0" smtClean="0"/>
              <a:t>1995  </a:t>
            </a:r>
            <a:r>
              <a:rPr lang="en-US" sz="2400" dirty="0" smtClean="0"/>
              <a:t>SC </a:t>
            </a:r>
            <a:r>
              <a:rPr lang="en-US" sz="1400" dirty="0" smtClean="0"/>
              <a:t>1811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2.   LIABILITY OF THE          ADMINISTRATION IN </a:t>
            </a:r>
            <a:br>
              <a:rPr lang="en-US" dirty="0" smtClean="0"/>
            </a:br>
            <a:r>
              <a:rPr lang="en-US" dirty="0" smtClean="0"/>
              <a:t>TORT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 whole idea of vicarious liability of the state for the Torts committed by its servants is based on the three principles:</a:t>
            </a:r>
          </a:p>
          <a:p>
            <a:pPr marL="651510" indent="-514350">
              <a:buAutoNum type="alphaLcParenR"/>
            </a:pPr>
            <a:r>
              <a:rPr lang="en-US" dirty="0" err="1" smtClean="0"/>
              <a:t>Respondeat</a:t>
            </a:r>
            <a:r>
              <a:rPr lang="en-US" dirty="0" smtClean="0"/>
              <a:t> superior ( let the principal be liable).</a:t>
            </a:r>
          </a:p>
          <a:p>
            <a:pPr marL="651510" indent="-514350">
              <a:buAutoNum type="alphaLcParenR"/>
            </a:pPr>
            <a:r>
              <a:rPr lang="en-US" i="1" dirty="0" err="1" smtClean="0"/>
              <a:t>Quifecit</a:t>
            </a:r>
            <a:r>
              <a:rPr lang="en-US" i="1" dirty="0" smtClean="0"/>
              <a:t> per </a:t>
            </a:r>
            <a:r>
              <a:rPr lang="en-US" i="1" dirty="0" err="1" smtClean="0"/>
              <a:t>alium</a:t>
            </a:r>
            <a:r>
              <a:rPr lang="en-US" dirty="0" smtClean="0"/>
              <a:t> </a:t>
            </a:r>
            <a:r>
              <a:rPr lang="en-US" i="1" dirty="0" err="1" smtClean="0"/>
              <a:t>facit</a:t>
            </a:r>
            <a:r>
              <a:rPr lang="en-US" i="1" dirty="0" smtClean="0"/>
              <a:t> per se ( </a:t>
            </a:r>
            <a:r>
              <a:rPr lang="en-US" dirty="0" smtClean="0"/>
              <a:t>he who acts through another does it himself ).</a:t>
            </a:r>
          </a:p>
          <a:p>
            <a:pPr marL="651510" indent="-514350">
              <a:buAutoNum type="alphaLcParenR"/>
            </a:pPr>
            <a:r>
              <a:rPr lang="en-US" dirty="0" err="1" smtClean="0"/>
              <a:t>Socialisation</a:t>
            </a:r>
            <a:r>
              <a:rPr lang="en-US" dirty="0" smtClean="0"/>
              <a:t> of compensation.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200" y="3886200"/>
            <a:ext cx="8229600" cy="2133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3093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 . &amp; O. Steam Navigation co. v. Secy. Of State for India , </a:t>
            </a:r>
            <a:r>
              <a:rPr lang="en-US" sz="1400" dirty="0" smtClean="0"/>
              <a:t>(1861)5 </a:t>
            </a:r>
            <a:r>
              <a:rPr lang="en-US" sz="2400" dirty="0" smtClean="0"/>
              <a:t> </a:t>
            </a:r>
            <a:r>
              <a:rPr lang="en-US" sz="2400" dirty="0" err="1" smtClean="0"/>
              <a:t>Bom</a:t>
            </a:r>
            <a:r>
              <a:rPr lang="en-US" sz="2400" dirty="0" smtClean="0"/>
              <a:t>. HCR </a:t>
            </a:r>
            <a:r>
              <a:rPr lang="en-US" sz="1400" dirty="0" smtClean="0"/>
              <a:t>1 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State of </a:t>
            </a:r>
            <a:r>
              <a:rPr lang="en-US" sz="2400" dirty="0" err="1" smtClean="0"/>
              <a:t>Rjasthan</a:t>
            </a:r>
            <a:r>
              <a:rPr lang="en-US" sz="2400" dirty="0" smtClean="0"/>
              <a:t> v. </a:t>
            </a:r>
            <a:r>
              <a:rPr lang="en-US" sz="2400" dirty="0" err="1" smtClean="0"/>
              <a:t>Vidyawati</a:t>
            </a:r>
            <a:r>
              <a:rPr lang="en-US" sz="2400" dirty="0" smtClean="0"/>
              <a:t> </a:t>
            </a:r>
            <a:r>
              <a:rPr lang="en-US" sz="2400" dirty="0" smtClean="0"/>
              <a:t>, AIR  </a:t>
            </a:r>
            <a:r>
              <a:rPr lang="en-US" sz="1400" dirty="0" smtClean="0"/>
              <a:t>1962</a:t>
            </a:r>
            <a:r>
              <a:rPr lang="en-US" sz="2400" dirty="0" smtClean="0"/>
              <a:t> SC </a:t>
            </a:r>
            <a:r>
              <a:rPr lang="en-US" sz="1400" dirty="0" smtClean="0"/>
              <a:t> 933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Kastri</a:t>
            </a:r>
            <a:r>
              <a:rPr lang="en-US" sz="2400" dirty="0" smtClean="0"/>
              <a:t> </a:t>
            </a:r>
            <a:r>
              <a:rPr lang="en-US" sz="2400" dirty="0" err="1" smtClean="0"/>
              <a:t>Lal</a:t>
            </a:r>
            <a:r>
              <a:rPr lang="en-US" sz="2400" dirty="0" smtClean="0"/>
              <a:t> </a:t>
            </a:r>
            <a:r>
              <a:rPr lang="en-US" sz="2400" dirty="0" err="1" smtClean="0"/>
              <a:t>Ralia</a:t>
            </a:r>
            <a:r>
              <a:rPr lang="en-US" sz="2400" dirty="0" smtClean="0"/>
              <a:t> Ram Jain v. State of U.P. , AIR </a:t>
            </a:r>
            <a:r>
              <a:rPr lang="en-US" sz="1400" dirty="0" smtClean="0"/>
              <a:t>1965</a:t>
            </a:r>
            <a:r>
              <a:rPr lang="en-US" sz="2400" dirty="0" smtClean="0"/>
              <a:t> SC </a:t>
            </a:r>
            <a:r>
              <a:rPr lang="en-US" sz="1400" dirty="0" smtClean="0"/>
              <a:t>139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Railway Board v. </a:t>
            </a:r>
            <a:r>
              <a:rPr lang="en-US" sz="2400" dirty="0" err="1" smtClean="0"/>
              <a:t>Chandrima</a:t>
            </a:r>
            <a:r>
              <a:rPr lang="en-US" sz="2400" dirty="0" smtClean="0"/>
              <a:t> Das , AIR </a:t>
            </a:r>
            <a:r>
              <a:rPr lang="en-US" sz="1400" dirty="0" smtClean="0"/>
              <a:t>2000</a:t>
            </a:r>
            <a:r>
              <a:rPr lang="en-US" sz="2400" dirty="0" smtClean="0"/>
              <a:t> SC </a:t>
            </a:r>
            <a:r>
              <a:rPr lang="en-US" sz="1400" dirty="0" smtClean="0"/>
              <a:t>988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3200" dirty="0" smtClean="0"/>
              <a:t>2.1 Government liability in Tort – the </a:t>
            </a:r>
            <a:r>
              <a:rPr lang="en-US" sz="3200" dirty="0" err="1" smtClean="0"/>
              <a:t>french</a:t>
            </a:r>
            <a:r>
              <a:rPr lang="en-US" sz="3200" dirty="0" smtClean="0"/>
              <a:t> model – </a:t>
            </a:r>
            <a:r>
              <a:rPr lang="en-US" sz="2400" dirty="0" smtClean="0"/>
              <a:t>The French Model is discussed below .</a:t>
            </a:r>
          </a:p>
          <a:p>
            <a:pPr>
              <a:buNone/>
            </a:pPr>
            <a:r>
              <a:rPr lang="en-US" sz="2400" dirty="0" smtClean="0"/>
              <a:t>2.1.1 Personal faults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Schwartz , French Administrative Law and the Common Law World </a:t>
            </a:r>
            <a:r>
              <a:rPr lang="en-US" sz="1400" dirty="0" smtClean="0"/>
              <a:t>260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400" dirty="0" smtClean="0"/>
              <a:t>2.1.2 Service fault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The liability of the administration is primarily based on </a:t>
            </a:r>
            <a:r>
              <a:rPr lang="en-US" sz="2400" i="1" dirty="0" err="1" smtClean="0"/>
              <a:t>faute</a:t>
            </a:r>
            <a:r>
              <a:rPr lang="en-US" sz="2400" i="1" dirty="0" smtClean="0"/>
              <a:t> de service 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0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2.2  Constitutional Tort 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smtClean="0"/>
              <a:t>Article 21 : “</a:t>
            </a:r>
            <a:r>
              <a:rPr lang="en-US" sz="2400" dirty="0" smtClean="0"/>
              <a:t>No person shall be deprived of his life or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personal liberty except according to a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procedure established by law .”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Khatri</a:t>
            </a:r>
            <a:r>
              <a:rPr lang="en-US" sz="2400" dirty="0" smtClean="0"/>
              <a:t> v. State of Bihar , AIR </a:t>
            </a:r>
            <a:r>
              <a:rPr lang="en-US" sz="1400" dirty="0" smtClean="0"/>
              <a:t>1982 </a:t>
            </a:r>
            <a:r>
              <a:rPr lang="en-US" sz="2400" dirty="0" smtClean="0"/>
              <a:t>SC </a:t>
            </a:r>
            <a:r>
              <a:rPr lang="en-US" sz="1400" dirty="0" smtClean="0"/>
              <a:t>928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Neelawati</a:t>
            </a:r>
            <a:r>
              <a:rPr lang="en-US" sz="2400" dirty="0" smtClean="0"/>
              <a:t> </a:t>
            </a:r>
            <a:r>
              <a:rPr lang="en-US" sz="2400" dirty="0" err="1" smtClean="0"/>
              <a:t>Behra</a:t>
            </a:r>
            <a:r>
              <a:rPr lang="en-US" sz="2400" dirty="0" smtClean="0"/>
              <a:t> v. State of </a:t>
            </a:r>
            <a:r>
              <a:rPr lang="en-US" sz="2400" dirty="0" err="1" smtClean="0"/>
              <a:t>Odisha</a:t>
            </a:r>
            <a:r>
              <a:rPr lang="en-US" sz="2400" dirty="0" smtClean="0"/>
              <a:t> , AIR </a:t>
            </a:r>
            <a:r>
              <a:rPr lang="en-US" sz="1400" dirty="0" smtClean="0"/>
              <a:t>1993</a:t>
            </a:r>
            <a:r>
              <a:rPr lang="en-US" sz="2400" dirty="0" smtClean="0"/>
              <a:t> SC </a:t>
            </a:r>
            <a:r>
              <a:rPr lang="en-US" sz="1400" dirty="0" smtClean="0"/>
              <a:t>960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Rudal</a:t>
            </a:r>
            <a:r>
              <a:rPr lang="en-US" sz="2400" dirty="0" err="1" smtClean="0"/>
              <a:t>s</a:t>
            </a:r>
            <a:r>
              <a:rPr lang="en-US" sz="2400" dirty="0" err="1" smtClean="0"/>
              <a:t>hah</a:t>
            </a:r>
            <a:r>
              <a:rPr lang="en-US" sz="2400" dirty="0" smtClean="0"/>
              <a:t> v. State of Bihar , AIR </a:t>
            </a:r>
            <a:r>
              <a:rPr lang="en-US" sz="1400" dirty="0" smtClean="0"/>
              <a:t>1983</a:t>
            </a:r>
            <a:r>
              <a:rPr lang="en-US" sz="2400" dirty="0" smtClean="0"/>
              <a:t> SC </a:t>
            </a:r>
            <a:r>
              <a:rPr lang="en-US" sz="1400" dirty="0" smtClean="0"/>
              <a:t>186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Bhim</a:t>
            </a:r>
            <a:r>
              <a:rPr lang="en-US" sz="2400" dirty="0" smtClean="0"/>
              <a:t> Singh v. State of J. &amp; K. , AIR </a:t>
            </a:r>
            <a:r>
              <a:rPr lang="en-US" sz="1400" dirty="0" smtClean="0"/>
              <a:t>1986 </a:t>
            </a:r>
            <a:r>
              <a:rPr lang="en-US" sz="2400" dirty="0" smtClean="0"/>
              <a:t>SC </a:t>
            </a:r>
            <a:r>
              <a:rPr lang="en-US" sz="1400" dirty="0" smtClean="0"/>
              <a:t>494</a:t>
            </a:r>
            <a:r>
              <a:rPr lang="en-US" sz="2400" dirty="0" smtClean="0"/>
              <a:t> 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Saheli</a:t>
            </a:r>
            <a:r>
              <a:rPr lang="en-US" sz="2400" dirty="0" smtClean="0"/>
              <a:t> v. Commissioner of </a:t>
            </a:r>
            <a:r>
              <a:rPr lang="en-US" sz="2400" dirty="0" err="1" smtClean="0"/>
              <a:t>Poice</a:t>
            </a:r>
            <a:r>
              <a:rPr lang="en-US" sz="2400" dirty="0" smtClean="0"/>
              <a:t> , AIR </a:t>
            </a:r>
            <a:r>
              <a:rPr lang="en-US" sz="1400" dirty="0" smtClean="0"/>
              <a:t>1990</a:t>
            </a:r>
            <a:r>
              <a:rPr lang="en-US" sz="2400" dirty="0" smtClean="0"/>
              <a:t> SC </a:t>
            </a:r>
            <a:r>
              <a:rPr lang="en-US" sz="1400" dirty="0" smtClean="0"/>
              <a:t>494 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Kumari</a:t>
            </a:r>
            <a:r>
              <a:rPr lang="en-US" sz="2400" dirty="0" smtClean="0"/>
              <a:t> v. State of Tamil Nadu , AIR</a:t>
            </a:r>
            <a:r>
              <a:rPr lang="en-US" sz="1400" dirty="0" smtClean="0"/>
              <a:t> 1992 </a:t>
            </a:r>
            <a:r>
              <a:rPr lang="en-US" sz="2400" dirty="0" smtClean="0"/>
              <a:t>SC </a:t>
            </a:r>
            <a:r>
              <a:rPr lang="en-US" sz="1400" dirty="0" smtClean="0"/>
              <a:t>2069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Kevalpatti</a:t>
            </a:r>
            <a:r>
              <a:rPr lang="en-US" sz="2400" dirty="0" smtClean="0"/>
              <a:t> v. State of U.P. , AIR </a:t>
            </a:r>
            <a:r>
              <a:rPr lang="en-US" sz="1400" dirty="0" smtClean="0"/>
              <a:t>1997</a:t>
            </a:r>
            <a:r>
              <a:rPr lang="en-US" sz="2400" dirty="0" smtClean="0"/>
              <a:t> SC </a:t>
            </a:r>
            <a:r>
              <a:rPr lang="en-US" sz="1400" dirty="0" smtClean="0"/>
              <a:t>1203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D.K. </a:t>
            </a:r>
            <a:r>
              <a:rPr lang="en-US" sz="2400" dirty="0" err="1" smtClean="0"/>
              <a:t>Basu</a:t>
            </a:r>
            <a:r>
              <a:rPr lang="en-US" sz="2400" dirty="0" smtClean="0"/>
              <a:t> v. State of West Bengal , AIR </a:t>
            </a:r>
            <a:r>
              <a:rPr lang="en-US" sz="1400" dirty="0" smtClean="0"/>
              <a:t>1997</a:t>
            </a:r>
            <a:r>
              <a:rPr lang="en-US" sz="2400" dirty="0" smtClean="0"/>
              <a:t> SC </a:t>
            </a:r>
            <a:r>
              <a:rPr lang="en-US" sz="1400" dirty="0" smtClean="0"/>
              <a:t>610</a:t>
            </a:r>
            <a:r>
              <a:rPr lang="en-US" sz="2400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Chairman , Railway Board v. </a:t>
            </a:r>
            <a:r>
              <a:rPr lang="en-US" sz="2400" dirty="0" err="1" smtClean="0"/>
              <a:t>Chandrima</a:t>
            </a:r>
            <a:r>
              <a:rPr lang="en-US" sz="2400" dirty="0" smtClean="0"/>
              <a:t> Das , AIR </a:t>
            </a:r>
            <a:r>
              <a:rPr lang="en-US" sz="1400" dirty="0" smtClean="0"/>
              <a:t>2000</a:t>
            </a:r>
            <a:r>
              <a:rPr lang="en-US" sz="2400" dirty="0" smtClean="0"/>
              <a:t> SC </a:t>
            </a:r>
            <a:r>
              <a:rPr lang="en-US" sz="1400" dirty="0" smtClean="0"/>
              <a:t>988</a:t>
            </a:r>
            <a:r>
              <a:rPr lang="en-US" sz="2400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b20afa9d244e32b5b9519d9e4dfe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425</TotalTime>
  <Words>711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Administrative Law</vt:lpstr>
      <vt:lpstr>LIABILITY OF THE ADMINISTRATION</vt:lpstr>
      <vt:lpstr>Liability of the administration in Contact  </vt:lpstr>
      <vt:lpstr>Slide 4</vt:lpstr>
      <vt:lpstr>Slide 5</vt:lpstr>
      <vt:lpstr>2.   LIABILITY OF THE          ADMINISTRATION IN  TORT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NATURAL JUSTICE</dc:title>
  <dc:creator>a</dc:creator>
  <cp:lastModifiedBy>a</cp:lastModifiedBy>
  <cp:revision>40</cp:revision>
  <dcterms:created xsi:type="dcterms:W3CDTF">2020-04-13T11:06:25Z</dcterms:created>
  <dcterms:modified xsi:type="dcterms:W3CDTF">2020-04-22T13:21:44Z</dcterms:modified>
</cp:coreProperties>
</file>