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20/08/2020</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20/08/2020</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20/08/2020</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20/08/2020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rmAutofit fontScale="92500" lnSpcReduction="10000"/>
          </a:bodyPr>
          <a:lstStyle/>
          <a:p>
            <a:pPr algn="just"/>
            <a:r>
              <a:rPr lang="en-US" sz="2800" dirty="0" smtClean="0"/>
              <a:t>Capital gain means, any profit or gain arising from the transfer of a capital asset and if it is effected in the previous year, shall be chargeable to income tax under the head of  ‘capital gains’. </a:t>
            </a:r>
          </a:p>
          <a:p>
            <a:r>
              <a:rPr lang="en-US" sz="2800" dirty="0" smtClean="0"/>
              <a:t>Taxing for the capital gains, the essential conditions are followings:</a:t>
            </a:r>
          </a:p>
          <a:p>
            <a:pPr lvl="0"/>
            <a:r>
              <a:rPr lang="en-US" sz="2800" dirty="0" smtClean="0"/>
              <a:t>There must be a capital assets</a:t>
            </a:r>
          </a:p>
          <a:p>
            <a:pPr lvl="0"/>
            <a:r>
              <a:rPr lang="en-US" sz="2800" dirty="0" smtClean="0"/>
              <a:t>The capital assets must have been transferred</a:t>
            </a:r>
          </a:p>
          <a:p>
            <a:pPr lvl="0"/>
            <a:r>
              <a:rPr lang="en-US" sz="2800" dirty="0" smtClean="0"/>
              <a:t>There must be profits or gain on such transfer, which will be known as capital gain</a:t>
            </a:r>
          </a:p>
          <a:p>
            <a:pPr lvl="0"/>
            <a:r>
              <a:rPr lang="en-US" sz="2800" dirty="0" smtClean="0"/>
              <a:t> And such capital gain should not be exempt u/s 54, 54B, 54D,54EC, 54F, 54G or 54GA</a:t>
            </a:r>
          </a:p>
          <a:p>
            <a:pPr algn="just"/>
            <a:endParaRPr lang="en-US" sz="2800" dirty="0"/>
          </a:p>
        </p:txBody>
      </p:sp>
      <p:sp>
        <p:nvSpPr>
          <p:cNvPr id="2" name="Title 1"/>
          <p:cNvSpPr>
            <a:spLocks noGrp="1"/>
          </p:cNvSpPr>
          <p:nvPr>
            <p:ph type="title"/>
          </p:nvPr>
        </p:nvSpPr>
        <p:spPr>
          <a:xfrm>
            <a:off x="457200" y="274638"/>
            <a:ext cx="8229600" cy="944562"/>
          </a:xfrm>
        </p:spPr>
        <p:txBody>
          <a:bodyPr>
            <a:normAutofit/>
          </a:bodyPr>
          <a:lstStyle/>
          <a:p>
            <a:r>
              <a:rPr lang="en-US" sz="4000" dirty="0" smtClean="0"/>
              <a:t>Capital gain </a:t>
            </a:r>
            <a:endParaRPr lang="en-US" sz="4000" dirty="0"/>
          </a:p>
        </p:txBody>
      </p:sp>
    </p:spTree>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600" dirty="0" smtClean="0"/>
              <a:t>Capital assets has been define under section 2(14) of income tax Act, 1961, where ………</a:t>
            </a:r>
          </a:p>
          <a:p>
            <a:pPr algn="just"/>
            <a:r>
              <a:rPr lang="en-US" sz="2600" dirty="0" smtClean="0"/>
              <a:t>capital assets means, property of any kind held by the </a:t>
            </a:r>
            <a:r>
              <a:rPr lang="en-US" sz="2600" dirty="0" err="1" smtClean="0"/>
              <a:t>Assessee</a:t>
            </a:r>
            <a:r>
              <a:rPr lang="en-US" sz="2600" dirty="0" smtClean="0"/>
              <a:t>, whether or not connected with his business or profession but does not include:</a:t>
            </a:r>
          </a:p>
          <a:p>
            <a:pPr marL="514350" lvl="0" indent="-514350" algn="just">
              <a:buFont typeface="+mj-lt"/>
              <a:buAutoNum type="arabicPeriod"/>
            </a:pPr>
            <a:r>
              <a:rPr lang="en-US" sz="2600" b="1" i="1" dirty="0" smtClean="0"/>
              <a:t>Any Stock-in-trade</a:t>
            </a:r>
            <a:r>
              <a:rPr lang="en-US" sz="2600" dirty="0" smtClean="0"/>
              <a:t>, consumable stores or raw materials held for the purpose of his business or profession as these will be taxed under the head of ‘profits and gains of business and profession’</a:t>
            </a:r>
          </a:p>
          <a:p>
            <a:pPr marL="514350" lvl="0" indent="-514350" algn="just">
              <a:buFont typeface="+mj-lt"/>
              <a:buAutoNum type="arabicPeriod"/>
            </a:pPr>
            <a:endParaRPr lang="en-US" sz="2600" dirty="0" smtClean="0"/>
          </a:p>
          <a:p>
            <a:pPr marL="514350" lvl="0" indent="-514350" algn="just">
              <a:buFont typeface="+mj-lt"/>
              <a:buAutoNum type="arabicPeriod"/>
            </a:pPr>
            <a:endParaRPr lang="en-US" sz="2600" dirty="0" smtClean="0"/>
          </a:p>
          <a:p>
            <a:pPr marL="514350" lvl="0" indent="-514350" algn="just">
              <a:buFont typeface="+mj-lt"/>
              <a:buAutoNum type="arabicPeriod"/>
            </a:pPr>
            <a:endParaRPr lang="en-US" sz="2600" dirty="0" smtClean="0"/>
          </a:p>
          <a:p>
            <a:pPr marL="514350" lvl="0" indent="-514350" algn="just">
              <a:buFont typeface="+mj-lt"/>
              <a:buAutoNum type="arabicPeriod"/>
            </a:pPr>
            <a:endParaRPr lang="en-US" sz="2600" dirty="0" smtClean="0"/>
          </a:p>
          <a:p>
            <a:pPr marL="514350" lvl="0" indent="-514350" algn="just">
              <a:buFont typeface="+mj-lt"/>
              <a:buAutoNum type="arabicPeriod"/>
            </a:pPr>
            <a:endParaRPr lang="en-US" sz="2600" dirty="0" smtClean="0"/>
          </a:p>
          <a:p>
            <a:pPr marL="514350" lvl="0" indent="-514350" algn="just">
              <a:buNone/>
            </a:pPr>
            <a:endParaRPr lang="en-US" sz="2600" dirty="0" smtClean="0"/>
          </a:p>
          <a:p>
            <a:endParaRPr lang="en-US" dirty="0"/>
          </a:p>
        </p:txBody>
      </p:sp>
      <p:sp>
        <p:nvSpPr>
          <p:cNvPr id="2" name="Title 1"/>
          <p:cNvSpPr>
            <a:spLocks noGrp="1"/>
          </p:cNvSpPr>
          <p:nvPr>
            <p:ph type="title"/>
          </p:nvPr>
        </p:nvSpPr>
        <p:spPr/>
        <p:txBody>
          <a:bodyPr>
            <a:normAutofit/>
          </a:bodyPr>
          <a:lstStyle/>
          <a:p>
            <a:r>
              <a:rPr lang="en-US" sz="4000" dirty="0" smtClean="0"/>
              <a:t>Capital assets</a:t>
            </a:r>
            <a:endParaRPr lang="en-US" sz="4000" dirty="0"/>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numCol="1">
            <a:normAutofit fontScale="92500" lnSpcReduction="10000"/>
          </a:bodyPr>
          <a:lstStyle/>
          <a:p>
            <a:pPr marL="514350" lvl="0" indent="-514350" algn="just">
              <a:buNone/>
            </a:pPr>
            <a:r>
              <a:rPr lang="en-US" dirty="0" smtClean="0"/>
              <a:t>2. </a:t>
            </a:r>
            <a:r>
              <a:rPr lang="en-US" b="1" i="1" dirty="0" smtClean="0"/>
              <a:t>Personal effects</a:t>
            </a:r>
            <a:r>
              <a:rPr lang="en-US" dirty="0" smtClean="0"/>
              <a:t>, that is to say, moveable property (including wearing apparel and furniture), held for personal use by the </a:t>
            </a:r>
            <a:r>
              <a:rPr lang="en-US" dirty="0" err="1" smtClean="0"/>
              <a:t>assessee</a:t>
            </a:r>
            <a:r>
              <a:rPr lang="en-US" dirty="0" smtClean="0"/>
              <a:t> or any member of his family dependent on him. However, the following assets shall not be treated as personal effects though these effects are moveable and may be held for personal use:</a:t>
            </a:r>
          </a:p>
          <a:p>
            <a:pPr lvl="0" algn="just"/>
            <a:r>
              <a:rPr lang="en-US" dirty="0" err="1" smtClean="0"/>
              <a:t>Jewellery</a:t>
            </a:r>
            <a:r>
              <a:rPr lang="en-US" dirty="0" smtClean="0"/>
              <a:t> </a:t>
            </a:r>
          </a:p>
          <a:p>
            <a:pPr lvl="0" algn="just"/>
            <a:r>
              <a:rPr lang="en-US" dirty="0" smtClean="0"/>
              <a:t>Archeological collections</a:t>
            </a:r>
          </a:p>
          <a:p>
            <a:pPr lvl="0" algn="just"/>
            <a:r>
              <a:rPr lang="en-US" dirty="0" smtClean="0"/>
              <a:t>Drawings </a:t>
            </a:r>
          </a:p>
          <a:p>
            <a:pPr lvl="0" algn="just"/>
            <a:r>
              <a:rPr lang="en-US" dirty="0" smtClean="0"/>
              <a:t>Paintings</a:t>
            </a:r>
          </a:p>
          <a:p>
            <a:pPr lvl="0" algn="just"/>
            <a:r>
              <a:rPr lang="en-US" dirty="0" smtClean="0"/>
              <a:t>Sculptures or</a:t>
            </a:r>
          </a:p>
          <a:p>
            <a:pPr lvl="0" algn="just"/>
            <a:r>
              <a:rPr lang="en-US" dirty="0" smtClean="0"/>
              <a:t>Any work of art </a:t>
            </a:r>
          </a:p>
          <a:p>
            <a:pPr marL="514350" indent="-514350" algn="just">
              <a:buNone/>
            </a:pPr>
            <a:endParaRPr lang="en-US" dirty="0" smtClean="0"/>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Autofit/>
          </a:bodyPr>
          <a:lstStyle/>
          <a:p>
            <a:pPr lvl="0"/>
            <a:r>
              <a:rPr lang="en-US" sz="2800" b="1" i="1" dirty="0" smtClean="0"/>
              <a:t>Rural Agricultural land in India,</a:t>
            </a:r>
          </a:p>
          <a:p>
            <a:pPr lvl="0"/>
            <a:r>
              <a:rPr lang="en-US" sz="2800" b="1" i="1" dirty="0" smtClean="0"/>
              <a:t>Gold bond </a:t>
            </a:r>
            <a:r>
              <a:rPr lang="en-US" sz="2800" dirty="0" smtClean="0"/>
              <a:t>issued by the Central Government at the time periods</a:t>
            </a:r>
          </a:p>
          <a:p>
            <a:pPr lvl="0"/>
            <a:r>
              <a:rPr lang="en-US" sz="2800" b="1" i="1" dirty="0" smtClean="0"/>
              <a:t>Special bearer bond</a:t>
            </a:r>
            <a:r>
              <a:rPr lang="en-US" sz="2800" dirty="0" smtClean="0"/>
              <a:t> 1991, issued by the Central Government</a:t>
            </a:r>
          </a:p>
          <a:p>
            <a:pPr lvl="0"/>
            <a:r>
              <a:rPr lang="en-US" sz="2800" b="1" i="1" dirty="0" smtClean="0"/>
              <a:t>Gold deposit bonds</a:t>
            </a:r>
            <a:r>
              <a:rPr lang="en-US" sz="2800" dirty="0" smtClean="0"/>
              <a:t> issued under the gold deposit scheme 1991. </a:t>
            </a:r>
          </a:p>
          <a:p>
            <a:r>
              <a:rPr lang="en-US" sz="2800" b="1" u="sng" dirty="0" smtClean="0"/>
              <a:t>Notes</a:t>
            </a:r>
            <a:r>
              <a:rPr lang="en-US" sz="2800" dirty="0" smtClean="0"/>
              <a:t> – the items covered under clauses (iv) and (v) are only of academic significance, as these instruments do not exist now. </a:t>
            </a:r>
            <a:endParaRPr lang="en-US" sz="2800" dirty="0"/>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Property of any kind </a:t>
            </a:r>
            <a:r>
              <a:rPr lang="en-US" dirty="0" smtClean="0"/>
              <a:t>used in section 2(14) are of widest amplitude and including not only tangible assets but also intangible rights. It may be either corporeal or incorporeal. </a:t>
            </a:r>
          </a:p>
          <a:p>
            <a:r>
              <a:rPr lang="en-US" dirty="0" smtClean="0"/>
              <a:t>Corporeal means of material nature i.e. physical things like land buildings car etc.  And incorporeal like permits for buses, lease hold rights copyrights etc.</a:t>
            </a:r>
          </a:p>
          <a:p>
            <a:r>
              <a:rPr lang="en-US" dirty="0" smtClean="0"/>
              <a:t>So, all assets like, goodwill, leasehold rights, manufacturing license, commercial house, patent and trade marks, copyright, land etc, are called capital assets.</a:t>
            </a:r>
          </a:p>
          <a:p>
            <a:r>
              <a:rPr lang="en-US" dirty="0" smtClean="0"/>
              <a:t>However , assets which purely for personal use and moveable like household utensils, furniture carpets, TV set, refrigerators, musical instruments for personal use, vehicles, for personal use are not to be treated as capital assets because these will be cover under personal effects. </a:t>
            </a:r>
          </a:p>
          <a:p>
            <a:endParaRPr lang="en-US" dirty="0"/>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t>The property transferred must be capital assets on the date of transfer- </a:t>
            </a:r>
          </a:p>
          <a:p>
            <a:pPr algn="just"/>
            <a:r>
              <a:rPr lang="en-US" sz="2800" dirty="0" smtClean="0"/>
              <a:t>For the taxation on capital gain, the property transferred must be a capital assets on date of transfer and it is not necessary that it should have been a capital asset also on the date of acquisition by the </a:t>
            </a:r>
            <a:r>
              <a:rPr lang="en-US" sz="2800" dirty="0" err="1" smtClean="0"/>
              <a:t>assessee</a:t>
            </a:r>
            <a:r>
              <a:rPr lang="en-US" sz="2800" dirty="0" smtClean="0"/>
              <a:t>. </a:t>
            </a:r>
          </a:p>
          <a:p>
            <a:endParaRPr lang="en-US" dirty="0"/>
          </a:p>
        </p:txBody>
      </p:sp>
      <p:sp>
        <p:nvSpPr>
          <p:cNvPr id="2" name="Title 1"/>
          <p:cNvSpPr>
            <a:spLocks noGrp="1"/>
          </p:cNvSpPr>
          <p:nvPr>
            <p:ph type="title"/>
          </p:nvPr>
        </p:nvSpPr>
        <p:spPr/>
        <p:txBody>
          <a:bodyPr/>
          <a:lstStyle/>
          <a:p>
            <a:r>
              <a:rPr lang="en-US" dirty="0" smtClean="0"/>
              <a:t>To be Continue…</a:t>
            </a:r>
            <a:endParaRPr lang="en-US" dirty="0"/>
          </a:p>
        </p:txBody>
      </p:sp>
    </p:spTree>
  </p:cSld>
  <p:clrMapOvr>
    <a:masterClrMapping/>
  </p:clrMapOvr>
  <p:transition spd="slow">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82000" cy="5059363"/>
          </a:xfrm>
        </p:spPr>
        <p:txBody>
          <a:bodyPr>
            <a:noAutofit/>
          </a:bodyPr>
          <a:lstStyle/>
          <a:p>
            <a:r>
              <a:rPr lang="en-US" sz="2300" dirty="0" smtClean="0"/>
              <a:t>There are two types of capital assets </a:t>
            </a:r>
          </a:p>
          <a:p>
            <a:pPr lvl="0"/>
            <a:r>
              <a:rPr lang="en-US" sz="2300" dirty="0" smtClean="0"/>
              <a:t>Short-term capital assets </a:t>
            </a:r>
          </a:p>
          <a:p>
            <a:pPr lvl="0"/>
            <a:r>
              <a:rPr lang="en-US" sz="2300" dirty="0" smtClean="0"/>
              <a:t>Long-term capital assets </a:t>
            </a:r>
          </a:p>
          <a:p>
            <a:r>
              <a:rPr lang="en-US" sz="2300" b="1" i="1" dirty="0" smtClean="0"/>
              <a:t>Short-term capital assets [sec. 2(42A)] - </a:t>
            </a:r>
            <a:r>
              <a:rPr lang="en-US" sz="2300" dirty="0" smtClean="0"/>
              <a:t>Capital assets held by an </a:t>
            </a:r>
            <a:r>
              <a:rPr lang="en-US" sz="2300" dirty="0" err="1" smtClean="0"/>
              <a:t>assessee</a:t>
            </a:r>
            <a:r>
              <a:rPr lang="en-US" sz="2300" dirty="0" smtClean="0"/>
              <a:t> for not more than 36 months immediately preceding the date of its transfer is known as a short term capital asset.  </a:t>
            </a:r>
          </a:p>
          <a:p>
            <a:r>
              <a:rPr lang="en-US" sz="2300" dirty="0" smtClean="0"/>
              <a:t>In some cases this period become 12 months in place of 36 months, which are listed in the Act, like equity, share held in a company, security listed in a recognized stock exchange in India, units of the unit trust of India or a mutual fund, zero coupon bond. </a:t>
            </a:r>
          </a:p>
          <a:p>
            <a:r>
              <a:rPr lang="en-US" sz="2300" b="1" dirty="0" smtClean="0"/>
              <a:t>Note- </a:t>
            </a:r>
            <a:r>
              <a:rPr lang="en-US" sz="2300" dirty="0" smtClean="0"/>
              <a:t>profit or gain by the transfer of short term capital assets known as short term capital gain [Sec. 2(42B)].</a:t>
            </a:r>
          </a:p>
          <a:p>
            <a:endParaRPr lang="en-US" sz="2300" dirty="0"/>
          </a:p>
        </p:txBody>
      </p:sp>
      <p:sp>
        <p:nvSpPr>
          <p:cNvPr id="2" name="Title 1"/>
          <p:cNvSpPr>
            <a:spLocks noGrp="1"/>
          </p:cNvSpPr>
          <p:nvPr>
            <p:ph type="title"/>
          </p:nvPr>
        </p:nvSpPr>
        <p:spPr>
          <a:xfrm>
            <a:off x="457200" y="228600"/>
            <a:ext cx="8229600" cy="838200"/>
          </a:xfrm>
        </p:spPr>
        <p:txBody>
          <a:bodyPr>
            <a:noAutofit/>
          </a:bodyPr>
          <a:lstStyle/>
          <a:p>
            <a:r>
              <a:rPr lang="en-US" sz="3600" dirty="0" smtClean="0"/>
              <a:t>Type of capital assets</a:t>
            </a:r>
            <a:endParaRPr lang="en-US" sz="3600" dirty="0"/>
          </a:p>
        </p:txBody>
      </p:sp>
    </p:spTree>
  </p:cSld>
  <p:clrMapOvr>
    <a:masterClrMapping/>
  </p:clrMapOvr>
  <p:transition spd="slow">
    <p:blind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z="2800" b="1" dirty="0" smtClean="0"/>
              <a:t>Long-term capital assets [Sec. 2(29A)] - </a:t>
            </a:r>
            <a:r>
              <a:rPr lang="en-US" sz="2800" dirty="0" smtClean="0"/>
              <a:t>In this section long-term capital asset define as capital asset which is not a short-term capital asset. It means if the asset is held by the </a:t>
            </a:r>
            <a:r>
              <a:rPr lang="en-US" sz="2800" dirty="0" err="1" smtClean="0"/>
              <a:t>assessee</a:t>
            </a:r>
            <a:r>
              <a:rPr lang="en-US" sz="2800" dirty="0" smtClean="0"/>
              <a:t> for more than 36 months or 12 months, as the case may be, such assets will be treated as a long-term capital assets.</a:t>
            </a:r>
          </a:p>
          <a:p>
            <a:r>
              <a:rPr lang="en-US" sz="2800" b="1" dirty="0" smtClean="0"/>
              <a:t>Note- </a:t>
            </a:r>
            <a:r>
              <a:rPr lang="en-US" sz="2800" dirty="0" smtClean="0"/>
              <a:t>any profit or gain arising on the transfer of long term capital assets known as long-term capital assets [Sec. 2(29B)]</a:t>
            </a:r>
          </a:p>
          <a:p>
            <a:r>
              <a:rPr lang="en-US" sz="2800" dirty="0" smtClean="0"/>
              <a:t>Above classification of assets has been done for the purpose of taxation and determination of the tax rate. </a:t>
            </a:r>
          </a:p>
          <a:p>
            <a:pPr algn="ctr"/>
            <a:r>
              <a:rPr lang="en-US" sz="4800" i="1" dirty="0" smtClean="0">
                <a:latin typeface="Chiller" pitchFamily="82" charset="0"/>
              </a:rPr>
              <a:t>The end</a:t>
            </a:r>
          </a:p>
          <a:p>
            <a:endParaRPr lang="en-US" dirty="0"/>
          </a:p>
        </p:txBody>
      </p:sp>
      <p:sp>
        <p:nvSpPr>
          <p:cNvPr id="2" name="Title 1"/>
          <p:cNvSpPr>
            <a:spLocks noGrp="1"/>
          </p:cNvSpPr>
          <p:nvPr>
            <p:ph type="title"/>
          </p:nvPr>
        </p:nvSpPr>
        <p:spPr/>
        <p:txBody>
          <a:bodyPr/>
          <a:lstStyle/>
          <a:p>
            <a:r>
              <a:rPr lang="en-US" dirty="0" smtClean="0"/>
              <a:t>To be Continue..  </a:t>
            </a:r>
            <a:endParaRPr lang="en-US" dirty="0"/>
          </a:p>
        </p:txBody>
      </p:sp>
    </p:spTree>
  </p:cSld>
  <p:clrMapOvr>
    <a:masterClrMapping/>
  </p:clrMapOvr>
  <p:transition spd="slow">
    <p:circl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46</TotalTime>
  <Words>782</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Capital gain </vt:lpstr>
      <vt:lpstr>Capital assets</vt:lpstr>
      <vt:lpstr>To be Continue…</vt:lpstr>
      <vt:lpstr>To be Continue….</vt:lpstr>
      <vt:lpstr>To be Continue…</vt:lpstr>
      <vt:lpstr>To be Continue…</vt:lpstr>
      <vt:lpstr>Type of capital assets</vt:lpstr>
      <vt:lpstr>To be Continue..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gain </dc:title>
  <dc:creator>ramesh1</dc:creator>
  <cp:lastModifiedBy>abc</cp:lastModifiedBy>
  <cp:revision>17</cp:revision>
  <dcterms:created xsi:type="dcterms:W3CDTF">2006-08-16T00:00:00Z</dcterms:created>
  <dcterms:modified xsi:type="dcterms:W3CDTF">2020-08-20T06:02:26Z</dcterms:modified>
</cp:coreProperties>
</file>