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B6F15528-21DE-4FAA-801E-634DDDAF4B2B}" type="slidenum">
              <a:rPr lang="en-US" smtClean="0"/>
              <a:pPr/>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07/09/2020</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B6F15528-21DE-4FAA-801E-634DDDAF4B2B}" type="slidenum">
              <a:rPr lang="en-US" smtClean="0"/>
              <a:pPr/>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1D8BD707-D9CF-40AE-B4C6-C98DA3205C09}" type="datetimeFigureOut">
              <a:rPr lang="en-US" smtClean="0"/>
              <a:pPr/>
              <a:t>07/09/2020</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 introduction to the wealth tax Act, 1957</a:t>
            </a:r>
            <a:endParaRPr lang="en-US" dirty="0"/>
          </a:p>
        </p:txBody>
      </p:sp>
      <p:sp>
        <p:nvSpPr>
          <p:cNvPr id="3" name="Content Placeholder 2"/>
          <p:cNvSpPr>
            <a:spLocks noGrp="1"/>
          </p:cNvSpPr>
          <p:nvPr>
            <p:ph sz="quarter" idx="1"/>
          </p:nvPr>
        </p:nvSpPr>
        <p:spPr/>
        <p:txBody>
          <a:bodyPr>
            <a:normAutofit fontScale="92500" lnSpcReduction="20000"/>
          </a:bodyPr>
          <a:lstStyle/>
          <a:p>
            <a:r>
              <a:rPr lang="en-US" sz="2400" dirty="0" smtClean="0">
                <a:latin typeface="Calibri" pitchFamily="34" charset="0"/>
              </a:rPr>
              <a:t>The </a:t>
            </a:r>
            <a:r>
              <a:rPr lang="en-US" sz="2400" b="1" dirty="0" smtClean="0">
                <a:latin typeface="Calibri" pitchFamily="34" charset="0"/>
              </a:rPr>
              <a:t>Wealth Tax Act, 1957</a:t>
            </a:r>
            <a:r>
              <a:rPr lang="en-US" sz="2400" dirty="0" smtClean="0">
                <a:latin typeface="Calibri" pitchFamily="34" charset="0"/>
              </a:rPr>
              <a:t> was an Act of the parliament of India which was levying of wealth tax on ..</a:t>
            </a:r>
          </a:p>
          <a:p>
            <a:pPr marL="457200" indent="-457200">
              <a:buFont typeface="+mj-lt"/>
              <a:buAutoNum type="arabicParenR"/>
            </a:pPr>
            <a:r>
              <a:rPr lang="en-US" sz="2400" dirty="0" smtClean="0">
                <a:latin typeface="Calibri" pitchFamily="34" charset="0"/>
              </a:rPr>
              <a:t>an individual, </a:t>
            </a:r>
          </a:p>
          <a:p>
            <a:pPr marL="457200" indent="-457200">
              <a:buFont typeface="+mj-lt"/>
              <a:buAutoNum type="arabicParenR"/>
            </a:pPr>
            <a:r>
              <a:rPr lang="en-US" sz="2400" dirty="0" smtClean="0">
                <a:latin typeface="Calibri" pitchFamily="34" charset="0"/>
              </a:rPr>
              <a:t>Hindu undivided family (HUF) </a:t>
            </a:r>
          </a:p>
          <a:p>
            <a:pPr marL="457200" indent="-457200">
              <a:buFont typeface="+mj-lt"/>
              <a:buAutoNum type="arabicParenR"/>
            </a:pPr>
            <a:r>
              <a:rPr lang="en-US" sz="2400" dirty="0" smtClean="0">
                <a:latin typeface="Calibri" pitchFamily="34" charset="0"/>
              </a:rPr>
              <a:t>or company.</a:t>
            </a:r>
          </a:p>
          <a:p>
            <a:pPr marL="457200" indent="-457200">
              <a:buNone/>
            </a:pPr>
            <a:r>
              <a:rPr lang="en-US" sz="2400" dirty="0" smtClean="0">
                <a:latin typeface="Calibri" pitchFamily="34" charset="0"/>
              </a:rPr>
              <a:t>	The wealth tax was levied on the net wealth owned by a person on a valuation date. The Act applies to the whole of India. The application of the Act has been </a:t>
            </a:r>
            <a:r>
              <a:rPr lang="en-US" sz="2400" u="sng" dirty="0" smtClean="0">
                <a:latin typeface="Calibri" pitchFamily="34" charset="0"/>
              </a:rPr>
              <a:t>discontinued since 1 April 2016.</a:t>
            </a:r>
            <a:endParaRPr lang="en-US" sz="2400" dirty="0" smtClean="0">
              <a:latin typeface="Calibri" pitchFamily="34" charset="0"/>
            </a:endParaRPr>
          </a:p>
          <a:p>
            <a:r>
              <a:rPr lang="en-US" sz="2400" dirty="0" smtClean="0">
                <a:latin typeface="Calibri" pitchFamily="34" charset="0"/>
              </a:rPr>
              <a:t>The wealth tax was </a:t>
            </a:r>
            <a:r>
              <a:rPr lang="en-US" sz="2400" u="sng" dirty="0" smtClean="0">
                <a:latin typeface="Calibri" pitchFamily="34" charset="0"/>
              </a:rPr>
              <a:t>abolished in the Union budget (2016 - 2017)</a:t>
            </a:r>
            <a:r>
              <a:rPr lang="en-US" sz="2400" dirty="0" smtClean="0">
                <a:latin typeface="Calibri" pitchFamily="34" charset="0"/>
              </a:rPr>
              <a:t> presented by Union Finance Minister </a:t>
            </a:r>
            <a:r>
              <a:rPr lang="en-US" sz="2400" dirty="0" err="1" smtClean="0">
                <a:latin typeface="Calibri" pitchFamily="34" charset="0"/>
              </a:rPr>
              <a:t>Arun</a:t>
            </a:r>
            <a:r>
              <a:rPr lang="en-US" sz="2400" dirty="0" smtClean="0">
                <a:latin typeface="Calibri" pitchFamily="34" charset="0"/>
              </a:rPr>
              <a:t> </a:t>
            </a:r>
            <a:r>
              <a:rPr lang="en-US" sz="2400" dirty="0" err="1" smtClean="0">
                <a:latin typeface="Calibri" pitchFamily="34" charset="0"/>
              </a:rPr>
              <a:t>Jaitley</a:t>
            </a:r>
            <a:r>
              <a:rPr lang="en-US" sz="2400" dirty="0" smtClean="0">
                <a:latin typeface="Calibri" pitchFamily="34" charset="0"/>
              </a:rPr>
              <a:t> on 28 February 2016. The wealth tax was replaced with an additional surcharge of 2 per cent on the super rich with a taxable income of over 1 </a:t>
            </a:r>
            <a:r>
              <a:rPr lang="en-US" sz="2400" dirty="0" err="1" smtClean="0">
                <a:latin typeface="Calibri" pitchFamily="34" charset="0"/>
              </a:rPr>
              <a:t>crore</a:t>
            </a:r>
            <a:r>
              <a:rPr lang="en-US" sz="2400" dirty="0" smtClean="0">
                <a:latin typeface="Calibri" pitchFamily="34" charset="0"/>
              </a:rPr>
              <a:t> annually. </a:t>
            </a:r>
          </a:p>
        </p:txBody>
      </p:sp>
    </p:spTree>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77500" lnSpcReduction="20000"/>
          </a:bodyPr>
          <a:lstStyle/>
          <a:p>
            <a:pPr lvl="0">
              <a:buNone/>
            </a:pPr>
            <a:r>
              <a:rPr lang="en-US" dirty="0" smtClean="0">
                <a:latin typeface="Calibri" pitchFamily="34" charset="0"/>
              </a:rPr>
              <a:t>8)- In case of property allotted or leased by a co-operative society to the member of the society, the member will be treated as the owner of the property, and the value of such property (i.e., building or part), shall be included in his net wealth. This rule is also applicable in case of a member of a company or association of person. </a:t>
            </a:r>
          </a:p>
          <a:p>
            <a:pPr lvl="0">
              <a:buNone/>
            </a:pPr>
            <a:r>
              <a:rPr lang="en-US" dirty="0" smtClean="0">
                <a:latin typeface="Calibri" pitchFamily="34" charset="0"/>
              </a:rPr>
              <a:t>		In case of property acquired in part performance of a contract, i.e., in accordance with section 53A of the Transfer of Property Act, the person allowed to take or retain possession of any building or part thereof shall be deemed to be the owner. Accordingly, the value of such building or part shall be included while computing the net wealth of such person.</a:t>
            </a:r>
          </a:p>
          <a:p>
            <a:pPr lvl="0">
              <a:buNone/>
            </a:pPr>
            <a:r>
              <a:rPr lang="en-US" dirty="0" smtClean="0">
                <a:latin typeface="Calibri" pitchFamily="34" charset="0"/>
              </a:rPr>
              <a:t>9)- In the case of property acquired as per section 269UA(f) of the Income-tax Act, 1961, it shall be included in the net wealth of a person who acquires any rights in or with respect to such building excluding any rights by way of a lease from month to month or for a period not exceeding one year.</a:t>
            </a:r>
          </a:p>
          <a:p>
            <a:pPr>
              <a:buNone/>
            </a:pPr>
            <a:endParaRPr lang="en-US" dirty="0">
              <a:latin typeface="Calibri" pitchFamily="34" charset="0"/>
            </a:endParaRPr>
          </a:p>
        </p:txBody>
      </p:sp>
    </p:spTree>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US" b="1" dirty="0" smtClean="0"/>
              <a:t>   Exempted Assets from wealth-tax</a:t>
            </a:r>
            <a:endParaRPr lang="en-US" dirty="0"/>
          </a:p>
        </p:txBody>
      </p:sp>
      <p:sp>
        <p:nvSpPr>
          <p:cNvPr id="3" name="Content Placeholder 2"/>
          <p:cNvSpPr>
            <a:spLocks noGrp="1"/>
          </p:cNvSpPr>
          <p:nvPr>
            <p:ph sz="quarter" idx="1"/>
          </p:nvPr>
        </p:nvSpPr>
        <p:spPr>
          <a:xfrm>
            <a:off x="457200" y="1295400"/>
            <a:ext cx="8229600" cy="5105400"/>
          </a:xfrm>
        </p:spPr>
        <p:txBody>
          <a:bodyPr>
            <a:noAutofit/>
          </a:bodyPr>
          <a:lstStyle/>
          <a:p>
            <a:pPr>
              <a:buNone/>
            </a:pPr>
            <a:r>
              <a:rPr lang="en-US" sz="1800" dirty="0" smtClean="0">
                <a:latin typeface="Calibri" pitchFamily="34" charset="0"/>
              </a:rPr>
              <a:t>Following assets are exempt from wealth-tax, i.e., they are exempt assets:</a:t>
            </a:r>
          </a:p>
          <a:p>
            <a:pPr marL="514350" lvl="0" indent="-514350">
              <a:buFont typeface="+mj-lt"/>
              <a:buAutoNum type="arabicParenR"/>
            </a:pPr>
            <a:r>
              <a:rPr lang="en-US" sz="1800" dirty="0" smtClean="0">
                <a:latin typeface="Calibri" pitchFamily="34" charset="0"/>
              </a:rPr>
              <a:t>One house or part of a house or a plot of land (not exceeding 500 Sq. </a:t>
            </a:r>
            <a:r>
              <a:rPr lang="en-US" sz="1800" dirty="0" err="1" smtClean="0">
                <a:latin typeface="Calibri" pitchFamily="34" charset="0"/>
              </a:rPr>
              <a:t>Mtrs</a:t>
            </a:r>
            <a:r>
              <a:rPr lang="en-US" sz="1800" dirty="0" smtClean="0">
                <a:latin typeface="Calibri" pitchFamily="34" charset="0"/>
              </a:rPr>
              <a:t>.) in case of Individual or HUF.</a:t>
            </a:r>
          </a:p>
          <a:p>
            <a:pPr marL="514350" lvl="0" indent="-514350">
              <a:buFont typeface="+mj-lt"/>
              <a:buAutoNum type="arabicParenR"/>
            </a:pPr>
            <a:r>
              <a:rPr lang="en-US" sz="1800" dirty="0" smtClean="0">
                <a:latin typeface="Calibri" pitchFamily="34" charset="0"/>
              </a:rPr>
              <a:t>The interest of a person in the </a:t>
            </a:r>
            <a:r>
              <a:rPr lang="en-US" sz="1800" dirty="0" err="1" smtClean="0">
                <a:latin typeface="Calibri" pitchFamily="34" charset="0"/>
              </a:rPr>
              <a:t>coparcenary</a:t>
            </a:r>
            <a:r>
              <a:rPr lang="en-US" sz="1800" dirty="0" smtClean="0">
                <a:latin typeface="Calibri" pitchFamily="34" charset="0"/>
              </a:rPr>
              <a:t> property of any HUF of which he is a member.</a:t>
            </a:r>
          </a:p>
          <a:p>
            <a:pPr marL="514350" indent="-514350">
              <a:buFont typeface="+mj-lt"/>
              <a:buAutoNum type="arabicParenR"/>
            </a:pPr>
            <a:r>
              <a:rPr lang="en-US" sz="1800" dirty="0" smtClean="0">
                <a:latin typeface="Calibri" pitchFamily="34" charset="0"/>
              </a:rPr>
              <a:t>Any property held by the taxpayer under trust or other legal obligation for any public purpose of a charitable or religious nature in India. This exemption is not applicable to business assets of charitable/religious trust except when business is incidental to the attainment of the objectives of the trust or, as the case may be, institution, and separate books of account are maintained by such trust or institution in respect of such business or the business is carried on by an institution, fund or trust referred to in clause (23B) or (23C) of section 10 of the Income-tax Act. Any one building in the occupation of former Ruler, i.e., used for the residence by a former ruler.</a:t>
            </a:r>
          </a:p>
          <a:p>
            <a:pPr marL="514350" indent="-514350">
              <a:buFont typeface="+mj-lt"/>
              <a:buAutoNum type="arabicParenR"/>
            </a:pPr>
            <a:r>
              <a:rPr lang="en-US" sz="1800" dirty="0" err="1" smtClean="0">
                <a:latin typeface="Calibri" pitchFamily="34" charset="0"/>
              </a:rPr>
              <a:t>Jewellery</a:t>
            </a:r>
            <a:r>
              <a:rPr lang="en-US" sz="1800" dirty="0" smtClean="0">
                <a:latin typeface="Calibri" pitchFamily="34" charset="0"/>
              </a:rPr>
              <a:t> in possession of a former ruler of a princely State, not being his personal property which has been </a:t>
            </a:r>
            <a:r>
              <a:rPr lang="en-US" sz="1800" dirty="0" err="1" smtClean="0">
                <a:latin typeface="Calibri" pitchFamily="34" charset="0"/>
              </a:rPr>
              <a:t>recognised</a:t>
            </a:r>
            <a:r>
              <a:rPr lang="en-US" sz="1800" dirty="0" smtClean="0">
                <a:latin typeface="Calibri" pitchFamily="34" charset="0"/>
              </a:rPr>
              <a:t> by the Central Government as a heirloom before 1-4-1957 or by the CBDT after 1-4-1957. </a:t>
            </a:r>
          </a:p>
        </p:txBody>
      </p:sp>
    </p:spTree>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To be continue… </a:t>
            </a:r>
            <a:endParaRPr lang="en-US" dirty="0"/>
          </a:p>
        </p:txBody>
      </p:sp>
      <p:sp>
        <p:nvSpPr>
          <p:cNvPr id="3" name="Content Placeholder 2"/>
          <p:cNvSpPr>
            <a:spLocks noGrp="1"/>
          </p:cNvSpPr>
          <p:nvPr>
            <p:ph sz="quarter" idx="1"/>
          </p:nvPr>
        </p:nvSpPr>
        <p:spPr>
          <a:xfrm>
            <a:off x="457200" y="1219200"/>
            <a:ext cx="8382000" cy="5334000"/>
          </a:xfrm>
        </p:spPr>
        <p:txBody>
          <a:bodyPr>
            <a:noAutofit/>
          </a:bodyPr>
          <a:lstStyle/>
          <a:p>
            <a:pPr lvl="0">
              <a:buNone/>
            </a:pPr>
            <a:r>
              <a:rPr lang="en-US" sz="1600" dirty="0" smtClean="0">
                <a:latin typeface="Calibri" pitchFamily="34" charset="0"/>
              </a:rPr>
              <a:t>5)- Certain assets belonging to a person of Indian origin or an Indian citizen who was residing abroad and now returning with an intention of permanently residing in India is exempt subject to following conditions:</a:t>
            </a:r>
          </a:p>
          <a:p>
            <a:pPr lvl="1"/>
            <a:r>
              <a:rPr lang="en-US" sz="1600" dirty="0" smtClean="0">
                <a:latin typeface="Calibri" pitchFamily="34" charset="0"/>
              </a:rPr>
              <a:t>This exemption is available only to a person of Indian origin or a citizen of A person will be said to be of Indian origin if he or any of his parents or grandparents were born in un-divided India.</a:t>
            </a:r>
          </a:p>
          <a:p>
            <a:pPr lvl="1"/>
            <a:r>
              <a:rPr lang="en-US" sz="1600" dirty="0" smtClean="0">
                <a:latin typeface="Calibri" pitchFamily="34" charset="0"/>
              </a:rPr>
              <a:t>Such person was residing in foreign country.</a:t>
            </a:r>
          </a:p>
          <a:p>
            <a:pPr lvl="1"/>
            <a:r>
              <a:rPr lang="en-US" sz="1600" dirty="0" smtClean="0">
                <a:latin typeface="Calibri" pitchFamily="34" charset="0"/>
              </a:rPr>
              <a:t>Exemption is available at the time he returns to India, i.e., he is an Indian repatriate.</a:t>
            </a:r>
          </a:p>
          <a:p>
            <a:pPr lvl="1"/>
            <a:r>
              <a:rPr lang="en-US" sz="1600" dirty="0" smtClean="0">
                <a:latin typeface="Calibri" pitchFamily="34" charset="0"/>
              </a:rPr>
              <a:t>Exemption is available for a period 7 years (starting from the year in which he returns to India).</a:t>
            </a:r>
          </a:p>
          <a:p>
            <a:pPr>
              <a:buNone/>
            </a:pPr>
            <a:r>
              <a:rPr lang="en-US" sz="1800" b="1" dirty="0" smtClean="0">
                <a:latin typeface="Calibri" pitchFamily="34" charset="0"/>
              </a:rPr>
              <a:t>The above discussed exemption is available in respect of following assets:</a:t>
            </a:r>
          </a:p>
          <a:p>
            <a:pPr>
              <a:buNone/>
            </a:pPr>
            <a:endParaRPr lang="en-US" sz="1600" dirty="0" smtClean="0">
              <a:latin typeface="Calibri" pitchFamily="34" charset="0"/>
            </a:endParaRPr>
          </a:p>
          <a:p>
            <a:pPr>
              <a:buNone/>
            </a:pPr>
            <a:r>
              <a:rPr lang="en-US" sz="1600" dirty="0" smtClean="0">
                <a:latin typeface="Calibri" pitchFamily="34" charset="0"/>
              </a:rPr>
              <a:t>(a)- Money brought into India at the time of his return to India.</a:t>
            </a:r>
          </a:p>
          <a:p>
            <a:pPr>
              <a:buNone/>
            </a:pPr>
            <a:r>
              <a:rPr lang="en-US" sz="1600" dirty="0" smtClean="0">
                <a:latin typeface="Calibri" pitchFamily="34" charset="0"/>
              </a:rPr>
              <a:t>(b)- Value of assets brought into India at the time of his return to India.</a:t>
            </a:r>
          </a:p>
          <a:p>
            <a:pPr>
              <a:buNone/>
            </a:pPr>
            <a:r>
              <a:rPr lang="en-US" sz="1600" dirty="0" smtClean="0">
                <a:latin typeface="Calibri" pitchFamily="34" charset="0"/>
              </a:rPr>
              <a:t>(c) -Money standing to the credit of such person in a Non-resident (External) Account in any bank in India on the date of his return to India.</a:t>
            </a:r>
          </a:p>
          <a:p>
            <a:pPr>
              <a:buNone/>
            </a:pPr>
            <a:r>
              <a:rPr lang="en-US" sz="1600" dirty="0" smtClean="0">
                <a:latin typeface="Calibri" pitchFamily="34" charset="0"/>
              </a:rPr>
              <a:t>(d)- Assets acquired by him out of money referred to in (1) and (3) above within a period of one year prior to the date of his return and any time thereafter. </a:t>
            </a:r>
          </a:p>
        </p:txBody>
      </p:sp>
    </p:spTree>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Net wealth  or taxable wealth</a:t>
            </a:r>
            <a:endParaRPr lang="en-US" b="1" dirty="0"/>
          </a:p>
        </p:txBody>
      </p:sp>
      <p:sp>
        <p:nvSpPr>
          <p:cNvPr id="3" name="Content Placeholder 2"/>
          <p:cNvSpPr>
            <a:spLocks noGrp="1"/>
          </p:cNvSpPr>
          <p:nvPr>
            <p:ph sz="quarter" idx="1"/>
          </p:nvPr>
        </p:nvSpPr>
        <p:spPr/>
        <p:txBody>
          <a:bodyPr>
            <a:normAutofit fontScale="70000" lnSpcReduction="20000"/>
          </a:bodyPr>
          <a:lstStyle/>
          <a:p>
            <a:r>
              <a:rPr lang="en-US" dirty="0" smtClean="0">
                <a:latin typeface="Calibri" pitchFamily="34" charset="0"/>
              </a:rPr>
              <a:t>Net wealth as define under sec. 2(m) of the wealth tax Act, 1957- </a:t>
            </a:r>
          </a:p>
          <a:p>
            <a:pPr>
              <a:buNone/>
            </a:pPr>
            <a:r>
              <a:rPr lang="en-US" dirty="0" smtClean="0">
                <a:latin typeface="Calibri" pitchFamily="34" charset="0"/>
              </a:rPr>
              <a:t>		net wealth means </a:t>
            </a:r>
            <a:r>
              <a:rPr lang="en-US" u="sng" dirty="0" smtClean="0">
                <a:latin typeface="Calibri" pitchFamily="34" charset="0"/>
              </a:rPr>
              <a:t>the amount</a:t>
            </a:r>
            <a:r>
              <a:rPr lang="en-US" dirty="0" smtClean="0">
                <a:latin typeface="Calibri" pitchFamily="34" charset="0"/>
              </a:rPr>
              <a:t> by which the aggregate value of all assets, wherever located, </a:t>
            </a:r>
            <a:r>
              <a:rPr lang="en-US" u="sng" dirty="0" smtClean="0">
                <a:latin typeface="Calibri" pitchFamily="34" charset="0"/>
              </a:rPr>
              <a:t>belonging to the </a:t>
            </a:r>
            <a:r>
              <a:rPr lang="en-US" u="sng" dirty="0" err="1" smtClean="0">
                <a:latin typeface="Calibri" pitchFamily="34" charset="0"/>
              </a:rPr>
              <a:t>assessee</a:t>
            </a:r>
            <a:r>
              <a:rPr lang="en-US" u="sng" dirty="0" smtClean="0">
                <a:latin typeface="Calibri" pitchFamily="34" charset="0"/>
              </a:rPr>
              <a:t> on the valuation date,</a:t>
            </a:r>
            <a:r>
              <a:rPr lang="en-US" dirty="0" smtClean="0">
                <a:latin typeface="Calibri" pitchFamily="34" charset="0"/>
              </a:rPr>
              <a:t> including assets </a:t>
            </a:r>
            <a:r>
              <a:rPr lang="en-US" u="sng" dirty="0" smtClean="0">
                <a:latin typeface="Calibri" pitchFamily="34" charset="0"/>
              </a:rPr>
              <a:t>required to be included</a:t>
            </a:r>
            <a:r>
              <a:rPr lang="en-US" dirty="0" smtClean="0">
                <a:latin typeface="Calibri" pitchFamily="34" charset="0"/>
              </a:rPr>
              <a:t> in his net wealth as on that date under this act, is in excess of the aggregate value of all the debts owned by the </a:t>
            </a:r>
            <a:r>
              <a:rPr lang="en-US" dirty="0" err="1" smtClean="0">
                <a:latin typeface="Calibri" pitchFamily="34" charset="0"/>
              </a:rPr>
              <a:t>assessee</a:t>
            </a:r>
            <a:r>
              <a:rPr lang="en-US" dirty="0" smtClean="0">
                <a:latin typeface="Calibri" pitchFamily="34" charset="0"/>
              </a:rPr>
              <a:t> on the valuation date which have been incurred </a:t>
            </a:r>
            <a:r>
              <a:rPr lang="en-US" u="sng" dirty="0" smtClean="0">
                <a:latin typeface="Calibri" pitchFamily="34" charset="0"/>
              </a:rPr>
              <a:t>in relation to the said assets</a:t>
            </a:r>
            <a:r>
              <a:rPr lang="en-US" dirty="0" smtClean="0">
                <a:latin typeface="Calibri" pitchFamily="34" charset="0"/>
              </a:rPr>
              <a:t>.</a:t>
            </a:r>
          </a:p>
          <a:p>
            <a:r>
              <a:rPr lang="en-US" dirty="0" smtClean="0">
                <a:latin typeface="Calibri" pitchFamily="34" charset="0"/>
              </a:rPr>
              <a:t>It means we find net wealth as follows:</a:t>
            </a:r>
          </a:p>
          <a:p>
            <a:pPr>
              <a:buNone/>
            </a:pPr>
            <a:r>
              <a:rPr lang="en-US" dirty="0" smtClean="0">
                <a:latin typeface="Calibri" pitchFamily="34" charset="0"/>
              </a:rPr>
              <a:t>		Value of assets belonging to the </a:t>
            </a:r>
            <a:r>
              <a:rPr lang="en-US" dirty="0" err="1" smtClean="0">
                <a:latin typeface="Calibri" pitchFamily="34" charset="0"/>
              </a:rPr>
              <a:t>assessee</a:t>
            </a:r>
            <a:r>
              <a:rPr lang="en-US" dirty="0" smtClean="0">
                <a:latin typeface="Calibri" pitchFamily="34" charset="0"/>
              </a:rPr>
              <a:t> as on the valuation date</a:t>
            </a:r>
          </a:p>
          <a:p>
            <a:pPr>
              <a:buNone/>
            </a:pPr>
            <a:r>
              <a:rPr lang="en-US" dirty="0" smtClean="0">
                <a:latin typeface="Calibri" pitchFamily="34" charset="0"/>
              </a:rPr>
              <a:t>	+	deemed wealth under sec. 4</a:t>
            </a:r>
          </a:p>
          <a:p>
            <a:pPr>
              <a:buNone/>
            </a:pPr>
            <a:r>
              <a:rPr lang="en-US" dirty="0" smtClean="0">
                <a:latin typeface="Calibri" pitchFamily="34" charset="0"/>
              </a:rPr>
              <a:t>	_. 	Assets exempt under sec. 5</a:t>
            </a:r>
          </a:p>
          <a:p>
            <a:pPr>
              <a:buNone/>
            </a:pPr>
            <a:r>
              <a:rPr lang="en-US" dirty="0" smtClean="0">
                <a:latin typeface="Calibri" pitchFamily="34" charset="0"/>
              </a:rPr>
              <a:t>	_. 	Debts incurred in relation to assets included in net wealth </a:t>
            </a:r>
          </a:p>
          <a:p>
            <a:pPr>
              <a:buNone/>
            </a:pPr>
            <a:r>
              <a:rPr lang="en-US" dirty="0" smtClean="0">
                <a:latin typeface="Calibri" pitchFamily="34" charset="0"/>
              </a:rPr>
              <a:t>	=  	then we found </a:t>
            </a:r>
            <a:r>
              <a:rPr lang="en-US" u="sng" dirty="0" smtClean="0">
                <a:latin typeface="Calibri" pitchFamily="34" charset="0"/>
              </a:rPr>
              <a:t>net wealth.</a:t>
            </a:r>
          </a:p>
          <a:p>
            <a:r>
              <a:rPr lang="en-US" dirty="0" smtClean="0">
                <a:latin typeface="Calibri" pitchFamily="34" charset="0"/>
              </a:rPr>
              <a:t>Although taxable wealth means net wealth under the wealth tax act, 1957, and net wealth find according to valuation of assets. Therefore, it is necessary to know about the meaning of assets.</a:t>
            </a: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868362"/>
          </a:xfrm>
        </p:spPr>
        <p:txBody>
          <a:bodyPr>
            <a:normAutofit/>
          </a:bodyPr>
          <a:lstStyle/>
          <a:p>
            <a:r>
              <a:rPr lang="en-US" dirty="0" smtClean="0"/>
              <a:t>Meaning and valuation  of assets </a:t>
            </a:r>
            <a:endParaRPr lang="en-US" dirty="0"/>
          </a:p>
        </p:txBody>
      </p:sp>
      <p:sp>
        <p:nvSpPr>
          <p:cNvPr id="3" name="Content Placeholder 2"/>
          <p:cNvSpPr>
            <a:spLocks noGrp="1"/>
          </p:cNvSpPr>
          <p:nvPr>
            <p:ph sz="quarter" idx="1"/>
          </p:nvPr>
        </p:nvSpPr>
        <p:spPr>
          <a:xfrm>
            <a:off x="914400" y="1143000"/>
            <a:ext cx="7772400" cy="5334000"/>
          </a:xfrm>
        </p:spPr>
        <p:txBody>
          <a:bodyPr>
            <a:noAutofit/>
          </a:bodyPr>
          <a:lstStyle/>
          <a:p>
            <a:r>
              <a:rPr lang="en-US" sz="1600" dirty="0" smtClean="0">
                <a:latin typeface="Calibri" pitchFamily="34" charset="0"/>
              </a:rPr>
              <a:t>Wealth tax is levied on the value of assets. The term “assets” is defined under Section 2(ea) of the Wealth-tax Act. Hence, wealth tax is levied only on those properties which are covered in the definition of the term “assets” as defined in the Wealth-tax Act. Following items are covered in the definition of the term “assets”.</a:t>
            </a:r>
          </a:p>
          <a:p>
            <a:pPr marL="514350" lvl="0" indent="-514350">
              <a:buFont typeface="+mj-lt"/>
              <a:buAutoNum type="arabicParenR"/>
            </a:pPr>
            <a:r>
              <a:rPr lang="en-US" sz="1600" dirty="0" smtClean="0">
                <a:latin typeface="Calibri" pitchFamily="34" charset="0"/>
              </a:rPr>
              <a:t>Any building or land appurtenant thereto, whether used for residential or commercial purposes or for the purpose of maintaining a guest house or otherwise. It will also include a farm house situated within 25 kilometers from local limits of any municipality or a Cantonment Board. However, following buildings or land appurtenant thereto are not included in this category :</a:t>
            </a:r>
          </a:p>
          <a:p>
            <a:pPr lvl="1"/>
            <a:r>
              <a:rPr lang="en-US" sz="1600" dirty="0" smtClean="0">
                <a:latin typeface="Calibri" pitchFamily="34" charset="0"/>
              </a:rPr>
              <a:t>A house meant exclusively for residential purposes and which is allotted by a company to an employee or an officer or a director who is in whole-time employment, having a gross annual salary of less than Rs. 10,00,000.</a:t>
            </a:r>
          </a:p>
          <a:p>
            <a:pPr lvl="1"/>
            <a:r>
              <a:rPr lang="en-US" sz="1600" dirty="0" smtClean="0">
                <a:latin typeface="Calibri" pitchFamily="34" charset="0"/>
              </a:rPr>
              <a:t>Any house (may be residential house or used for commercial purposes) which forms part of stock-in-trade of the taxpayer.</a:t>
            </a:r>
          </a:p>
          <a:p>
            <a:pPr lvl="1"/>
            <a:r>
              <a:rPr lang="en-US" sz="1600" dirty="0" smtClean="0">
                <a:latin typeface="Calibri" pitchFamily="34" charset="0"/>
              </a:rPr>
              <a:t>Any house occupied by the taxpayer for the purposes of any business or profession carried on by him.</a:t>
            </a:r>
          </a:p>
          <a:p>
            <a:pPr lvl="1"/>
            <a:r>
              <a:rPr lang="en-US" sz="1600" dirty="0" smtClean="0">
                <a:latin typeface="Calibri" pitchFamily="34" charset="0"/>
              </a:rPr>
              <a:t>Any residential property which has been let-out for a minimum period of 300 days in the previous year.</a:t>
            </a:r>
          </a:p>
          <a:p>
            <a:pPr lvl="1"/>
            <a:r>
              <a:rPr lang="en-US" sz="1600" dirty="0" smtClean="0">
                <a:latin typeface="Calibri" pitchFamily="34" charset="0"/>
              </a:rPr>
              <a:t>Any property in the nature of commercial establishments or complexes.</a:t>
            </a:r>
          </a:p>
        </p:txBody>
      </p:sp>
    </p:spTree>
  </p:cSld>
  <p:clrMapOvr>
    <a:masterClrMapping/>
  </p:clrMapOvr>
  <p:transition spd="slow">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normAutofit/>
          </a:bodyPr>
          <a:lstStyle/>
          <a:p>
            <a:r>
              <a:rPr lang="en-US" dirty="0" smtClean="0"/>
              <a:t>To be continue…</a:t>
            </a:r>
            <a:endParaRPr lang="en-US" dirty="0"/>
          </a:p>
        </p:txBody>
      </p:sp>
      <p:sp>
        <p:nvSpPr>
          <p:cNvPr id="3" name="Content Placeholder 2"/>
          <p:cNvSpPr>
            <a:spLocks noGrp="1"/>
          </p:cNvSpPr>
          <p:nvPr>
            <p:ph sz="quarter" idx="1"/>
          </p:nvPr>
        </p:nvSpPr>
        <p:spPr>
          <a:xfrm>
            <a:off x="914400" y="1066800"/>
            <a:ext cx="7772400" cy="5486400"/>
          </a:xfrm>
        </p:spPr>
        <p:txBody>
          <a:bodyPr>
            <a:noAutofit/>
          </a:bodyPr>
          <a:lstStyle/>
          <a:p>
            <a:pPr marL="514350" lvl="0" indent="-514350">
              <a:buNone/>
            </a:pPr>
            <a:r>
              <a:rPr lang="en-US" sz="1600" dirty="0" smtClean="0">
                <a:latin typeface="Calibri" pitchFamily="34" charset="0"/>
              </a:rPr>
              <a:t>2)- Motor cars (other than those used by the taxpayer in the business of running them on hire or held as stock-in-trade).</a:t>
            </a:r>
          </a:p>
          <a:p>
            <a:pPr lvl="0">
              <a:buNone/>
            </a:pPr>
            <a:r>
              <a:rPr lang="en-US" sz="1600" dirty="0" smtClean="0">
                <a:latin typeface="Calibri" pitchFamily="34" charset="0"/>
              </a:rPr>
              <a:t>3)- </a:t>
            </a:r>
            <a:r>
              <a:rPr lang="en-US" sz="1600" dirty="0" err="1" smtClean="0">
                <a:latin typeface="Calibri" pitchFamily="34" charset="0"/>
              </a:rPr>
              <a:t>Jewellery</a:t>
            </a:r>
            <a:r>
              <a:rPr lang="en-US" sz="1600" dirty="0" smtClean="0">
                <a:latin typeface="Calibri" pitchFamily="34" charset="0"/>
              </a:rPr>
              <a:t>, bullion, furniture, utensils or any other article made wholly or partly of gold, silver, platinum or any other precious metal or any alloy containing one or more of such precious metals. However, this category does not include any of the above items held as stock-in-trade by the taxpayer.</a:t>
            </a:r>
          </a:p>
          <a:p>
            <a:pPr lvl="0">
              <a:buNone/>
            </a:pPr>
            <a:r>
              <a:rPr lang="en-US" sz="1600" dirty="0" smtClean="0">
                <a:latin typeface="Calibri" pitchFamily="34" charset="0"/>
              </a:rPr>
              <a:t>4)- Yachts, boats and aircrafts (other than those used by the taxpayer for commercial purposes).</a:t>
            </a:r>
          </a:p>
          <a:p>
            <a:pPr lvl="0">
              <a:buNone/>
            </a:pPr>
            <a:r>
              <a:rPr lang="en-US" sz="1600" dirty="0" smtClean="0">
                <a:latin typeface="Calibri" pitchFamily="34" charset="0"/>
              </a:rPr>
              <a:t>5)- Urban land, other than following :</a:t>
            </a:r>
          </a:p>
          <a:p>
            <a:pPr lvl="1"/>
            <a:r>
              <a:rPr lang="en-US" sz="1600" dirty="0" smtClean="0">
                <a:latin typeface="Calibri" pitchFamily="34" charset="0"/>
              </a:rPr>
              <a:t>Land on which construction of a building is not permissible under any law for the time being in force; or</a:t>
            </a:r>
          </a:p>
          <a:p>
            <a:pPr lvl="1"/>
            <a:r>
              <a:rPr lang="en-US" sz="1600" dirty="0" smtClean="0">
                <a:latin typeface="Calibri" pitchFamily="34" charset="0"/>
              </a:rPr>
              <a:t>Any land on which construction is done with the approval of the appropriate authority; or</a:t>
            </a:r>
          </a:p>
          <a:p>
            <a:pPr lvl="1"/>
            <a:r>
              <a:rPr lang="en-US" sz="1600" dirty="0" smtClean="0">
                <a:latin typeface="Calibri" pitchFamily="34" charset="0"/>
              </a:rPr>
              <a:t>Any unused land held by the taxpayer for industrial purposes for a period of two years from the date of its acquisition by him; or</a:t>
            </a:r>
          </a:p>
          <a:p>
            <a:pPr lvl="1"/>
            <a:r>
              <a:rPr lang="en-US" sz="1600" dirty="0" smtClean="0">
                <a:latin typeface="Calibri" pitchFamily="34" charset="0"/>
              </a:rPr>
              <a:t>Any land held by the taxpayer as stock-in-trade for a period of ten years from the date of its acquisition by him.</a:t>
            </a:r>
          </a:p>
          <a:p>
            <a:pPr lvl="1"/>
            <a:r>
              <a:rPr lang="en-US" sz="1600" dirty="0" smtClean="0">
                <a:latin typeface="Calibri" pitchFamily="34" charset="0"/>
              </a:rPr>
              <a:t>Land classified as agricultural land in the records of the Government and which is used for agricultural purpose.</a:t>
            </a:r>
          </a:p>
        </p:txBody>
      </p:sp>
    </p:spTree>
  </p:cSld>
  <p:clrMapOvr>
    <a:masterClrMapping/>
  </p:clrMapOvr>
  <p:transition spd="slow">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To be continue…. </a:t>
            </a:r>
            <a:endParaRPr lang="en-US" dirty="0"/>
          </a:p>
        </p:txBody>
      </p:sp>
      <p:sp>
        <p:nvSpPr>
          <p:cNvPr id="3" name="Content Placeholder 2"/>
          <p:cNvSpPr>
            <a:spLocks noGrp="1"/>
          </p:cNvSpPr>
          <p:nvPr>
            <p:ph sz="quarter" idx="1"/>
          </p:nvPr>
        </p:nvSpPr>
        <p:spPr>
          <a:xfrm>
            <a:off x="304800" y="1143000"/>
            <a:ext cx="8610600" cy="5486400"/>
          </a:xfrm>
        </p:spPr>
        <p:txBody>
          <a:bodyPr>
            <a:noAutofit/>
          </a:bodyPr>
          <a:lstStyle/>
          <a:p>
            <a:pPr>
              <a:buNone/>
            </a:pPr>
            <a:r>
              <a:rPr lang="en-US" sz="1800" b="1" dirty="0" smtClean="0">
                <a:latin typeface="Calibri" pitchFamily="34" charset="0"/>
              </a:rPr>
              <a:t>Note-</a:t>
            </a:r>
            <a:r>
              <a:rPr lang="en-US" sz="1800" dirty="0" smtClean="0">
                <a:latin typeface="Calibri" pitchFamily="34" charset="0"/>
              </a:rPr>
              <a:t> Urban land means a land situated:</a:t>
            </a:r>
          </a:p>
          <a:p>
            <a:pPr marL="514350" indent="-514350">
              <a:buFont typeface="+mj-lt"/>
              <a:buAutoNum type="alphaLcParenR"/>
            </a:pPr>
            <a:r>
              <a:rPr lang="en-US" sz="1800" dirty="0" smtClean="0">
                <a:latin typeface="Calibri" pitchFamily="34" charset="0"/>
              </a:rPr>
              <a:t>Within jurisdiction of municipality, notified area committee, town area committee, cantonment board and which have a population of not less than 10,000;</a:t>
            </a:r>
          </a:p>
          <a:p>
            <a:pPr marL="514350" indent="-514350">
              <a:buFont typeface="+mj-lt"/>
              <a:buAutoNum type="alphaLcParenR"/>
            </a:pPr>
            <a:r>
              <a:rPr lang="en-US" sz="1800" dirty="0" smtClean="0">
                <a:latin typeface="Calibri" pitchFamily="34" charset="0"/>
              </a:rPr>
              <a:t> Within range of following distance measured aerially from the local limits of any municipality or cantonment board:</a:t>
            </a:r>
          </a:p>
          <a:p>
            <a:pPr marL="571500" indent="-571500">
              <a:buFont typeface="+mj-lt"/>
              <a:buAutoNum type="romanUcPeriod"/>
            </a:pPr>
            <a:r>
              <a:rPr lang="en-US" sz="1800" dirty="0" smtClean="0">
                <a:latin typeface="Calibri" pitchFamily="34" charset="0"/>
              </a:rPr>
              <a:t>not being more than 2 KMs, if population of such area is more than 10,000 but not exceeding 1 </a:t>
            </a:r>
            <a:r>
              <a:rPr lang="en-US" sz="1800" dirty="0" err="1" smtClean="0">
                <a:latin typeface="Calibri" pitchFamily="34" charset="0"/>
              </a:rPr>
              <a:t>lakh</a:t>
            </a:r>
            <a:r>
              <a:rPr lang="en-US" sz="1800" dirty="0" smtClean="0">
                <a:latin typeface="Calibri" pitchFamily="34" charset="0"/>
              </a:rPr>
              <a:t>;</a:t>
            </a:r>
          </a:p>
          <a:p>
            <a:pPr marL="571500" indent="-571500">
              <a:buFont typeface="+mj-lt"/>
              <a:buAutoNum type="romanUcPeriod"/>
            </a:pPr>
            <a:r>
              <a:rPr lang="en-US" sz="1800" dirty="0" smtClean="0">
                <a:latin typeface="Calibri" pitchFamily="34" charset="0"/>
              </a:rPr>
              <a:t>not being more than 6 KMs , if population of such area is more than 1 </a:t>
            </a:r>
            <a:r>
              <a:rPr lang="en-US" sz="1800" dirty="0" err="1" smtClean="0">
                <a:latin typeface="Calibri" pitchFamily="34" charset="0"/>
              </a:rPr>
              <a:t>lakh</a:t>
            </a:r>
            <a:r>
              <a:rPr lang="en-US" sz="1800" dirty="0" smtClean="0">
                <a:latin typeface="Calibri" pitchFamily="34" charset="0"/>
              </a:rPr>
              <a:t> but not exceeding 10 </a:t>
            </a:r>
            <a:r>
              <a:rPr lang="en-US" sz="1800" dirty="0" err="1" smtClean="0">
                <a:latin typeface="Calibri" pitchFamily="34" charset="0"/>
              </a:rPr>
              <a:t>lakhs</a:t>
            </a:r>
            <a:r>
              <a:rPr lang="en-US" sz="1800" dirty="0" smtClean="0">
                <a:latin typeface="Calibri" pitchFamily="34" charset="0"/>
              </a:rPr>
              <a:t>; or</a:t>
            </a:r>
          </a:p>
          <a:p>
            <a:pPr marL="571500" indent="-571500">
              <a:buFont typeface="+mj-lt"/>
              <a:buAutoNum type="romanUcPeriod"/>
            </a:pPr>
            <a:r>
              <a:rPr lang="en-US" sz="1800" dirty="0" smtClean="0">
                <a:latin typeface="Calibri" pitchFamily="34" charset="0"/>
              </a:rPr>
              <a:t>not being more than 8 KMs , if population of such area is more than 10 </a:t>
            </a:r>
            <a:r>
              <a:rPr lang="en-US" sz="1800" dirty="0" err="1" smtClean="0">
                <a:latin typeface="Calibri" pitchFamily="34" charset="0"/>
              </a:rPr>
              <a:t>lakhs</a:t>
            </a:r>
            <a:r>
              <a:rPr lang="en-US" sz="1800" dirty="0" smtClean="0">
                <a:latin typeface="Calibri" pitchFamily="34" charset="0"/>
              </a:rPr>
              <a:t>.</a:t>
            </a:r>
          </a:p>
          <a:p>
            <a:pPr>
              <a:buNone/>
            </a:pPr>
            <a:r>
              <a:rPr lang="en-US" sz="1800" b="1" dirty="0" smtClean="0">
                <a:latin typeface="Calibri" pitchFamily="34" charset="0"/>
              </a:rPr>
              <a:t>(6) - Cash in hand- </a:t>
            </a:r>
          </a:p>
          <a:p>
            <a:pPr>
              <a:buNone/>
            </a:pPr>
            <a:r>
              <a:rPr lang="en-US" sz="1800" dirty="0" smtClean="0">
                <a:latin typeface="Calibri" pitchFamily="34" charset="0"/>
              </a:rPr>
              <a:t>(a) in case of individual and HUF- cash in hand in excess of Rs. 50000 will be treated as assets, whether it is recorded in the books of account or not. </a:t>
            </a:r>
          </a:p>
          <a:p>
            <a:pPr>
              <a:buNone/>
            </a:pPr>
            <a:r>
              <a:rPr lang="en-US" sz="1800" dirty="0" smtClean="0">
                <a:latin typeface="Calibri" pitchFamily="34" charset="0"/>
              </a:rPr>
              <a:t>(b)- in the case of other persons- any cash not recorded in the books of account will be treated as an assets. </a:t>
            </a:r>
          </a:p>
          <a:p>
            <a:pPr>
              <a:buNone/>
            </a:pPr>
            <a:r>
              <a:rPr lang="en-US" sz="1800" dirty="0" smtClean="0">
                <a:latin typeface="Calibri" pitchFamily="34" charset="0"/>
              </a:rPr>
              <a:t>Note- only cash in hand is treated as an asset, balance in bank account and </a:t>
            </a:r>
            <a:r>
              <a:rPr lang="en-US" sz="1800" dirty="0" err="1" smtClean="0">
                <a:latin typeface="Calibri" pitchFamily="34" charset="0"/>
              </a:rPr>
              <a:t>cheque</a:t>
            </a:r>
            <a:r>
              <a:rPr lang="en-US" sz="1800" dirty="0" smtClean="0">
                <a:latin typeface="Calibri" pitchFamily="34" charset="0"/>
              </a:rPr>
              <a:t> in hand will not be treated as an asset.</a:t>
            </a:r>
          </a:p>
        </p:txBody>
      </p:sp>
    </p:spTree>
  </p:cSld>
  <p:clrMapOvr>
    <a:masterClrMapping/>
  </p:clrMapOvr>
  <p:transition spd="slow">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Net wealth to include certain assets</a:t>
            </a:r>
            <a:br>
              <a:rPr lang="en-US" b="1" dirty="0" smtClean="0"/>
            </a:br>
            <a:r>
              <a:rPr lang="en-US" b="1" dirty="0" smtClean="0"/>
              <a:t>or Deemed assets</a:t>
            </a:r>
            <a:endParaRPr lang="en-US" dirty="0"/>
          </a:p>
        </p:txBody>
      </p:sp>
      <p:sp>
        <p:nvSpPr>
          <p:cNvPr id="3" name="Content Placeholder 2"/>
          <p:cNvSpPr>
            <a:spLocks noGrp="1"/>
          </p:cNvSpPr>
          <p:nvPr>
            <p:ph sz="quarter" idx="1"/>
          </p:nvPr>
        </p:nvSpPr>
        <p:spPr/>
        <p:txBody>
          <a:bodyPr>
            <a:normAutofit fontScale="92500" lnSpcReduction="20000"/>
          </a:bodyPr>
          <a:lstStyle/>
          <a:p>
            <a:r>
              <a:rPr lang="en-US" dirty="0" smtClean="0">
                <a:latin typeface="Calibri" pitchFamily="34" charset="0"/>
              </a:rPr>
              <a:t>Generally, wealth tax is to be paid on assets owned by the </a:t>
            </a:r>
            <a:r>
              <a:rPr lang="en-US" dirty="0" err="1" smtClean="0">
                <a:latin typeface="Calibri" pitchFamily="34" charset="0"/>
              </a:rPr>
              <a:t>assessee</a:t>
            </a:r>
            <a:r>
              <a:rPr lang="en-US" dirty="0" smtClean="0">
                <a:latin typeface="Calibri" pitchFamily="34" charset="0"/>
              </a:rPr>
              <a:t> on the valuation date. However, in the following cases, though assets are held by other persons, yet they are to be included in the net wealth of the </a:t>
            </a:r>
            <a:r>
              <a:rPr lang="en-US" dirty="0" err="1" smtClean="0">
                <a:latin typeface="Calibri" pitchFamily="34" charset="0"/>
              </a:rPr>
              <a:t>assessee</a:t>
            </a:r>
            <a:r>
              <a:rPr lang="en-US" dirty="0" smtClean="0">
                <a:latin typeface="Calibri" pitchFamily="34" charset="0"/>
              </a:rPr>
              <a:t>, i.e., assets of other persons are clubbed with the wealth of the </a:t>
            </a:r>
            <a:r>
              <a:rPr lang="en-US" dirty="0" err="1" smtClean="0">
                <a:latin typeface="Calibri" pitchFamily="34" charset="0"/>
              </a:rPr>
              <a:t>assessee</a:t>
            </a:r>
            <a:r>
              <a:rPr lang="en-US" dirty="0" smtClean="0">
                <a:latin typeface="Calibri" pitchFamily="34" charset="0"/>
              </a:rPr>
              <a:t> -</a:t>
            </a:r>
          </a:p>
          <a:p>
            <a:pPr lvl="0">
              <a:buNone/>
            </a:pPr>
            <a:r>
              <a:rPr lang="en-US" dirty="0" smtClean="0">
                <a:latin typeface="Calibri" pitchFamily="34" charset="0"/>
              </a:rPr>
              <a:t>1)- Asset transferred by an individual without </a:t>
            </a:r>
            <a:r>
              <a:rPr lang="en-US" u="sng" dirty="0" smtClean="0">
                <a:latin typeface="Calibri" pitchFamily="34" charset="0"/>
              </a:rPr>
              <a:t>adequate consideration</a:t>
            </a:r>
            <a:r>
              <a:rPr lang="en-US" dirty="0" smtClean="0">
                <a:latin typeface="Calibri" pitchFamily="34" charset="0"/>
              </a:rPr>
              <a:t> to any of the following persons shall be included in the net wealth of such individual:</a:t>
            </a:r>
            <a:endParaRPr lang="en-US" sz="2800" dirty="0" smtClean="0">
              <a:latin typeface="Calibri" pitchFamily="34" charset="0"/>
            </a:endParaRPr>
          </a:p>
          <a:p>
            <a:pPr lvl="1"/>
            <a:r>
              <a:rPr lang="en-US" dirty="0" smtClean="0">
                <a:latin typeface="Calibri" pitchFamily="34" charset="0"/>
              </a:rPr>
              <a:t>Assets transferred to the spouse, not being a transfer in connection with an agreement to live apart.</a:t>
            </a:r>
            <a:endParaRPr lang="en-US" sz="2400" dirty="0" smtClean="0">
              <a:latin typeface="Calibri" pitchFamily="34" charset="0"/>
            </a:endParaRPr>
          </a:p>
          <a:p>
            <a:pPr lvl="1"/>
            <a:r>
              <a:rPr lang="en-US" dirty="0" smtClean="0">
                <a:latin typeface="Calibri" pitchFamily="34" charset="0"/>
              </a:rPr>
              <a:t>Assets transferred by an individual to his/her son’s wife.</a:t>
            </a:r>
            <a:endParaRPr lang="en-US" sz="2400" dirty="0" smtClean="0">
              <a:latin typeface="Calibri" pitchFamily="34" charset="0"/>
            </a:endParaRPr>
          </a:p>
          <a:p>
            <a:pPr lvl="1"/>
            <a:r>
              <a:rPr lang="en-US" dirty="0" smtClean="0">
                <a:latin typeface="Calibri" pitchFamily="34" charset="0"/>
              </a:rPr>
              <a:t>Assets transferred to a person or an association of persons for the immediate or deferred benefit of the individual, his/her spouse or his/her son’s wife.</a:t>
            </a:r>
            <a:endParaRPr lang="en-US" sz="2400" dirty="0" smtClean="0">
              <a:latin typeface="Calibri" pitchFamily="34" charset="0"/>
            </a:endParaRPr>
          </a:p>
          <a:p>
            <a:endParaRPr lang="en-US" dirty="0">
              <a:latin typeface="Calibri" pitchFamily="34" charset="0"/>
            </a:endParaRPr>
          </a:p>
        </p:txBody>
      </p:sp>
    </p:spTree>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92162"/>
          </a:xfrm>
        </p:spPr>
        <p:txBody>
          <a:bodyPr/>
          <a:lstStyle/>
          <a:p>
            <a:r>
              <a:rPr lang="en-US" dirty="0" smtClean="0"/>
              <a:t>To be continue…. </a:t>
            </a:r>
            <a:endParaRPr lang="en-US" dirty="0"/>
          </a:p>
        </p:txBody>
      </p:sp>
      <p:sp>
        <p:nvSpPr>
          <p:cNvPr id="3" name="Content Placeholder 2"/>
          <p:cNvSpPr>
            <a:spLocks noGrp="1"/>
          </p:cNvSpPr>
          <p:nvPr>
            <p:ph sz="quarter" idx="1"/>
          </p:nvPr>
        </p:nvSpPr>
        <p:spPr>
          <a:xfrm>
            <a:off x="914400" y="1143000"/>
            <a:ext cx="7772400" cy="5181600"/>
          </a:xfrm>
        </p:spPr>
        <p:txBody>
          <a:bodyPr>
            <a:noAutofit/>
          </a:bodyPr>
          <a:lstStyle/>
          <a:p>
            <a:pPr lvl="0">
              <a:buNone/>
            </a:pPr>
            <a:r>
              <a:rPr lang="en-US" sz="1600" dirty="0" smtClean="0">
                <a:latin typeface="Calibri" pitchFamily="34" charset="0"/>
              </a:rPr>
              <a:t>2)- Assets belonging to minor child of an Individual will be included in the net wealth of such individual. However, no clubbing will be done in respect of assets belonging to a minor child suffering from any disability specified in section 80U of the Income-tax Act or a minor married daughter of the individual. Further, clubbing provisions will not apply in respect of any asset acquired by the minor out of his income arising to him by: (a) manual work done by him; or (b) activity involving application of his skill, talent or specialized knowledge and experience.</a:t>
            </a:r>
          </a:p>
          <a:p>
            <a:pPr lvl="0">
              <a:buNone/>
            </a:pPr>
            <a:r>
              <a:rPr lang="en-US" sz="1600" dirty="0" smtClean="0">
                <a:latin typeface="Calibri" pitchFamily="34" charset="0"/>
              </a:rPr>
              <a:t> Note: where the assets held by a minor child are to be included in computing the net wealth of an individual, such assets shall be included,</a:t>
            </a:r>
          </a:p>
          <a:p>
            <a:pPr>
              <a:buNone/>
            </a:pPr>
            <a:r>
              <a:rPr lang="en-US" sz="1600" dirty="0" smtClean="0">
                <a:latin typeface="Calibri" pitchFamily="34" charset="0"/>
              </a:rPr>
              <a:t>a)-  where the marriage of his parents subsists, in the net wealth of that parent whose net wealth (excluding the assets of the minor child so includible under this sub-section) is greater ; or</a:t>
            </a:r>
          </a:p>
          <a:p>
            <a:pPr>
              <a:buNone/>
            </a:pPr>
            <a:r>
              <a:rPr lang="en-US" sz="1600" dirty="0" smtClean="0">
                <a:latin typeface="Calibri" pitchFamily="34" charset="0"/>
              </a:rPr>
              <a:t>b) - where the marriage of his parents does not subsist, in the net wealth of that parent who maintains the minor child in the previous year as defined in section 3 of the Income-tax Act,</a:t>
            </a:r>
          </a:p>
          <a:p>
            <a:pPr>
              <a:buNone/>
            </a:pPr>
            <a:r>
              <a:rPr lang="en-US" sz="1600" dirty="0" smtClean="0">
                <a:latin typeface="Calibri" pitchFamily="34" charset="0"/>
              </a:rPr>
              <a:t>	and where any such assets are once included in the net wealth of either parent, any such assets shall not be included in the net wealth of the other parent in any succeeding year unless the Assessing Officer is satisfied, after giving that parent an opportunity of being heard, that it is necessary so to do.</a:t>
            </a:r>
          </a:p>
        </p:txBody>
      </p:sp>
    </p:spTree>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92500" lnSpcReduction="10000"/>
          </a:bodyPr>
          <a:lstStyle/>
          <a:p>
            <a:pPr lvl="0">
              <a:buNone/>
            </a:pPr>
            <a:r>
              <a:rPr lang="en-US" dirty="0" smtClean="0">
                <a:latin typeface="Calibri" pitchFamily="34" charset="0"/>
              </a:rPr>
              <a:t>3)- Assets transferred under revocable transfer will be clubbed in the net wealth of the transferor.</a:t>
            </a:r>
          </a:p>
          <a:p>
            <a:pPr lvl="0">
              <a:buNone/>
            </a:pPr>
            <a:r>
              <a:rPr lang="en-US" dirty="0" smtClean="0">
                <a:latin typeface="Calibri" pitchFamily="34" charset="0"/>
              </a:rPr>
              <a:t>4)- Interest (i.e., assets) in a partnership firm or an association of persons. A partnership firm or an AOP is not liable to wealth-tax; however, value of taxable assets of the firm or AOP is to be computed in the prescribed manner and then the value of interest of each partner/member in such asset is included in the net wealth of the partner/member.</a:t>
            </a:r>
          </a:p>
          <a:p>
            <a:pPr>
              <a:buNone/>
            </a:pPr>
            <a:r>
              <a:rPr lang="en-US" dirty="0" smtClean="0">
                <a:latin typeface="Calibri" pitchFamily="34" charset="0"/>
              </a:rPr>
              <a:t>		However, where a minor is admitted to the benefits of partnership in a firm, the value of the interest of such minor in the firm shall be included in the net wealth of the parent of the minor.</a:t>
            </a:r>
          </a:p>
          <a:p>
            <a:pPr>
              <a:buNone/>
            </a:pPr>
            <a:endParaRPr lang="en-US" dirty="0">
              <a:latin typeface="Calibri" pitchFamily="34" charset="0"/>
            </a:endParaRPr>
          </a:p>
        </p:txBody>
      </p:sp>
    </p:spTree>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 be continue… </a:t>
            </a:r>
            <a:endParaRPr lang="en-US" dirty="0"/>
          </a:p>
        </p:txBody>
      </p:sp>
      <p:sp>
        <p:nvSpPr>
          <p:cNvPr id="3" name="Content Placeholder 2"/>
          <p:cNvSpPr>
            <a:spLocks noGrp="1"/>
          </p:cNvSpPr>
          <p:nvPr>
            <p:ph sz="quarter" idx="1"/>
          </p:nvPr>
        </p:nvSpPr>
        <p:spPr/>
        <p:txBody>
          <a:bodyPr>
            <a:normAutofit fontScale="77500" lnSpcReduction="20000"/>
          </a:bodyPr>
          <a:lstStyle/>
          <a:p>
            <a:pPr lvl="0">
              <a:buNone/>
            </a:pPr>
            <a:r>
              <a:rPr lang="en-US" dirty="0" smtClean="0">
                <a:latin typeface="Calibri" pitchFamily="34" charset="0"/>
              </a:rPr>
              <a:t>5)- If an individual transfers his property to his HUF without adequate consideration or treats his property as the property of his HUF, then such asset will be included in the net wealth of the transferor.</a:t>
            </a:r>
          </a:p>
          <a:p>
            <a:pPr>
              <a:buNone/>
            </a:pPr>
            <a:r>
              <a:rPr lang="en-US" dirty="0" smtClean="0">
                <a:latin typeface="Calibri" pitchFamily="34" charset="0"/>
              </a:rPr>
              <a:t>		Further, if the converted property becomes the subject-matter of a total or a partial partition among members of the family, the converted or transferred property or any part thereof, which is received by the spouse of the transferor, is deemed to be the asset of the transferor and is includible in his wealth.</a:t>
            </a:r>
          </a:p>
          <a:p>
            <a:pPr lvl="0">
              <a:buNone/>
            </a:pPr>
            <a:r>
              <a:rPr lang="en-US" dirty="0" smtClean="0">
                <a:latin typeface="Calibri" pitchFamily="34" charset="0"/>
              </a:rPr>
              <a:t>6)- In the case of gift of money made by means of book entries, if the Assessing Officer is not satisfied that the money was actually gifted (i.e., transaction is merely a book entry and not a genuine gift), the value of such gift will be included in the net wealth of the donor.</a:t>
            </a:r>
          </a:p>
          <a:p>
            <a:pPr lvl="0">
              <a:buNone/>
            </a:pPr>
            <a:r>
              <a:rPr lang="en-US" dirty="0" smtClean="0">
                <a:latin typeface="Calibri" pitchFamily="34" charset="0"/>
              </a:rPr>
              <a:t>7)- Holder of an </a:t>
            </a:r>
            <a:r>
              <a:rPr lang="en-US" dirty="0" err="1" smtClean="0">
                <a:latin typeface="Calibri" pitchFamily="34" charset="0"/>
              </a:rPr>
              <a:t>impartible</a:t>
            </a:r>
            <a:r>
              <a:rPr lang="en-US" dirty="0" smtClean="0">
                <a:latin typeface="Calibri" pitchFamily="34" charset="0"/>
              </a:rPr>
              <a:t> estate will be deemed to be the individual owner of all the properties comprised in the estate.</a:t>
            </a:r>
          </a:p>
          <a:p>
            <a:pPr>
              <a:buNone/>
            </a:pPr>
            <a:endParaRPr lang="en-US" dirty="0">
              <a:latin typeface="Calibri" pitchFamily="34" charset="0"/>
            </a:endParaRPr>
          </a:p>
        </p:txBody>
      </p:sp>
    </p:spTree>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193</TotalTime>
  <Words>1778</Words>
  <Application>Microsoft Office PowerPoint</Application>
  <PresentationFormat>On-screen Show (4:3)</PresentationFormat>
  <Paragraphs>89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Equity</vt:lpstr>
      <vt:lpstr>An introduction to the wealth tax Act, 1957</vt:lpstr>
      <vt:lpstr>Net wealth  or taxable wealth</vt:lpstr>
      <vt:lpstr>Meaning and valuation  of assets </vt:lpstr>
      <vt:lpstr>To be continue…</vt:lpstr>
      <vt:lpstr>To be continue…. </vt:lpstr>
      <vt:lpstr>Net wealth to include certain assets or Deemed assets</vt:lpstr>
      <vt:lpstr>To be continue…. </vt:lpstr>
      <vt:lpstr>To be continue… </vt:lpstr>
      <vt:lpstr>To be continue… </vt:lpstr>
      <vt:lpstr>To be continue….. </vt:lpstr>
      <vt:lpstr>   Exempted Assets from wealth-tax</vt:lpstr>
      <vt:lpstr>To be continue…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 introduction to the wealth tax Act, 1957</dc:title>
  <dc:creator>ramesh1</dc:creator>
  <cp:lastModifiedBy>abc</cp:lastModifiedBy>
  <cp:revision>33</cp:revision>
  <dcterms:created xsi:type="dcterms:W3CDTF">2006-08-16T00:00:00Z</dcterms:created>
  <dcterms:modified xsi:type="dcterms:W3CDTF">2020-09-07T10:44:38Z</dcterms:modified>
</cp:coreProperties>
</file>