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26/08/2020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dirty="0"/>
              <a:t>Click to edit Master title style</a:t>
            </a:r>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dirty="0"/>
              <a:t>Click to edit Master title style</a:t>
            </a:r>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dirty="0"/>
              <a:t>Click to edit Master title style</a:t>
            </a:r>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dirty="0"/>
              <a:t>Click to edit Master title style</a:t>
            </a:r>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dirty="0"/>
              <a:t>Click to edit Master title style</a:t>
            </a:r>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1410" y="2249486"/>
            <a:ext cx="4878389" cy="35417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2249486"/>
            <a:ext cx="4875211" cy="35417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dirty="0"/>
              <a:t>Click to edit Master title style</a:t>
            </a:r>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56200" y="592666"/>
            <a:ext cx="5891209" cy="5198534"/>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26/08/2020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26/08/2020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684438-60ED-2846-BB5E-98F6892FF0B3}"/>
              </a:ext>
            </a:extLst>
          </p:cNvPr>
          <p:cNvSpPr>
            <a:spLocks noGrp="1"/>
          </p:cNvSpPr>
          <p:nvPr>
            <p:ph type="ctrTitle"/>
          </p:nvPr>
        </p:nvSpPr>
        <p:spPr>
          <a:xfrm>
            <a:off x="3064565" y="343896"/>
            <a:ext cx="6413106" cy="1833247"/>
          </a:xfrm>
        </p:spPr>
        <p:txBody>
          <a:bodyPr>
            <a:normAutofit/>
          </a:bodyPr>
          <a:lstStyle/>
          <a:p>
            <a:r>
              <a:rPr lang="en-IN" sz="6000">
                <a:solidFill>
                  <a:schemeClr val="accent4"/>
                </a:solidFill>
              </a:rPr>
              <a:t>Development of psychology</a:t>
            </a:r>
            <a:endParaRPr lang="en-US" sz="6000">
              <a:solidFill>
                <a:schemeClr val="accent4"/>
              </a:solidFill>
            </a:endParaRPr>
          </a:p>
        </p:txBody>
      </p:sp>
      <p:sp>
        <p:nvSpPr>
          <p:cNvPr id="3" name="Subtitle 2">
            <a:extLst>
              <a:ext uri="{FF2B5EF4-FFF2-40B4-BE49-F238E27FC236}">
                <a16:creationId xmlns:a16="http://schemas.microsoft.com/office/drawing/2014/main" xmlns="" id="{1B862977-ADF5-D244-B14F-8860AC7E427A}"/>
              </a:ext>
            </a:extLst>
          </p:cNvPr>
          <p:cNvSpPr>
            <a:spLocks noGrp="1"/>
          </p:cNvSpPr>
          <p:nvPr>
            <p:ph type="subTitle" idx="1"/>
          </p:nvPr>
        </p:nvSpPr>
        <p:spPr>
          <a:xfrm>
            <a:off x="5549348" y="2626770"/>
            <a:ext cx="6413107" cy="4886739"/>
          </a:xfrm>
        </p:spPr>
        <p:txBody>
          <a:bodyPr>
            <a:normAutofit fontScale="92500"/>
          </a:bodyPr>
          <a:lstStyle/>
          <a:p>
            <a:r>
              <a:rPr lang="en-IN" sz="4000">
                <a:solidFill>
                  <a:srgbClr val="FFFF00"/>
                </a:solidFill>
              </a:rPr>
              <a:t>Topic related to Ba 3</a:t>
            </a:r>
            <a:r>
              <a:rPr lang="en-IN" sz="4000" baseline="30000">
                <a:solidFill>
                  <a:srgbClr val="FFFF00"/>
                </a:solidFill>
              </a:rPr>
              <a:t>rd</a:t>
            </a:r>
            <a:r>
              <a:rPr lang="en-IN" sz="4000">
                <a:solidFill>
                  <a:srgbClr val="FFFF00"/>
                </a:solidFill>
              </a:rPr>
              <a:t> year</a:t>
            </a:r>
          </a:p>
          <a:p>
            <a:r>
              <a:rPr lang="en-IN" sz="4000">
                <a:solidFill>
                  <a:srgbClr val="FFFF00"/>
                </a:solidFill>
              </a:rPr>
              <a:t>Paper second- systems of psychology</a:t>
            </a:r>
          </a:p>
          <a:p>
            <a:r>
              <a:rPr lang="en-IN" sz="4000">
                <a:solidFill>
                  <a:schemeClr val="accent2"/>
                </a:solidFill>
              </a:rPr>
              <a:t>Prepared by</a:t>
            </a:r>
          </a:p>
          <a:p>
            <a:r>
              <a:rPr lang="en-IN" sz="4000">
                <a:solidFill>
                  <a:schemeClr val="accent2"/>
                </a:solidFill>
              </a:rPr>
              <a:t>Dr. aashutosh Dwivedi</a:t>
            </a:r>
          </a:p>
          <a:p>
            <a:r>
              <a:rPr lang="en-IN" sz="4000">
                <a:solidFill>
                  <a:schemeClr val="accent2"/>
                </a:solidFill>
              </a:rPr>
              <a:t>H.c.p.g. varanasi</a:t>
            </a:r>
          </a:p>
          <a:p>
            <a:endParaRPr lang="en-US" sz="4000">
              <a:solidFill>
                <a:schemeClr val="accent2"/>
              </a:solidFill>
            </a:endParaRPr>
          </a:p>
        </p:txBody>
      </p:sp>
    </p:spTree>
    <p:extLst>
      <p:ext uri="{BB962C8B-B14F-4D97-AF65-F5344CB8AC3E}">
        <p14:creationId xmlns:p14="http://schemas.microsoft.com/office/powerpoint/2010/main" xmlns="" val="100808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05817-373C-3C42-AFDE-ABEA2CF62971}"/>
              </a:ext>
            </a:extLst>
          </p:cNvPr>
          <p:cNvSpPr>
            <a:spLocks noGrp="1"/>
          </p:cNvSpPr>
          <p:nvPr>
            <p:ph type="title"/>
          </p:nvPr>
        </p:nvSpPr>
        <p:spPr>
          <a:xfrm>
            <a:off x="1863183" y="-931513"/>
            <a:ext cx="9905998" cy="1478570"/>
          </a:xfrm>
        </p:spPr>
        <p:txBody>
          <a:bodyPr/>
          <a:lstStyle/>
          <a:p>
            <a:endParaRPr lang="en-US"/>
          </a:p>
        </p:txBody>
      </p:sp>
      <p:sp>
        <p:nvSpPr>
          <p:cNvPr id="3" name="Content Placeholder 2">
            <a:extLst>
              <a:ext uri="{FF2B5EF4-FFF2-40B4-BE49-F238E27FC236}">
                <a16:creationId xmlns:a16="http://schemas.microsoft.com/office/drawing/2014/main" xmlns="" id="{E500376F-C1F8-E043-8ED7-F7794199F178}"/>
              </a:ext>
            </a:extLst>
          </p:cNvPr>
          <p:cNvSpPr>
            <a:spLocks noGrp="1"/>
          </p:cNvSpPr>
          <p:nvPr>
            <p:ph idx="1"/>
          </p:nvPr>
        </p:nvSpPr>
        <p:spPr>
          <a:xfrm>
            <a:off x="1188741" y="911088"/>
            <a:ext cx="10087439" cy="5507226"/>
          </a:xfrm>
        </p:spPr>
        <p:txBody>
          <a:bodyPr>
            <a:normAutofit fontScale="92500"/>
          </a:bodyPr>
          <a:lstStyle/>
          <a:p>
            <a:pPr marL="0" indent="0">
              <a:buNone/>
            </a:pPr>
            <a:r>
              <a:rPr lang="en-IN" sz="4000">
                <a:solidFill>
                  <a:srgbClr val="FFFF00"/>
                </a:solidFill>
              </a:rPr>
              <a:t>Helholtz empiricism: </a:t>
            </a:r>
            <a:r>
              <a:rPr lang="en-IN" sz="4000">
                <a:solidFill>
                  <a:srgbClr val="C00000"/>
                </a:solidFill>
              </a:rPr>
              <a:t>हेल्महोल्ज ने लॉक के इस सिद्धांत को सही बताया कि मन एक कोरी पट्टी के समान होता है। जिस पर अनुभव से कुछ लिखा जाता है। वे जर्मन के दर्शन मनोविज्ञान जो विचारों के जन्मजात स्वरूप, प्रागनुभावात्मक ज्ञान तथा बोध के श्रेणियों पर बल डालता है, का विरोध किए और यह सिद्ध करने में जुटें रहें कि जितनी भी स्वयंसिद्धियां हैं वे सभी व्यक्ति के अनुभव द्वारा निर्धारित होती है। </a:t>
            </a:r>
            <a:endParaRPr lang="en-US" sz="4000">
              <a:solidFill>
                <a:srgbClr val="FFFF00"/>
              </a:solidFill>
            </a:endParaRPr>
          </a:p>
        </p:txBody>
      </p:sp>
    </p:spTree>
    <p:extLst>
      <p:ext uri="{BB962C8B-B14F-4D97-AF65-F5344CB8AC3E}">
        <p14:creationId xmlns:p14="http://schemas.microsoft.com/office/powerpoint/2010/main" xmlns="" val="285619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A80615-7A2D-F940-A640-5902A99792CE}"/>
              </a:ext>
            </a:extLst>
          </p:cNvPr>
          <p:cNvSpPr>
            <a:spLocks noGrp="1"/>
          </p:cNvSpPr>
          <p:nvPr>
            <p:ph type="title"/>
          </p:nvPr>
        </p:nvSpPr>
        <p:spPr>
          <a:xfrm rot="10800000" flipV="1">
            <a:off x="1224239" y="-961655"/>
            <a:ext cx="9905998" cy="961655"/>
          </a:xfrm>
        </p:spPr>
        <p:txBody>
          <a:bodyPr/>
          <a:lstStyle/>
          <a:p>
            <a:endParaRPr lang="en-US"/>
          </a:p>
        </p:txBody>
      </p:sp>
      <p:sp>
        <p:nvSpPr>
          <p:cNvPr id="3" name="Content Placeholder 2">
            <a:extLst>
              <a:ext uri="{FF2B5EF4-FFF2-40B4-BE49-F238E27FC236}">
                <a16:creationId xmlns:a16="http://schemas.microsoft.com/office/drawing/2014/main" xmlns="" id="{C3003D36-9F11-764D-9486-BE9470F23F30}"/>
              </a:ext>
            </a:extLst>
          </p:cNvPr>
          <p:cNvSpPr>
            <a:spLocks noGrp="1"/>
          </p:cNvSpPr>
          <p:nvPr>
            <p:ph idx="1"/>
          </p:nvPr>
        </p:nvSpPr>
        <p:spPr>
          <a:xfrm>
            <a:off x="1141412" y="283975"/>
            <a:ext cx="10631725" cy="6034472"/>
          </a:xfrm>
        </p:spPr>
        <p:txBody>
          <a:bodyPr>
            <a:normAutofit/>
          </a:bodyPr>
          <a:lstStyle/>
          <a:p>
            <a:pPr marL="0" indent="0">
              <a:buNone/>
            </a:pPr>
            <a:r>
              <a:rPr lang="en-IN" sz="4000">
                <a:solidFill>
                  <a:srgbClr val="FFFF00"/>
                </a:solidFill>
              </a:rPr>
              <a:t>Unconscious Inference: </a:t>
            </a:r>
            <a:r>
              <a:rPr lang="en-IN" sz="4000">
                <a:solidFill>
                  <a:srgbClr val="C00000"/>
                </a:solidFill>
              </a:rPr>
              <a:t>अचेतन अनुमान का सिद्धांत सिद्धांत हेल्महोल्ज द्वारा प्रतिपादित किया गया। इस सिद्धांत के अनुसार जब व्यक्ति प्रत्यक्षण करता है, तो उसके प्रत्यक्षणात्मक अनुभूति में कुछ ऐसी अनुभूतियां अचेतन रूप से उसमें योगदान करती हैं, जिसमें प्रत्यक्षण में स्पष्टता आती है।</a:t>
            </a:r>
          </a:p>
          <a:p>
            <a:pPr marL="0" indent="0">
              <a:buNone/>
            </a:pPr>
            <a:endParaRPr lang="en-IN" sz="4000">
              <a:solidFill>
                <a:srgbClr val="FFFF00"/>
              </a:solidFill>
            </a:endParaRPr>
          </a:p>
        </p:txBody>
      </p:sp>
    </p:spTree>
    <p:extLst>
      <p:ext uri="{BB962C8B-B14F-4D97-AF65-F5344CB8AC3E}">
        <p14:creationId xmlns:p14="http://schemas.microsoft.com/office/powerpoint/2010/main" xmlns="" val="427327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ED12D0-CBC3-6A4D-89EB-DF368109AACC}"/>
              </a:ext>
            </a:extLst>
          </p:cNvPr>
          <p:cNvSpPr>
            <a:spLocks noGrp="1"/>
          </p:cNvSpPr>
          <p:nvPr>
            <p:ph type="title"/>
          </p:nvPr>
        </p:nvSpPr>
        <p:spPr>
          <a:xfrm>
            <a:off x="1141413" y="-402298"/>
            <a:ext cx="9905998" cy="709938"/>
          </a:xfrm>
        </p:spPr>
        <p:txBody>
          <a:bodyPr/>
          <a:lstStyle/>
          <a:p>
            <a:endParaRPr lang="en-US"/>
          </a:p>
        </p:txBody>
      </p:sp>
      <p:sp>
        <p:nvSpPr>
          <p:cNvPr id="3" name="Content Placeholder 2">
            <a:extLst>
              <a:ext uri="{FF2B5EF4-FFF2-40B4-BE49-F238E27FC236}">
                <a16:creationId xmlns:a16="http://schemas.microsoft.com/office/drawing/2014/main" xmlns="" id="{40FD3730-6D69-6F41-8F6F-B7F19593D790}"/>
              </a:ext>
            </a:extLst>
          </p:cNvPr>
          <p:cNvSpPr>
            <a:spLocks noGrp="1"/>
          </p:cNvSpPr>
          <p:nvPr>
            <p:ph idx="1"/>
          </p:nvPr>
        </p:nvSpPr>
        <p:spPr>
          <a:xfrm>
            <a:off x="1141412" y="721769"/>
            <a:ext cx="9905999" cy="5454691"/>
          </a:xfrm>
        </p:spPr>
        <p:txBody>
          <a:bodyPr>
            <a:normAutofit/>
          </a:bodyPr>
          <a:lstStyle/>
          <a:p>
            <a:pPr marL="0" indent="0">
              <a:buNone/>
            </a:pPr>
            <a:r>
              <a:rPr lang="en-IN" sz="4000">
                <a:solidFill>
                  <a:srgbClr val="FFFF00"/>
                </a:solidFill>
              </a:rPr>
              <a:t>Theory of perception: </a:t>
            </a:r>
            <a:r>
              <a:rPr lang="en-IN" sz="4000">
                <a:solidFill>
                  <a:srgbClr val="C00000"/>
                </a:solidFill>
              </a:rPr>
              <a:t>हेल्महोल्ज का मत है, कि किसी उद्दीपक से जो संवेदी पैटर्न प्राप्त होते हैं, वहीं प्रत्यक्षण है।</a:t>
            </a:r>
            <a:endParaRPr lang="en-US" sz="4000">
              <a:solidFill>
                <a:srgbClr val="FFFF00"/>
              </a:solidFill>
            </a:endParaRPr>
          </a:p>
        </p:txBody>
      </p:sp>
    </p:spTree>
    <p:extLst>
      <p:ext uri="{BB962C8B-B14F-4D97-AF65-F5344CB8AC3E}">
        <p14:creationId xmlns:p14="http://schemas.microsoft.com/office/powerpoint/2010/main" xmlns="" val="1524868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E4EBA6-3024-D04A-BDE3-11B6ACF255B4}"/>
              </a:ext>
            </a:extLst>
          </p:cNvPr>
          <p:cNvSpPr>
            <a:spLocks noGrp="1"/>
          </p:cNvSpPr>
          <p:nvPr>
            <p:ph type="title"/>
          </p:nvPr>
        </p:nvSpPr>
        <p:spPr>
          <a:xfrm>
            <a:off x="1934177" y="118322"/>
            <a:ext cx="9905998" cy="1337050"/>
          </a:xfrm>
        </p:spPr>
        <p:txBody>
          <a:bodyPr>
            <a:normAutofit/>
          </a:bodyPr>
          <a:lstStyle/>
          <a:p>
            <a:r>
              <a:rPr lang="en-IN" sz="4000">
                <a:solidFill>
                  <a:srgbClr val="FFFF00"/>
                </a:solidFill>
              </a:rPr>
              <a:t>Contribution of Cattell: </a:t>
            </a:r>
            <a:endParaRPr lang="en-US" sz="4000">
              <a:solidFill>
                <a:srgbClr val="FFFF00"/>
              </a:solidFill>
            </a:endParaRPr>
          </a:p>
        </p:txBody>
      </p:sp>
      <p:sp>
        <p:nvSpPr>
          <p:cNvPr id="3" name="Content Placeholder 2">
            <a:extLst>
              <a:ext uri="{FF2B5EF4-FFF2-40B4-BE49-F238E27FC236}">
                <a16:creationId xmlns:a16="http://schemas.microsoft.com/office/drawing/2014/main" xmlns="" id="{483BAD46-1816-9F4C-AC27-0E396787F530}"/>
              </a:ext>
            </a:extLst>
          </p:cNvPr>
          <p:cNvSpPr>
            <a:spLocks noGrp="1"/>
          </p:cNvSpPr>
          <p:nvPr>
            <p:ph idx="1"/>
          </p:nvPr>
        </p:nvSpPr>
        <p:spPr>
          <a:xfrm>
            <a:off x="1141412" y="1242390"/>
            <a:ext cx="9905999" cy="4886739"/>
          </a:xfrm>
        </p:spPr>
        <p:txBody>
          <a:bodyPr>
            <a:normAutofit/>
          </a:bodyPr>
          <a:lstStyle/>
          <a:p>
            <a:pPr marL="0" indent="0">
              <a:buNone/>
            </a:pPr>
            <a:r>
              <a:rPr lang="en-IN" sz="4000">
                <a:solidFill>
                  <a:srgbClr val="C00000"/>
                </a:solidFill>
              </a:rPr>
              <a:t>कैटेल के जीवन तथा कार्य में अमेरिकी मनोविज्ञान का प्रकर्यवादी भाव दिखाई देता था। उन्होंने मानसिक प्रक्रियाओं के अध्ययन के प्रति व्यावहारिक परीक्षण की दिशा में प्रभावशाली आंदोलन का प्रभावित किया।</a:t>
            </a:r>
            <a:endParaRPr lang="en-US" sz="4000">
              <a:solidFill>
                <a:srgbClr val="C00000"/>
              </a:solidFill>
            </a:endParaRPr>
          </a:p>
        </p:txBody>
      </p:sp>
    </p:spTree>
    <p:extLst>
      <p:ext uri="{BB962C8B-B14F-4D97-AF65-F5344CB8AC3E}">
        <p14:creationId xmlns:p14="http://schemas.microsoft.com/office/powerpoint/2010/main" xmlns="" val="122616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891D37-2580-E047-9E89-058A64172F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4FB0F079-FDD7-7448-9D68-5D38518A87DB}"/>
              </a:ext>
            </a:extLst>
          </p:cNvPr>
          <p:cNvSpPr>
            <a:spLocks noGrp="1"/>
          </p:cNvSpPr>
          <p:nvPr>
            <p:ph idx="1"/>
          </p:nvPr>
        </p:nvSpPr>
        <p:spPr>
          <a:xfrm>
            <a:off x="3448710" y="2097088"/>
            <a:ext cx="5579333" cy="3541714"/>
          </a:xfrm>
        </p:spPr>
        <p:txBody>
          <a:bodyPr>
            <a:normAutofit/>
          </a:bodyPr>
          <a:lstStyle/>
          <a:p>
            <a:pPr marL="0" indent="0">
              <a:buNone/>
            </a:pPr>
            <a:r>
              <a:rPr lang="en-IN" sz="8000">
                <a:solidFill>
                  <a:srgbClr val="FFFF00"/>
                </a:solidFill>
              </a:rPr>
              <a:t>Thank you</a:t>
            </a:r>
            <a:endParaRPr lang="en-US" sz="8000">
              <a:solidFill>
                <a:srgbClr val="FFFF00"/>
              </a:solidFill>
            </a:endParaRPr>
          </a:p>
        </p:txBody>
      </p:sp>
    </p:spTree>
    <p:extLst>
      <p:ext uri="{BB962C8B-B14F-4D97-AF65-F5344CB8AC3E}">
        <p14:creationId xmlns:p14="http://schemas.microsoft.com/office/powerpoint/2010/main" xmlns="" val="232841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4FB510-F240-B842-BA35-B7B0DF13F16F}"/>
              </a:ext>
            </a:extLst>
          </p:cNvPr>
          <p:cNvSpPr>
            <a:spLocks noGrp="1"/>
          </p:cNvSpPr>
          <p:nvPr>
            <p:ph type="title"/>
          </p:nvPr>
        </p:nvSpPr>
        <p:spPr>
          <a:xfrm>
            <a:off x="1804021" y="0"/>
            <a:ext cx="9905998" cy="1277888"/>
          </a:xfrm>
        </p:spPr>
        <p:txBody>
          <a:bodyPr>
            <a:normAutofit/>
          </a:bodyPr>
          <a:lstStyle/>
          <a:p>
            <a:r>
              <a:rPr lang="en-IN" sz="5400">
                <a:solidFill>
                  <a:srgbClr val="FFFF00"/>
                </a:solidFill>
              </a:rPr>
              <a:t>Contribution of galton</a:t>
            </a:r>
            <a:endParaRPr lang="en-US" sz="5400">
              <a:solidFill>
                <a:srgbClr val="FFFF00"/>
              </a:solidFill>
            </a:endParaRPr>
          </a:p>
        </p:txBody>
      </p:sp>
      <p:sp>
        <p:nvSpPr>
          <p:cNvPr id="3" name="Content Placeholder 2">
            <a:extLst>
              <a:ext uri="{FF2B5EF4-FFF2-40B4-BE49-F238E27FC236}">
                <a16:creationId xmlns:a16="http://schemas.microsoft.com/office/drawing/2014/main" xmlns="" id="{789AA3B2-CA99-D241-B20D-0A36F90587A6}"/>
              </a:ext>
            </a:extLst>
          </p:cNvPr>
          <p:cNvSpPr>
            <a:spLocks noGrp="1"/>
          </p:cNvSpPr>
          <p:nvPr>
            <p:ph idx="1"/>
          </p:nvPr>
        </p:nvSpPr>
        <p:spPr>
          <a:xfrm>
            <a:off x="1143000" y="1455373"/>
            <a:ext cx="9905999" cy="4406822"/>
          </a:xfrm>
        </p:spPr>
        <p:txBody>
          <a:bodyPr>
            <a:normAutofit fontScale="77500" lnSpcReduction="20000"/>
          </a:bodyPr>
          <a:lstStyle/>
          <a:p>
            <a:pPr marL="0" indent="0">
              <a:buNone/>
            </a:pPr>
            <a:r>
              <a:rPr lang="en-IN" sz="3600">
                <a:solidFill>
                  <a:srgbClr val="C00000"/>
                </a:solidFill>
              </a:rPr>
              <a:t>गाल्टन प्रथम व्यक्ति थे जिन्होंने विशिष्ट मानसिक परीक्षणों</a:t>
            </a:r>
          </a:p>
          <a:p>
            <a:pPr marL="0" indent="0">
              <a:buNone/>
            </a:pPr>
            <a:r>
              <a:rPr lang="en-IN" sz="3600">
                <a:solidFill>
                  <a:srgbClr val="C00000"/>
                </a:solidFill>
              </a:rPr>
              <a:t> को विकसित किया। यह कहना उचित होगा कि उन्होंने</a:t>
            </a:r>
          </a:p>
          <a:p>
            <a:pPr marL="0" indent="0">
              <a:buNone/>
            </a:pPr>
            <a:r>
              <a:rPr lang="en-IN" sz="3600">
                <a:solidFill>
                  <a:srgbClr val="C00000"/>
                </a:solidFill>
              </a:rPr>
              <a:t> मानसिक परीक्षणों के समग्र विचार को प्रारम्भ किया था। उनकी</a:t>
            </a:r>
          </a:p>
          <a:p>
            <a:pPr marL="0" indent="0">
              <a:buNone/>
            </a:pPr>
            <a:r>
              <a:rPr lang="en-IN" sz="3600">
                <a:solidFill>
                  <a:srgbClr val="C00000"/>
                </a:solidFill>
              </a:rPr>
              <a:t> यह धारणा थी कि किसी व्यक्ति के  संवेद के स्तर के रूप में</a:t>
            </a:r>
          </a:p>
          <a:p>
            <a:pPr marL="0" indent="0">
              <a:buNone/>
            </a:pPr>
            <a:r>
              <a:rPr lang="en-IN" sz="3600">
                <a:solidFill>
                  <a:srgbClr val="C00000"/>
                </a:solidFill>
              </a:rPr>
              <a:t> बुद्धि का मापन किया जा सकता है। अतः वे इस विश्वास पर पहुंचे कि</a:t>
            </a:r>
          </a:p>
          <a:p>
            <a:pPr marL="0" indent="0">
              <a:buNone/>
            </a:pPr>
            <a:r>
              <a:rPr lang="en-IN" sz="3600">
                <a:solidFill>
                  <a:srgbClr val="C00000"/>
                </a:solidFill>
              </a:rPr>
              <a:t> बुद्धि के साथ संवेदी योग्यता का सहसंबंध है: जितनी उच्चतर बुद्धि</a:t>
            </a:r>
          </a:p>
          <a:p>
            <a:pPr marL="0" indent="0">
              <a:buNone/>
            </a:pPr>
            <a:r>
              <a:rPr lang="en-IN" sz="3600">
                <a:solidFill>
                  <a:srgbClr val="C00000"/>
                </a:solidFill>
              </a:rPr>
              <a:t> होगी उतनी ही उच्च संवेदी भेद बोध होगा।   </a:t>
            </a:r>
          </a:p>
          <a:p>
            <a:pPr marL="0" indent="0">
              <a:buNone/>
            </a:pPr>
            <a:r>
              <a:rPr lang="en-IN" sz="3600">
                <a:solidFill>
                  <a:srgbClr val="C00000"/>
                </a:solidFill>
              </a:rPr>
              <a:t> </a:t>
            </a:r>
            <a:endParaRPr lang="en-US" sz="3600">
              <a:solidFill>
                <a:srgbClr val="C00000"/>
              </a:solidFill>
            </a:endParaRPr>
          </a:p>
        </p:txBody>
      </p:sp>
    </p:spTree>
    <p:extLst>
      <p:ext uri="{BB962C8B-B14F-4D97-AF65-F5344CB8AC3E}">
        <p14:creationId xmlns:p14="http://schemas.microsoft.com/office/powerpoint/2010/main" xmlns="" val="165925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420B70-D7B1-2144-851F-FB1D0EA218F5}"/>
              </a:ext>
            </a:extLst>
          </p:cNvPr>
          <p:cNvSpPr>
            <a:spLocks noGrp="1"/>
          </p:cNvSpPr>
          <p:nvPr>
            <p:ph type="title"/>
          </p:nvPr>
        </p:nvSpPr>
        <p:spPr>
          <a:xfrm rot="10800000" flipV="1">
            <a:off x="1141413" y="118323"/>
            <a:ext cx="9905998" cy="500195"/>
          </a:xfrm>
        </p:spPr>
        <p:txBody>
          <a:bodyPr>
            <a:normAutofit fontScale="90000"/>
          </a:bodyPr>
          <a:lstStyle/>
          <a:p>
            <a:endParaRPr lang="en-US"/>
          </a:p>
        </p:txBody>
      </p:sp>
      <p:sp>
        <p:nvSpPr>
          <p:cNvPr id="3" name="Content Placeholder 2">
            <a:extLst>
              <a:ext uri="{FF2B5EF4-FFF2-40B4-BE49-F238E27FC236}">
                <a16:creationId xmlns:a16="http://schemas.microsoft.com/office/drawing/2014/main" xmlns="" id="{FB5FC462-7C0B-F540-A8BE-5C6D06AA724C}"/>
              </a:ext>
            </a:extLst>
          </p:cNvPr>
          <p:cNvSpPr>
            <a:spLocks noGrp="1"/>
          </p:cNvSpPr>
          <p:nvPr>
            <p:ph idx="1"/>
          </p:nvPr>
        </p:nvSpPr>
        <p:spPr>
          <a:xfrm>
            <a:off x="1354393" y="894284"/>
            <a:ext cx="10004613" cy="5743635"/>
          </a:xfrm>
        </p:spPr>
        <p:txBody>
          <a:bodyPr>
            <a:normAutofit fontScale="85000" lnSpcReduction="10000"/>
          </a:bodyPr>
          <a:lstStyle/>
          <a:p>
            <a:pPr marL="0" indent="0">
              <a:buNone/>
            </a:pPr>
            <a:r>
              <a:rPr lang="en-IN" sz="4000">
                <a:solidFill>
                  <a:srgbClr val="C00000"/>
                </a:solidFill>
              </a:rPr>
              <a:t>उनके विषय में फ्लुगैल एवम् वैस्ट ने कहा है:</a:t>
            </a:r>
          </a:p>
          <a:p>
            <a:pPr marL="0" indent="0">
              <a:buNone/>
            </a:pPr>
            <a:r>
              <a:rPr lang="en-IN" sz="4000">
                <a:solidFill>
                  <a:srgbClr val="C00000"/>
                </a:solidFill>
              </a:rPr>
              <a:t>“Never again in the history of the science up to the present time do we meet an investigator so brilliant, so versatile, so wide in his interests and abilitie. So like bound by prejudice or pre conception compared with him, all mrs,(with on exception of William James) are apt to appear a little ponderous and pedantic little blinkered in their out look.” गाल्टन मनोविज्ञान के क्षेत्र में अद्वितीय व्यक्ति थे</a:t>
            </a:r>
            <a:endParaRPr lang="en-US" sz="4000">
              <a:solidFill>
                <a:srgbClr val="C00000"/>
              </a:solidFill>
            </a:endParaRPr>
          </a:p>
        </p:txBody>
      </p:sp>
    </p:spTree>
    <p:extLst>
      <p:ext uri="{BB962C8B-B14F-4D97-AF65-F5344CB8AC3E}">
        <p14:creationId xmlns:p14="http://schemas.microsoft.com/office/powerpoint/2010/main" xmlns="" val="2552757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D44508-FB81-0E4D-B839-F8C30041E1E1}"/>
              </a:ext>
            </a:extLst>
          </p:cNvPr>
          <p:cNvSpPr>
            <a:spLocks noGrp="1"/>
          </p:cNvSpPr>
          <p:nvPr>
            <p:ph type="title"/>
          </p:nvPr>
        </p:nvSpPr>
        <p:spPr>
          <a:xfrm rot="10800000" flipV="1">
            <a:off x="1354393" y="0"/>
            <a:ext cx="9905998" cy="1763012"/>
          </a:xfrm>
        </p:spPr>
        <p:txBody>
          <a:bodyPr>
            <a:normAutofit/>
          </a:bodyPr>
          <a:lstStyle/>
          <a:p>
            <a:r>
              <a:rPr lang="en-IN" sz="5400">
                <a:solidFill>
                  <a:srgbClr val="FFFF00"/>
                </a:solidFill>
              </a:rPr>
              <a:t>Contribution of William James:</a:t>
            </a:r>
            <a:endParaRPr lang="en-US" sz="5400">
              <a:solidFill>
                <a:srgbClr val="FFFF00"/>
              </a:solidFill>
            </a:endParaRPr>
          </a:p>
        </p:txBody>
      </p:sp>
      <p:sp>
        <p:nvSpPr>
          <p:cNvPr id="3" name="Content Placeholder 2">
            <a:extLst>
              <a:ext uri="{FF2B5EF4-FFF2-40B4-BE49-F238E27FC236}">
                <a16:creationId xmlns:a16="http://schemas.microsoft.com/office/drawing/2014/main" xmlns="" id="{BE67C226-0404-CD49-90E7-DC15D766E9F4}"/>
              </a:ext>
            </a:extLst>
          </p:cNvPr>
          <p:cNvSpPr>
            <a:spLocks noGrp="1"/>
          </p:cNvSpPr>
          <p:nvPr>
            <p:ph idx="1"/>
          </p:nvPr>
        </p:nvSpPr>
        <p:spPr>
          <a:xfrm>
            <a:off x="1354393" y="1881335"/>
            <a:ext cx="10118979" cy="4650093"/>
          </a:xfrm>
        </p:spPr>
        <p:txBody>
          <a:bodyPr>
            <a:normAutofit fontScale="85000" lnSpcReduction="20000"/>
          </a:bodyPr>
          <a:lstStyle/>
          <a:p>
            <a:pPr marL="0" indent="0">
              <a:buNone/>
            </a:pPr>
            <a:r>
              <a:rPr lang="en-IN" sz="4000">
                <a:solidFill>
                  <a:srgbClr val="C00000"/>
                </a:solidFill>
              </a:rPr>
              <a:t>विलियम जेम्स को अमेरिका की सर्वप्रथम मनोवैज्ञानिक प्रयोगशाला स्थापित करने का भी श्रेय है। जेम्स का नाम प्रयोगात्मक मनोविज्ञान के इतिहास में अत्यंत विख्यात है। जेम्स ने 1890 में </a:t>
            </a:r>
          </a:p>
          <a:p>
            <a:pPr marL="0" indent="0">
              <a:buNone/>
            </a:pPr>
            <a:r>
              <a:rPr lang="en-IN" sz="4000">
                <a:solidFill>
                  <a:srgbClr val="C00000"/>
                </a:solidFill>
              </a:rPr>
              <a:t>“The principles of psychology” का प्रकाशन किया। इस पुस्तक में उन्होंने बताया कि मनोविज्ञान मानसिक जीवन (mental life) का विज्ञान है, जिसका संबंध उसकी घटनाओं एवम् उनकी दशाओं से होता है।</a:t>
            </a:r>
            <a:endParaRPr lang="en-US" sz="4000">
              <a:solidFill>
                <a:srgbClr val="C00000"/>
              </a:solidFill>
            </a:endParaRPr>
          </a:p>
        </p:txBody>
      </p:sp>
    </p:spTree>
    <p:extLst>
      <p:ext uri="{BB962C8B-B14F-4D97-AF65-F5344CB8AC3E}">
        <p14:creationId xmlns:p14="http://schemas.microsoft.com/office/powerpoint/2010/main" xmlns="" val="110875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C7A192-AD60-5E41-ABF0-FF9338504185}"/>
              </a:ext>
            </a:extLst>
          </p:cNvPr>
          <p:cNvSpPr>
            <a:spLocks noGrp="1"/>
          </p:cNvSpPr>
          <p:nvPr>
            <p:ph type="title"/>
          </p:nvPr>
        </p:nvSpPr>
        <p:spPr>
          <a:xfrm rot="10800000" flipV="1">
            <a:off x="1141413" y="437795"/>
            <a:ext cx="9905998" cy="180723"/>
          </a:xfrm>
        </p:spPr>
        <p:txBody>
          <a:bodyPr>
            <a:normAutofit fontScale="90000"/>
          </a:bodyPr>
          <a:lstStyle/>
          <a:p>
            <a:endParaRPr lang="en-US"/>
          </a:p>
        </p:txBody>
      </p:sp>
      <p:sp>
        <p:nvSpPr>
          <p:cNvPr id="3" name="Content Placeholder 2">
            <a:extLst>
              <a:ext uri="{FF2B5EF4-FFF2-40B4-BE49-F238E27FC236}">
                <a16:creationId xmlns:a16="http://schemas.microsoft.com/office/drawing/2014/main" xmlns="" id="{37FA0972-A6E8-5C4C-9F65-6F92D7095312}"/>
              </a:ext>
            </a:extLst>
          </p:cNvPr>
          <p:cNvSpPr>
            <a:spLocks noGrp="1"/>
          </p:cNvSpPr>
          <p:nvPr>
            <p:ph idx="1"/>
          </p:nvPr>
        </p:nvSpPr>
        <p:spPr>
          <a:xfrm>
            <a:off x="1141413" y="1030356"/>
            <a:ext cx="10383246" cy="4797288"/>
          </a:xfrm>
        </p:spPr>
        <p:txBody>
          <a:bodyPr>
            <a:normAutofit fontScale="92500" lnSpcReduction="10000"/>
          </a:bodyPr>
          <a:lstStyle/>
          <a:p>
            <a:pPr marL="0" indent="0">
              <a:buNone/>
            </a:pPr>
            <a:r>
              <a:rPr lang="en-IN" sz="4000">
                <a:solidFill>
                  <a:srgbClr val="C00000"/>
                </a:solidFill>
              </a:rPr>
              <a:t>जेम्स के सिद्धांतों में महत्वपूर्ण सिद्धांत संवेग के संबंध से है। उन्होंने यह कहा कि संवेगों का शरीर  </a:t>
            </a:r>
          </a:p>
          <a:p>
            <a:pPr marL="0" indent="0">
              <a:buNone/>
            </a:pPr>
            <a:r>
              <a:rPr lang="en-IN" sz="4000">
                <a:solidFill>
                  <a:srgbClr val="C00000"/>
                </a:solidFill>
              </a:rPr>
              <a:t>क्रियात्मक परिवर्तनों के बिना अस्तित्व नहीं है। अर्थात शारीरिक क्रियाओं के फलस्वरूप संवेग का जन्म होता है। उनका यह मत उस समय प्रचलित मत के विरूद्ध था, कि संवेग शारीरिक क्रियाएं पैदा करता है।</a:t>
            </a:r>
          </a:p>
          <a:p>
            <a:pPr marL="0" indent="0">
              <a:buNone/>
            </a:pPr>
            <a:r>
              <a:rPr lang="en-IN" sz="4000">
                <a:solidFill>
                  <a:srgbClr val="C00000"/>
                </a:solidFill>
              </a:rPr>
              <a:t>                                                    Contd......</a:t>
            </a:r>
            <a:endParaRPr lang="en-US" sz="4000">
              <a:solidFill>
                <a:srgbClr val="C00000"/>
              </a:solidFill>
            </a:endParaRPr>
          </a:p>
        </p:txBody>
      </p:sp>
    </p:spTree>
    <p:extLst>
      <p:ext uri="{BB962C8B-B14F-4D97-AF65-F5344CB8AC3E}">
        <p14:creationId xmlns:p14="http://schemas.microsoft.com/office/powerpoint/2010/main" xmlns="" val="155816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3FA3A-F6FF-7543-927D-A84D0F474D74}"/>
              </a:ext>
            </a:extLst>
          </p:cNvPr>
          <p:cNvSpPr>
            <a:spLocks noGrp="1"/>
          </p:cNvSpPr>
          <p:nvPr>
            <p:ph type="title"/>
          </p:nvPr>
        </p:nvSpPr>
        <p:spPr>
          <a:xfrm rot="10800000" flipV="1">
            <a:off x="1141413" y="572799"/>
            <a:ext cx="9905998" cy="45719"/>
          </a:xfrm>
        </p:spPr>
        <p:txBody>
          <a:bodyPr>
            <a:normAutofit fontScale="90000"/>
          </a:bodyPr>
          <a:lstStyle/>
          <a:p>
            <a:endParaRPr lang="en-US"/>
          </a:p>
        </p:txBody>
      </p:sp>
      <p:sp>
        <p:nvSpPr>
          <p:cNvPr id="3" name="Content Placeholder 2">
            <a:extLst>
              <a:ext uri="{FF2B5EF4-FFF2-40B4-BE49-F238E27FC236}">
                <a16:creationId xmlns:a16="http://schemas.microsoft.com/office/drawing/2014/main" xmlns="" id="{42AFDB95-753E-0646-B5C6-84DD0083E0EB}"/>
              </a:ext>
            </a:extLst>
          </p:cNvPr>
          <p:cNvSpPr>
            <a:spLocks noGrp="1"/>
          </p:cNvSpPr>
          <p:nvPr>
            <p:ph idx="1"/>
          </p:nvPr>
        </p:nvSpPr>
        <p:spPr>
          <a:xfrm>
            <a:off x="1141411" y="1100404"/>
            <a:ext cx="9905999" cy="4915611"/>
          </a:xfrm>
        </p:spPr>
        <p:txBody>
          <a:bodyPr>
            <a:normAutofit/>
          </a:bodyPr>
          <a:lstStyle/>
          <a:p>
            <a:pPr marL="0" indent="0">
              <a:buNone/>
            </a:pPr>
            <a:r>
              <a:rPr lang="en-IN" sz="4000">
                <a:solidFill>
                  <a:srgbClr val="C00000"/>
                </a:solidFill>
              </a:rPr>
              <a:t>उदाहरणार्थ: सामान्य मत है कि: “हमारा धन नष्ट हो जाता है, तब हमें दुख होता है और हम रोने लगते हैं। हम शर देखते हैं, डरते हैं, और भाग जाते हैं।” किन्तु जेम्स का मत था कि धन नष्ट हुआ, हम दुखी हुवे इस कारण हम रोते हैं। </a:t>
            </a:r>
          </a:p>
          <a:p>
            <a:pPr marL="0" indent="0">
              <a:buNone/>
            </a:pPr>
            <a:r>
              <a:rPr lang="en-IN" sz="4000">
                <a:solidFill>
                  <a:srgbClr val="C00000"/>
                </a:solidFill>
              </a:rPr>
              <a:t>                                             Contd......</a:t>
            </a:r>
            <a:endParaRPr lang="en-US" sz="4000">
              <a:solidFill>
                <a:srgbClr val="C00000"/>
              </a:solidFill>
            </a:endParaRPr>
          </a:p>
        </p:txBody>
      </p:sp>
    </p:spTree>
    <p:extLst>
      <p:ext uri="{BB962C8B-B14F-4D97-AF65-F5344CB8AC3E}">
        <p14:creationId xmlns:p14="http://schemas.microsoft.com/office/powerpoint/2010/main" xmlns="" val="409865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C26D2-B178-524D-9682-61CE109F2889}"/>
              </a:ext>
            </a:extLst>
          </p:cNvPr>
          <p:cNvSpPr>
            <a:spLocks noGrp="1"/>
          </p:cNvSpPr>
          <p:nvPr>
            <p:ph type="title"/>
          </p:nvPr>
        </p:nvSpPr>
        <p:spPr>
          <a:xfrm flipV="1">
            <a:off x="1141413" y="0"/>
            <a:ext cx="9905998" cy="618518"/>
          </a:xfrm>
        </p:spPr>
        <p:txBody>
          <a:bodyPr/>
          <a:lstStyle/>
          <a:p>
            <a:endParaRPr lang="en-US"/>
          </a:p>
        </p:txBody>
      </p:sp>
      <p:sp>
        <p:nvSpPr>
          <p:cNvPr id="3" name="Content Placeholder 2">
            <a:extLst>
              <a:ext uri="{FF2B5EF4-FFF2-40B4-BE49-F238E27FC236}">
                <a16:creationId xmlns:a16="http://schemas.microsoft.com/office/drawing/2014/main" xmlns="" id="{BE7C2011-D27A-3B49-9BEE-D12261591346}"/>
              </a:ext>
            </a:extLst>
          </p:cNvPr>
          <p:cNvSpPr>
            <a:spLocks noGrp="1"/>
          </p:cNvSpPr>
          <p:nvPr>
            <p:ph idx="1"/>
          </p:nvPr>
        </p:nvSpPr>
        <p:spPr>
          <a:xfrm>
            <a:off x="1141413" y="449627"/>
            <a:ext cx="9905999" cy="6408373"/>
          </a:xfrm>
        </p:spPr>
        <p:txBody>
          <a:bodyPr>
            <a:normAutofit lnSpcReduction="10000"/>
          </a:bodyPr>
          <a:lstStyle/>
          <a:p>
            <a:pPr marL="0" indent="0">
              <a:buNone/>
            </a:pPr>
            <a:r>
              <a:rPr lang="en-IN" sz="4000">
                <a:solidFill>
                  <a:srgbClr val="C00000"/>
                </a:solidFill>
              </a:rPr>
              <a:t>जेम्स की पुस्तक “the principles of psychology” में अंतिम अध्याय “necessary Truths and the effects of experience” का है। इसमें उन्होंने बताया कि हमारा अनुभव हमें दो प्रकार से ज्ञान दे सकता है। जैसे हम यह सीख लेते हैं कि 32 डिग्री फारनहाइट पर जम जाता है। जमने का बिंदु 28 डिग्री भी हो सकता है।इसके विपरित वस्तुएं कुछ ऐसी है, जो स्वभाव से वैसी ही हैं जैसे ज्यामिति के संबंध में तार्किक नियम।</a:t>
            </a:r>
            <a:endParaRPr lang="en-US" sz="4000">
              <a:solidFill>
                <a:srgbClr val="C00000"/>
              </a:solidFill>
            </a:endParaRPr>
          </a:p>
        </p:txBody>
      </p:sp>
    </p:spTree>
    <p:extLst>
      <p:ext uri="{BB962C8B-B14F-4D97-AF65-F5344CB8AC3E}">
        <p14:creationId xmlns:p14="http://schemas.microsoft.com/office/powerpoint/2010/main" xmlns="" val="3354289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4AF117-7951-2141-97E6-533A0B588BAE}"/>
              </a:ext>
            </a:extLst>
          </p:cNvPr>
          <p:cNvSpPr>
            <a:spLocks noGrp="1"/>
          </p:cNvSpPr>
          <p:nvPr>
            <p:ph type="title"/>
          </p:nvPr>
        </p:nvSpPr>
        <p:spPr>
          <a:xfrm>
            <a:off x="1910511" y="-925936"/>
            <a:ext cx="9223681" cy="3659198"/>
          </a:xfrm>
        </p:spPr>
        <p:txBody>
          <a:bodyPr>
            <a:normAutofit/>
          </a:bodyPr>
          <a:lstStyle/>
          <a:p>
            <a:r>
              <a:rPr lang="en-IN" sz="5400">
                <a:solidFill>
                  <a:srgbClr val="FFFF00"/>
                </a:solidFill>
              </a:rPr>
              <a:t>Contribution of Herman Von Helmholtz (1821- 1894)</a:t>
            </a:r>
            <a:endParaRPr lang="en-US" sz="5400">
              <a:solidFill>
                <a:srgbClr val="FFFF00"/>
              </a:solidFill>
            </a:endParaRPr>
          </a:p>
        </p:txBody>
      </p:sp>
      <p:sp>
        <p:nvSpPr>
          <p:cNvPr id="3" name="Content Placeholder 2">
            <a:extLst>
              <a:ext uri="{FF2B5EF4-FFF2-40B4-BE49-F238E27FC236}">
                <a16:creationId xmlns:a16="http://schemas.microsoft.com/office/drawing/2014/main" xmlns="" id="{88FCB2BD-6B4F-1A43-897E-A9219ED9563F}"/>
              </a:ext>
            </a:extLst>
          </p:cNvPr>
          <p:cNvSpPr>
            <a:spLocks noGrp="1"/>
          </p:cNvSpPr>
          <p:nvPr>
            <p:ph idx="1"/>
          </p:nvPr>
        </p:nvSpPr>
        <p:spPr>
          <a:xfrm>
            <a:off x="1330729" y="1869503"/>
            <a:ext cx="9905999" cy="4040021"/>
          </a:xfrm>
        </p:spPr>
        <p:txBody>
          <a:bodyPr>
            <a:normAutofit/>
          </a:bodyPr>
          <a:lstStyle/>
          <a:p>
            <a:pPr marL="0" indent="0">
              <a:buNone/>
            </a:pPr>
            <a:r>
              <a:rPr lang="en-IN" sz="4000">
                <a:solidFill>
                  <a:srgbClr val="C00000"/>
                </a:solidFill>
              </a:rPr>
              <a:t>हेल्महोल्ज के कार्यों का मनोविज्ञान पर काफी असर पड़ा। उनके इन कार्यों से मनोविज्ञान का स्वरूप काफी प्रयोगात्मक बन सका। उनके योगदान को चार भागों में बांटकर उपस्थित किया गय है:</a:t>
            </a:r>
            <a:endParaRPr lang="en-US" sz="4000">
              <a:solidFill>
                <a:srgbClr val="C00000"/>
              </a:solidFill>
            </a:endParaRPr>
          </a:p>
        </p:txBody>
      </p:sp>
    </p:spTree>
    <p:extLst>
      <p:ext uri="{BB962C8B-B14F-4D97-AF65-F5344CB8AC3E}">
        <p14:creationId xmlns:p14="http://schemas.microsoft.com/office/powerpoint/2010/main" xmlns="" val="843231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7FA34F-844C-0A4B-82ED-95E0BC71D228}"/>
              </a:ext>
            </a:extLst>
          </p:cNvPr>
          <p:cNvSpPr>
            <a:spLocks noGrp="1"/>
          </p:cNvSpPr>
          <p:nvPr>
            <p:ph type="title"/>
          </p:nvPr>
        </p:nvSpPr>
        <p:spPr>
          <a:xfrm>
            <a:off x="1555544" y="-931513"/>
            <a:ext cx="9905998" cy="1478570"/>
          </a:xfrm>
        </p:spPr>
        <p:txBody>
          <a:bodyPr/>
          <a:lstStyle/>
          <a:p>
            <a:endParaRPr lang="en-US"/>
          </a:p>
        </p:txBody>
      </p:sp>
      <p:sp>
        <p:nvSpPr>
          <p:cNvPr id="3" name="Content Placeholder 2">
            <a:extLst>
              <a:ext uri="{FF2B5EF4-FFF2-40B4-BE49-F238E27FC236}">
                <a16:creationId xmlns:a16="http://schemas.microsoft.com/office/drawing/2014/main" xmlns="" id="{4317A9A0-8DAA-F745-9F69-87D636BE5805}"/>
              </a:ext>
            </a:extLst>
          </p:cNvPr>
          <p:cNvSpPr>
            <a:spLocks noGrp="1"/>
          </p:cNvSpPr>
          <p:nvPr>
            <p:ph idx="1"/>
          </p:nvPr>
        </p:nvSpPr>
        <p:spPr>
          <a:xfrm>
            <a:off x="1378058" y="961966"/>
            <a:ext cx="9905999" cy="5474804"/>
          </a:xfrm>
        </p:spPr>
        <p:txBody>
          <a:bodyPr>
            <a:normAutofit/>
          </a:bodyPr>
          <a:lstStyle/>
          <a:p>
            <a:pPr marL="0" indent="0">
              <a:buNone/>
            </a:pPr>
            <a:r>
              <a:rPr lang="en-IN" sz="4000">
                <a:solidFill>
                  <a:srgbClr val="FFFF00"/>
                </a:solidFill>
              </a:rPr>
              <a:t>Sense physiology:  </a:t>
            </a:r>
            <a:r>
              <a:rPr lang="en-IN" sz="4000">
                <a:solidFill>
                  <a:srgbClr val="C00000"/>
                </a:solidFill>
              </a:rPr>
              <a:t>हेल्महोल्ज को 1850 ई में स्नायु प्रवाह( nerve impulse) की गति को मापने में पूर्ण सफलता मिल गई। मांसपेशी संकुचन को मापने के लिए एक विशेष उपकरण Myograph का निर्माण किया। </a:t>
            </a:r>
            <a:r>
              <a:rPr lang="en-IN" sz="4000">
                <a:solidFill>
                  <a:srgbClr val="FFFF00"/>
                </a:solidFill>
              </a:rPr>
              <a:t> </a:t>
            </a:r>
            <a:r>
              <a:rPr lang="en-IN" sz="4000">
                <a:solidFill>
                  <a:srgbClr val="C00000"/>
                </a:solidFill>
              </a:rPr>
              <a:t>तंत्रिका आवेग की गति को मापने के बाद हेल्महोल्ज का अतिमहत्वपूर्ण काम दृष्टि तथा श्रवण के सिद्धांतो का प्रतिपादन किया था।</a:t>
            </a:r>
          </a:p>
        </p:txBody>
      </p:sp>
    </p:spTree>
    <p:extLst>
      <p:ext uri="{BB962C8B-B14F-4D97-AF65-F5344CB8AC3E}">
        <p14:creationId xmlns:p14="http://schemas.microsoft.com/office/powerpoint/2010/main" xmlns="" val="140659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0</TotalTime>
  <Words>771</Words>
  <Application>Microsoft Office PowerPoint</Application>
  <PresentationFormat>Custom</PresentationFormat>
  <Paragraphs>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Circuit</vt:lpstr>
      <vt:lpstr>Development of psychology</vt:lpstr>
      <vt:lpstr>Contribution of galton</vt:lpstr>
      <vt:lpstr>Slide 3</vt:lpstr>
      <vt:lpstr>Contribution of William James:</vt:lpstr>
      <vt:lpstr>Slide 5</vt:lpstr>
      <vt:lpstr>Slide 6</vt:lpstr>
      <vt:lpstr>Slide 7</vt:lpstr>
      <vt:lpstr>Contribution of Herman Von Helmholtz (1821- 1894)</vt:lpstr>
      <vt:lpstr>Slide 9</vt:lpstr>
      <vt:lpstr>Slide 10</vt:lpstr>
      <vt:lpstr>Slide 11</vt:lpstr>
      <vt:lpstr>Slide 12</vt:lpstr>
      <vt:lpstr>Contribution of Cattell: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psychology</dc:title>
  <dc:creator>anandpriya1993@gmail.com</dc:creator>
  <cp:lastModifiedBy>abc</cp:lastModifiedBy>
  <cp:revision>1</cp:revision>
  <dcterms:created xsi:type="dcterms:W3CDTF">2020-08-25T11:13:57Z</dcterms:created>
  <dcterms:modified xsi:type="dcterms:W3CDTF">2020-08-26T08:02:42Z</dcterms:modified>
</cp:coreProperties>
</file>