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Default Extension="wdp" ContentType="image/vnd.ms-photo"/>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35" r:id="rId1"/>
  </p:sldMasterIdLst>
  <p:notesMasterIdLst>
    <p:notesMasterId r:id="rId10"/>
  </p:notesMasterIdLst>
  <p:sldIdLst>
    <p:sldId id="256" r:id="rId2"/>
    <p:sldId id="257" r:id="rId3"/>
    <p:sldId id="258" r:id="rId4"/>
    <p:sldId id="265" r:id="rId5"/>
    <p:sldId id="266" r:id="rId6"/>
    <p:sldId id="269" r:id="rId7"/>
    <p:sldId id="270" r:id="rId8"/>
    <p:sldId id="259"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388" autoAdjust="0"/>
    <p:restoredTop sz="94660"/>
  </p:normalViewPr>
  <p:slideViewPr>
    <p:cSldViewPr snapToGrid="0">
      <p:cViewPr varScale="1">
        <p:scale>
          <a:sx n="73" d="100"/>
          <a:sy n="73" d="100"/>
        </p:scale>
        <p:origin x="-732"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3F96F7-9721-4F52-B8B9-0BBFFA0D095D}" type="datetimeFigureOut">
              <a:rPr lang="en-IN" smtClean="0"/>
              <a:pPr/>
              <a:t>12-08-2020</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B484033-02EC-45C9-ABA4-2D364EDC129E}" type="slidenum">
              <a:rPr lang="en-IN" smtClean="0"/>
              <a:pPr/>
              <a:t>‹#›</a:t>
            </a:fld>
            <a:endParaRPr lang="en-IN"/>
          </a:p>
        </p:txBody>
      </p:sp>
    </p:spTree>
    <p:extLst>
      <p:ext uri="{BB962C8B-B14F-4D97-AF65-F5344CB8AC3E}">
        <p14:creationId xmlns:p14="http://schemas.microsoft.com/office/powerpoint/2010/main" xmlns="" val="25299600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1B484033-02EC-45C9-ABA4-2D364EDC129E}" type="slidenum">
              <a:rPr lang="en-IN" smtClean="0"/>
              <a:pPr/>
              <a:t>2</a:t>
            </a:fld>
            <a:endParaRPr lang="en-IN"/>
          </a:p>
        </p:txBody>
      </p:sp>
    </p:spTree>
    <p:extLst>
      <p:ext uri="{BB962C8B-B14F-4D97-AF65-F5344CB8AC3E}">
        <p14:creationId xmlns:p14="http://schemas.microsoft.com/office/powerpoint/2010/main" xmlns="" val="395448703"/>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cstate="print">
              <a:alphaModFix amt="85000"/>
              <a:lum bright="70000" contrast="-70000"/>
              <a:extLst>
                <a:ext uri="{BEBA8EAE-BF5A-486C-A8C5-ECC9F3942E4B}">
                  <a14:imgProps xmlns:a14="http://schemas.microsoft.com/office/drawing/2010/main" xmlns="">
                    <a14:imgLayer r:embed="rId3">
                      <a14:imgEffect>
                        <a14:sharpenSoften amount="61000"/>
                      </a14:imgEffect>
                    </a14:imgLayer>
                  </a14:imgProps>
                </a:ext>
                <a:ext uri="{28A0092B-C50C-407E-A947-70E740481C1C}">
                  <a14:useLocalDpi xmlns:a14="http://schemas.microsoft.com/office/drawing/2010/main" xmlns=""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cstate="print">
              <a:alphaModFix amt="85000"/>
              <a:lum bright="70000" contrast="-70000"/>
              <a:extLst>
                <a:ext uri="{BEBA8EAE-BF5A-486C-A8C5-ECC9F3942E4B}">
                  <a14:imgProps xmlns:a14="http://schemas.microsoft.com/office/drawing/2010/main" xmlns="">
                    <a14:imgLayer r:embed="rId3">
                      <a14:imgEffect>
                        <a14:sharpenSoften amount="61000"/>
                      </a14:imgEffect>
                    </a14:imgLayer>
                  </a14:imgProps>
                </a:ext>
                <a:ext uri="{28A0092B-C50C-407E-A947-70E740481C1C}">
                  <a14:useLocalDpi xmlns:a14="http://schemas.microsoft.com/office/drawing/2010/main" xmlns=""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cstate="print">
              <a:alphaModFix amt="85000"/>
              <a:lum bright="70000" contrast="-70000"/>
              <a:extLst>
                <a:ext uri="{BEBA8EAE-BF5A-486C-A8C5-ECC9F3942E4B}">
                  <a14:imgProps xmlns:a14="http://schemas.microsoft.com/office/drawing/2010/main" xmlns="">
                    <a14:imgLayer r:embed="rId3">
                      <a14:imgEffect>
                        <a14:sharpenSoften amount="61000"/>
                      </a14:imgEffect>
                    </a14:imgLayer>
                  </a14:imgProps>
                </a:ext>
                <a:ext uri="{28A0092B-C50C-407E-A947-70E740481C1C}">
                  <a14:useLocalDpi xmlns:a14="http://schemas.microsoft.com/office/drawing/2010/main" xmlns=""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cstate="print">
                <a:duotone>
                  <a:schemeClr val="accent1">
                    <a:shade val="45000"/>
                    <a:satMod val="135000"/>
                  </a:schemeClr>
                  <a:prstClr val="white"/>
                </a:duotone>
                <a:extLst>
                  <a:ext uri="{BEBA8EAE-BF5A-486C-A8C5-ECC9F3942E4B}">
                    <a14:imgProps xmlns:a14="http://schemas.microsoft.com/office/drawing/2010/main" xmlns="">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smtClean="0"/>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8E8AD1A-C102-4942-BC1D-345319BBE506}" type="datetimeFigureOut">
              <a:rPr lang="en-IN" smtClean="0"/>
              <a:pPr/>
              <a:t>12-08-2020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8254A783-D7A6-42A1-896B-E820F1FC8C8A}" type="slidenum">
              <a:rPr lang="en-IN" smtClean="0"/>
              <a:pPr/>
              <a:t>‹#›</a:t>
            </a:fld>
            <a:endParaRPr lang="en-IN"/>
          </a:p>
        </p:txBody>
      </p:sp>
    </p:spTree>
    <p:extLst>
      <p:ext uri="{BB962C8B-B14F-4D97-AF65-F5344CB8AC3E}">
        <p14:creationId xmlns:p14="http://schemas.microsoft.com/office/powerpoint/2010/main" xmlns="" val="28925300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8E8AD1A-C102-4942-BC1D-345319BBE506}" type="datetimeFigureOut">
              <a:rPr lang="en-IN" smtClean="0"/>
              <a:pPr/>
              <a:t>12-08-2020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254A783-D7A6-42A1-896B-E820F1FC8C8A}" type="slidenum">
              <a:rPr lang="en-IN" smtClean="0"/>
              <a:pPr/>
              <a:t>‹#›</a:t>
            </a:fld>
            <a:endParaRPr lang="en-IN"/>
          </a:p>
        </p:txBody>
      </p:sp>
    </p:spTree>
    <p:extLst>
      <p:ext uri="{BB962C8B-B14F-4D97-AF65-F5344CB8AC3E}">
        <p14:creationId xmlns:p14="http://schemas.microsoft.com/office/powerpoint/2010/main" xmlns="" val="15429804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8E8AD1A-C102-4942-BC1D-345319BBE506}" type="datetimeFigureOut">
              <a:rPr lang="en-IN" smtClean="0"/>
              <a:pPr/>
              <a:t>12-08-2020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254A783-D7A6-42A1-896B-E820F1FC8C8A}" type="slidenum">
              <a:rPr lang="en-IN" smtClean="0"/>
              <a:pPr/>
              <a:t>‹#›</a:t>
            </a:fld>
            <a:endParaRPr lang="en-IN"/>
          </a:p>
        </p:txBody>
      </p:sp>
    </p:spTree>
    <p:extLst>
      <p:ext uri="{BB962C8B-B14F-4D97-AF65-F5344CB8AC3E}">
        <p14:creationId xmlns:p14="http://schemas.microsoft.com/office/powerpoint/2010/main" xmlns="" val="42604039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8E8AD1A-C102-4942-BC1D-345319BBE506}" type="datetimeFigureOut">
              <a:rPr lang="en-IN" smtClean="0"/>
              <a:pPr/>
              <a:t>12-08-2020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254A783-D7A6-42A1-896B-E820F1FC8C8A}" type="slidenum">
              <a:rPr lang="en-IN" smtClean="0"/>
              <a:pPr/>
              <a:t>‹#›</a:t>
            </a:fld>
            <a:endParaRPr lang="en-IN"/>
          </a:p>
        </p:txBody>
      </p:sp>
    </p:spTree>
    <p:extLst>
      <p:ext uri="{BB962C8B-B14F-4D97-AF65-F5344CB8AC3E}">
        <p14:creationId xmlns:p14="http://schemas.microsoft.com/office/powerpoint/2010/main" xmlns="" val="89588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cstate="print">
              <a:alphaModFix amt="85000"/>
              <a:lum bright="70000" contrast="-70000"/>
              <a:extLst>
                <a:ext uri="{BEBA8EAE-BF5A-486C-A8C5-ECC9F3942E4B}">
                  <a14:imgProps xmlns:a14="http://schemas.microsoft.com/office/drawing/2010/main" xmlns="">
                    <a14:imgLayer r:embed="rId3">
                      <a14:imgEffect>
                        <a14:sharpenSoften amount="61000"/>
                      </a14:imgEffect>
                    </a14:imgLayer>
                  </a14:imgProps>
                </a:ext>
                <a:ext uri="{28A0092B-C50C-407E-A947-70E740481C1C}">
                  <a14:useLocalDpi xmlns:a14="http://schemas.microsoft.com/office/drawing/2010/main" xmlns=""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smtClean="0"/>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8593667" y="6272784"/>
            <a:ext cx="2644309" cy="365125"/>
          </a:xfrm>
        </p:spPr>
        <p:txBody>
          <a:bodyPr/>
          <a:lstStyle/>
          <a:p>
            <a:fld id="{98E8AD1A-C102-4942-BC1D-345319BBE506}" type="datetimeFigureOut">
              <a:rPr lang="en-IN" smtClean="0"/>
              <a:pPr/>
              <a:t>12-08-2020</a:t>
            </a:fld>
            <a:endParaRPr lang="en-IN"/>
          </a:p>
        </p:txBody>
      </p:sp>
      <p:sp>
        <p:nvSpPr>
          <p:cNvPr id="5" name="Footer Placeholder 4"/>
          <p:cNvSpPr>
            <a:spLocks noGrp="1"/>
          </p:cNvSpPr>
          <p:nvPr>
            <p:ph type="ftr" sz="quarter" idx="11"/>
          </p:nvPr>
        </p:nvSpPr>
        <p:spPr>
          <a:xfrm>
            <a:off x="2182708" y="6272784"/>
            <a:ext cx="6327648" cy="365125"/>
          </a:xfrm>
        </p:spPr>
        <p:txBody>
          <a:bodyPr/>
          <a:lstStyle/>
          <a:p>
            <a:endParaRPr lang="en-IN"/>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cstate="print">
                <a:duotone>
                  <a:schemeClr val="accent1">
                    <a:shade val="45000"/>
                    <a:satMod val="135000"/>
                  </a:schemeClr>
                  <a:prstClr val="white"/>
                </a:duotone>
                <a:extLst>
                  <a:ext uri="{BEBA8EAE-BF5A-486C-A8C5-ECC9F3942E4B}">
                    <a14:imgProps xmlns:a14="http://schemas.microsoft.com/office/drawing/2010/main" xmlns="">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8254A783-D7A6-42A1-896B-E820F1FC8C8A}" type="slidenum">
              <a:rPr lang="en-IN" smtClean="0"/>
              <a:pPr/>
              <a:t>‹#›</a:t>
            </a:fld>
            <a:endParaRPr lang="en-IN"/>
          </a:p>
        </p:txBody>
      </p:sp>
    </p:spTree>
    <p:extLst>
      <p:ext uri="{BB962C8B-B14F-4D97-AF65-F5344CB8AC3E}">
        <p14:creationId xmlns:p14="http://schemas.microsoft.com/office/powerpoint/2010/main" xmlns="" val="2027216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8E8AD1A-C102-4942-BC1D-345319BBE506}" type="datetimeFigureOut">
              <a:rPr lang="en-IN" smtClean="0"/>
              <a:pPr/>
              <a:t>12-08-2020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254A783-D7A6-42A1-896B-E820F1FC8C8A}" type="slidenum">
              <a:rPr lang="en-IN" smtClean="0"/>
              <a:pPr/>
              <a:t>‹#›</a:t>
            </a:fld>
            <a:endParaRPr lang="en-IN"/>
          </a:p>
        </p:txBody>
      </p:sp>
    </p:spTree>
    <p:extLst>
      <p:ext uri="{BB962C8B-B14F-4D97-AF65-F5344CB8AC3E}">
        <p14:creationId xmlns:p14="http://schemas.microsoft.com/office/powerpoint/2010/main" xmlns="" val="30567059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8E8AD1A-C102-4942-BC1D-345319BBE506}" type="datetimeFigureOut">
              <a:rPr lang="en-IN" smtClean="0"/>
              <a:pPr/>
              <a:t>12-08-2020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8254A783-D7A6-42A1-896B-E820F1FC8C8A}" type="slidenum">
              <a:rPr lang="en-IN" smtClean="0"/>
              <a:pPr/>
              <a:t>‹#›</a:t>
            </a:fld>
            <a:endParaRPr lang="en-IN"/>
          </a:p>
        </p:txBody>
      </p:sp>
    </p:spTree>
    <p:extLst>
      <p:ext uri="{BB962C8B-B14F-4D97-AF65-F5344CB8AC3E}">
        <p14:creationId xmlns:p14="http://schemas.microsoft.com/office/powerpoint/2010/main" xmlns="" val="7220658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8E8AD1A-C102-4942-BC1D-345319BBE506}" type="datetimeFigureOut">
              <a:rPr lang="en-IN" smtClean="0"/>
              <a:pPr/>
              <a:t>12-08-2020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8254A783-D7A6-42A1-896B-E820F1FC8C8A}" type="slidenum">
              <a:rPr lang="en-IN" smtClean="0"/>
              <a:pPr/>
              <a:t>‹#›</a:t>
            </a:fld>
            <a:endParaRPr lang="en-IN"/>
          </a:p>
        </p:txBody>
      </p:sp>
    </p:spTree>
    <p:extLst>
      <p:ext uri="{BB962C8B-B14F-4D97-AF65-F5344CB8AC3E}">
        <p14:creationId xmlns:p14="http://schemas.microsoft.com/office/powerpoint/2010/main" xmlns="" val="18117621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E8AD1A-C102-4942-BC1D-345319BBE506}" type="datetimeFigureOut">
              <a:rPr lang="en-IN" smtClean="0"/>
              <a:pPr/>
              <a:t>12-08-2020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8254A783-D7A6-42A1-896B-E820F1FC8C8A}" type="slidenum">
              <a:rPr lang="en-IN" smtClean="0"/>
              <a:pPr/>
              <a:t>‹#›</a:t>
            </a:fld>
            <a:endParaRPr lang="en-IN"/>
          </a:p>
        </p:txBody>
      </p:sp>
    </p:spTree>
    <p:extLst>
      <p:ext uri="{BB962C8B-B14F-4D97-AF65-F5344CB8AC3E}">
        <p14:creationId xmlns:p14="http://schemas.microsoft.com/office/powerpoint/2010/main" xmlns="" val="7768738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cstate="print">
              <a:alphaModFix amt="60000"/>
              <a:lum bright="70000" contrast="-70000"/>
              <a:extLst>
                <a:ext uri="{BEBA8EAE-BF5A-486C-A8C5-ECC9F3942E4B}">
                  <a14:imgProps xmlns:a14="http://schemas.microsoft.com/office/drawing/2010/main" xmlns="">
                    <a14:imgLayer r:embed="rId3">
                      <a14:imgEffect>
                        <a14:sharpenSoften amount="61000"/>
                      </a14:imgEffect>
                    </a14:imgLayer>
                  </a14:imgProps>
                </a:ext>
                <a:ext uri="{28A0092B-C50C-407E-A947-70E740481C1C}">
                  <a14:useLocalDpi xmlns:a14="http://schemas.microsoft.com/office/drawing/2010/main" xmlns=""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smtClean="0"/>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E8AD1A-C102-4942-BC1D-345319BBE506}" type="datetimeFigureOut">
              <a:rPr lang="en-IN" smtClean="0"/>
              <a:pPr/>
              <a:t>12-08-2020</a:t>
            </a:fld>
            <a:endParaRPr lang="en-IN"/>
          </a:p>
        </p:txBody>
      </p:sp>
      <p:sp>
        <p:nvSpPr>
          <p:cNvPr id="6" name="Footer Placeholder 5"/>
          <p:cNvSpPr>
            <a:spLocks noGrp="1"/>
          </p:cNvSpPr>
          <p:nvPr>
            <p:ph type="ftr" sz="quarter" idx="11"/>
          </p:nvPr>
        </p:nvSpPr>
        <p:spPr/>
        <p:txBody>
          <a:bodyPr/>
          <a:lstStyle/>
          <a:p>
            <a:endParaRPr lang="en-IN"/>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cstate="print">
                <a:duotone>
                  <a:schemeClr val="accent1">
                    <a:shade val="45000"/>
                    <a:satMod val="135000"/>
                  </a:schemeClr>
                  <a:prstClr val="white"/>
                </a:duotone>
                <a:extLst>
                  <a:ext uri="{BEBA8EAE-BF5A-486C-A8C5-ECC9F3942E4B}">
                    <a14:imgProps xmlns:a14="http://schemas.microsoft.com/office/drawing/2010/main" xmlns="">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8254A783-D7A6-42A1-896B-E820F1FC8C8A}" type="slidenum">
              <a:rPr lang="en-IN" smtClean="0"/>
              <a:pPr/>
              <a:t>‹#›</a:t>
            </a:fld>
            <a:endParaRPr lang="en-IN"/>
          </a:p>
        </p:txBody>
      </p:sp>
    </p:spTree>
    <p:extLst>
      <p:ext uri="{BB962C8B-B14F-4D97-AF65-F5344CB8AC3E}">
        <p14:creationId xmlns:p14="http://schemas.microsoft.com/office/powerpoint/2010/main" xmlns="" val="20331689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cstate="print">
              <a:alphaModFix amt="60000"/>
              <a:lum bright="70000" contrast="-70000"/>
              <a:extLst>
                <a:ext uri="{BEBA8EAE-BF5A-486C-A8C5-ECC9F3942E4B}">
                  <a14:imgProps xmlns:a14="http://schemas.microsoft.com/office/drawing/2010/main" xmlns="">
                    <a14:imgLayer r:embed="rId3">
                      <a14:imgEffect>
                        <a14:sharpenSoften amount="61000"/>
                      </a14:imgEffect>
                    </a14:imgLayer>
                  </a14:imgProps>
                </a:ext>
                <a:ext uri="{28A0092B-C50C-407E-A947-70E740481C1C}">
                  <a14:useLocalDpi xmlns:a14="http://schemas.microsoft.com/office/drawing/2010/main" xmlns=""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E8AD1A-C102-4942-BC1D-345319BBE506}" type="datetimeFigureOut">
              <a:rPr lang="en-IN" smtClean="0"/>
              <a:pPr/>
              <a:t>12-08-2020</a:t>
            </a:fld>
            <a:endParaRPr lang="en-IN"/>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cstate="print">
                <a:duotone>
                  <a:schemeClr val="accent1">
                    <a:shade val="45000"/>
                    <a:satMod val="135000"/>
                  </a:schemeClr>
                  <a:prstClr val="white"/>
                </a:duotone>
                <a:extLst>
                  <a:ext uri="{BEBA8EAE-BF5A-486C-A8C5-ECC9F3942E4B}">
                    <a14:imgProps xmlns:a14="http://schemas.microsoft.com/office/drawing/2010/main" xmlns="">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8254A783-D7A6-42A1-896B-E820F1FC8C8A}" type="slidenum">
              <a:rPr lang="en-IN" smtClean="0"/>
              <a:pPr/>
              <a:t>‹#›</a:t>
            </a:fld>
            <a:endParaRPr lang="en-IN"/>
          </a:p>
        </p:txBody>
      </p:sp>
    </p:spTree>
    <p:extLst>
      <p:ext uri="{BB962C8B-B14F-4D97-AF65-F5344CB8AC3E}">
        <p14:creationId xmlns:p14="http://schemas.microsoft.com/office/powerpoint/2010/main" xmlns="" val="22927501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98E8AD1A-C102-4942-BC1D-345319BBE506}" type="datetimeFigureOut">
              <a:rPr lang="en-IN" smtClean="0"/>
              <a:pPr/>
              <a:t>12-08-2020</a:t>
            </a:fld>
            <a:endParaRPr lang="en-IN"/>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IN"/>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cstate="print">
                <a:duotone>
                  <a:schemeClr val="accent1">
                    <a:shade val="45000"/>
                    <a:satMod val="135000"/>
                  </a:schemeClr>
                  <a:prstClr val="white"/>
                </a:duotone>
                <a:extLst>
                  <a:ext uri="{BEBA8EAE-BF5A-486C-A8C5-ECC9F3942E4B}">
                    <a14:imgProps xmlns:a14="http://schemas.microsoft.com/office/drawing/2010/main" xmlns="">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8254A783-D7A6-42A1-896B-E820F1FC8C8A}" type="slidenum">
              <a:rPr lang="en-IN" smtClean="0"/>
              <a:pPr/>
              <a:t>‹#›</a:t>
            </a:fld>
            <a:endParaRPr lang="en-IN"/>
          </a:p>
        </p:txBody>
      </p:sp>
    </p:spTree>
    <p:extLst>
      <p:ext uri="{BB962C8B-B14F-4D97-AF65-F5344CB8AC3E}">
        <p14:creationId xmlns:p14="http://schemas.microsoft.com/office/powerpoint/2010/main" xmlns="" val="1028126014"/>
      </p:ext>
    </p:extLst>
  </p:cSld>
  <p:clrMap bg1="lt1" tx1="dk1" bg2="lt2" tx2="dk2" accent1="accent1" accent2="accent2" accent3="accent3" accent4="accent4" accent5="accent5" accent6="accent6" hlink="hlink" folHlink="folHlink"/>
  <p:sldLayoutIdLst>
    <p:sldLayoutId id="2147483936" r:id="rId1"/>
    <p:sldLayoutId id="2147483937" r:id="rId2"/>
    <p:sldLayoutId id="2147483938" r:id="rId3"/>
    <p:sldLayoutId id="2147483939" r:id="rId4"/>
    <p:sldLayoutId id="2147483940" r:id="rId5"/>
    <p:sldLayoutId id="2147483941" r:id="rId6"/>
    <p:sldLayoutId id="2147483942" r:id="rId7"/>
    <p:sldLayoutId id="2147483943" r:id="rId8"/>
    <p:sldLayoutId id="2147483944" r:id="rId9"/>
    <p:sldLayoutId id="2147483945" r:id="rId10"/>
    <p:sldLayoutId id="2147483946"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xmlns=""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949960" y="1381423"/>
            <a:ext cx="9966960" cy="3035808"/>
          </a:xfrm>
        </p:spPr>
        <p:txBody>
          <a:bodyPr/>
          <a:lstStyle/>
          <a:p>
            <a:r>
              <a:rPr lang="en-IN" sz="3600" dirty="0" smtClean="0"/>
              <a:t>SUBJECT : COST ACCOUNTING</a:t>
            </a:r>
            <a:r>
              <a:rPr lang="en-IN" sz="3600" dirty="0"/>
              <a:t/>
            </a:r>
            <a:br>
              <a:rPr lang="en-IN" sz="3600" dirty="0"/>
            </a:br>
            <a:r>
              <a:rPr lang="en-IN" sz="3600" dirty="0" smtClean="0"/>
              <a:t>(B.Com Ii  Year)</a:t>
            </a:r>
            <a:br>
              <a:rPr lang="en-IN" sz="3600" dirty="0" smtClean="0"/>
            </a:br>
            <a:r>
              <a:rPr lang="en-IN" sz="3600" dirty="0"/>
              <a:t/>
            </a:r>
            <a:br>
              <a:rPr lang="en-IN" sz="3600" dirty="0"/>
            </a:br>
            <a:r>
              <a:rPr lang="en-IN" sz="3600" dirty="0" smtClean="0"/>
              <a:t>ELEMENT OF COST</a:t>
            </a:r>
            <a:endParaRPr lang="en-IN" sz="3600" dirty="0"/>
          </a:p>
        </p:txBody>
      </p:sp>
      <p:sp>
        <p:nvSpPr>
          <p:cNvPr id="5" name="TextBox 4"/>
          <p:cNvSpPr txBox="1"/>
          <p:nvPr/>
        </p:nvSpPr>
        <p:spPr>
          <a:xfrm>
            <a:off x="3231838" y="4826675"/>
            <a:ext cx="5505027" cy="2031325"/>
          </a:xfrm>
          <a:prstGeom prst="rect">
            <a:avLst/>
          </a:prstGeom>
          <a:noFill/>
        </p:spPr>
        <p:txBody>
          <a:bodyPr wrap="square" rtlCol="0">
            <a:spAutoFit/>
          </a:bodyPr>
          <a:lstStyle/>
          <a:p>
            <a:r>
              <a:rPr lang="en-IN" b="1" dirty="0" smtClean="0"/>
              <a:t>Maj. (Dr.) Pradip Kumar Pandey</a:t>
            </a:r>
          </a:p>
          <a:p>
            <a:r>
              <a:rPr lang="en-IN" dirty="0" smtClean="0"/>
              <a:t>Associate Professor , Department of Commerce</a:t>
            </a:r>
          </a:p>
          <a:p>
            <a:r>
              <a:rPr lang="en-IN" dirty="0" smtClean="0"/>
              <a:t>HCPG College Varanasi</a:t>
            </a:r>
          </a:p>
          <a:p>
            <a:endParaRPr lang="en-IN" dirty="0"/>
          </a:p>
          <a:p>
            <a:r>
              <a:rPr lang="en-IN" b="1" dirty="0" smtClean="0"/>
              <a:t>Mob : </a:t>
            </a:r>
            <a:r>
              <a:rPr lang="en-IN" dirty="0" smtClean="0"/>
              <a:t>(+91)-9793914542</a:t>
            </a:r>
          </a:p>
          <a:p>
            <a:r>
              <a:rPr lang="en-IN" b="1" dirty="0" smtClean="0"/>
              <a:t>Email: </a:t>
            </a:r>
            <a:r>
              <a:rPr lang="en-IN" dirty="0" smtClean="0"/>
              <a:t>captainpkpandey@gmail.com</a:t>
            </a:r>
          </a:p>
          <a:p>
            <a:endParaRPr lang="en-IN" dirty="0"/>
          </a:p>
        </p:txBody>
      </p:sp>
      <p:pic>
        <p:nvPicPr>
          <p:cNvPr id="7" name="Picture 6"/>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949960" y="4571031"/>
            <a:ext cx="2281878" cy="1955799"/>
          </a:xfrm>
          <a:prstGeom prst="rect">
            <a:avLst/>
          </a:prstGeom>
        </p:spPr>
      </p:pic>
    </p:spTree>
    <p:extLst>
      <p:ext uri="{BB962C8B-B14F-4D97-AF65-F5344CB8AC3E}">
        <p14:creationId xmlns:p14="http://schemas.microsoft.com/office/powerpoint/2010/main" xmlns="" val="21754441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B0F0">
            <a:alpha val="33000"/>
          </a:srgbClr>
        </a:solidFill>
        <a:effectLst/>
      </p:bgPr>
    </p:bg>
    <p:spTree>
      <p:nvGrpSpPr>
        <p:cNvPr id="1" name=""/>
        <p:cNvGrpSpPr/>
        <p:nvPr/>
      </p:nvGrpSpPr>
      <p:grpSpPr>
        <a:xfrm>
          <a:off x="0" y="0"/>
          <a:ext cx="0" cy="0"/>
          <a:chOff x="0" y="0"/>
          <a:chExt cx="0" cy="0"/>
        </a:xfrm>
      </p:grpSpPr>
      <p:sp>
        <p:nvSpPr>
          <p:cNvPr id="2" name="TextBox 1"/>
          <p:cNvSpPr txBox="1"/>
          <p:nvPr/>
        </p:nvSpPr>
        <p:spPr>
          <a:xfrm>
            <a:off x="0" y="102550"/>
            <a:ext cx="2597921" cy="369332"/>
          </a:xfrm>
          <a:prstGeom prst="rect">
            <a:avLst/>
          </a:prstGeom>
          <a:noFill/>
        </p:spPr>
        <p:txBody>
          <a:bodyPr wrap="square" rtlCol="0">
            <a:spAutoFit/>
          </a:bodyPr>
          <a:lstStyle/>
          <a:p>
            <a:r>
              <a:rPr lang="en-IN" b="1" dirty="0" smtClean="0">
                <a:solidFill>
                  <a:srgbClr val="FF0000"/>
                </a:solidFill>
              </a:rPr>
              <a:t>SYLLABUS : </a:t>
            </a:r>
            <a:endParaRPr lang="en-IN" b="1" dirty="0">
              <a:solidFill>
                <a:srgbClr val="FF0000"/>
              </a:solidFill>
            </a:endParaRPr>
          </a:p>
        </p:txBody>
      </p:sp>
      <p:sp>
        <p:nvSpPr>
          <p:cNvPr id="3" name="TextBox 2"/>
          <p:cNvSpPr txBox="1"/>
          <p:nvPr/>
        </p:nvSpPr>
        <p:spPr>
          <a:xfrm>
            <a:off x="0" y="712941"/>
            <a:ext cx="12192000" cy="5632311"/>
          </a:xfrm>
          <a:prstGeom prst="rect">
            <a:avLst/>
          </a:prstGeom>
          <a:noFill/>
        </p:spPr>
        <p:txBody>
          <a:bodyPr wrap="square" rtlCol="0">
            <a:spAutoFit/>
          </a:bodyPr>
          <a:lstStyle/>
          <a:p>
            <a:r>
              <a:rPr lang="en-IN" b="1" dirty="0" smtClean="0"/>
              <a:t>UNIT – I</a:t>
            </a:r>
          </a:p>
          <a:p>
            <a:endParaRPr lang="en-IN" dirty="0"/>
          </a:p>
          <a:p>
            <a:r>
              <a:rPr lang="en-IN" dirty="0" smtClean="0"/>
              <a:t>Nature and Scope of Cost Accounting, Cost Vs. Management Accounting, Elements of Cost and their Classification, Methods and Techniques, Installation of </a:t>
            </a:r>
            <a:r>
              <a:rPr lang="en-IN" dirty="0"/>
              <a:t>Costing</a:t>
            </a:r>
            <a:r>
              <a:rPr lang="en-IN" dirty="0" smtClean="0"/>
              <a:t> System, Concept of Cost Audit.</a:t>
            </a:r>
          </a:p>
          <a:p>
            <a:endParaRPr lang="en-IN" dirty="0"/>
          </a:p>
          <a:p>
            <a:r>
              <a:rPr lang="en-IN" dirty="0" smtClean="0"/>
              <a:t>Accounting for material: Material Control, Techniques, Pricing of material issues, Treatment of material losses.</a:t>
            </a:r>
          </a:p>
          <a:p>
            <a:endParaRPr lang="en-IN" dirty="0"/>
          </a:p>
          <a:p>
            <a:r>
              <a:rPr lang="en-IN" b="1" dirty="0" smtClean="0"/>
              <a:t>UNIT – II</a:t>
            </a:r>
          </a:p>
          <a:p>
            <a:endParaRPr lang="en-IN" dirty="0"/>
          </a:p>
          <a:p>
            <a:r>
              <a:rPr lang="en-IN" dirty="0" smtClean="0"/>
              <a:t>Accounting for Labour: Labour Cost Control, Procedure, Labour Turnover, Idle Time and Overtime.</a:t>
            </a:r>
          </a:p>
          <a:p>
            <a:r>
              <a:rPr lang="en-IN" dirty="0" smtClean="0"/>
              <a:t>Methods of Wage Payment-Time and Piece rates, Incentive Schemes.</a:t>
            </a:r>
          </a:p>
          <a:p>
            <a:r>
              <a:rPr lang="en-IN" dirty="0" smtClean="0"/>
              <a:t>Accounting for Overheads: Classification and Departmentalization, Absorption of Overheads, Determination of Overhead rates, Under and Over Absorption and its treatment</a:t>
            </a:r>
          </a:p>
          <a:p>
            <a:endParaRPr lang="en-IN" dirty="0"/>
          </a:p>
          <a:p>
            <a:r>
              <a:rPr lang="en-IN" b="1" dirty="0" smtClean="0"/>
              <a:t>UNIT – III</a:t>
            </a:r>
          </a:p>
          <a:p>
            <a:r>
              <a:rPr lang="en-IN" dirty="0" smtClean="0"/>
              <a:t>Cost Ascertainment: Unit Costing Job Costing, Batch Costing, Contract Costing.</a:t>
            </a:r>
          </a:p>
          <a:p>
            <a:endParaRPr lang="en-IN" dirty="0"/>
          </a:p>
          <a:p>
            <a:r>
              <a:rPr lang="en-IN" b="1" dirty="0" smtClean="0"/>
              <a:t>UNIT – IV</a:t>
            </a:r>
          </a:p>
          <a:p>
            <a:r>
              <a:rPr lang="en-IN" dirty="0" smtClean="0"/>
              <a:t>Operating Costing, Process Costing, Cost Records: Integral and non-Integral System; </a:t>
            </a:r>
            <a:r>
              <a:rPr lang="en-IN" dirty="0" err="1" smtClean="0"/>
              <a:t>Reconcilation</a:t>
            </a:r>
            <a:r>
              <a:rPr lang="en-IN" dirty="0" smtClean="0"/>
              <a:t> of Cost and Financial Accounts.</a:t>
            </a:r>
            <a:endParaRPr lang="en-IN" dirty="0"/>
          </a:p>
        </p:txBody>
      </p:sp>
    </p:spTree>
    <p:extLst>
      <p:ext uri="{BB962C8B-B14F-4D97-AF65-F5344CB8AC3E}">
        <p14:creationId xmlns:p14="http://schemas.microsoft.com/office/powerpoint/2010/main" xmlns="" val="1367713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B0F0">
            <a:alpha val="33000"/>
          </a:srgbClr>
        </a:solidFill>
        <a:effectLst/>
      </p:bgPr>
    </p:bg>
    <p:spTree>
      <p:nvGrpSpPr>
        <p:cNvPr id="1" name=""/>
        <p:cNvGrpSpPr/>
        <p:nvPr/>
      </p:nvGrpSpPr>
      <p:grpSpPr>
        <a:xfrm>
          <a:off x="0" y="0"/>
          <a:ext cx="0" cy="0"/>
          <a:chOff x="0" y="0"/>
          <a:chExt cx="0" cy="0"/>
        </a:xfrm>
      </p:grpSpPr>
      <p:sp>
        <p:nvSpPr>
          <p:cNvPr id="2" name="TextBox 1"/>
          <p:cNvSpPr txBox="1"/>
          <p:nvPr/>
        </p:nvSpPr>
        <p:spPr>
          <a:xfrm>
            <a:off x="0" y="-14391"/>
            <a:ext cx="12192000" cy="1400383"/>
          </a:xfrm>
          <a:prstGeom prst="rect">
            <a:avLst/>
          </a:prstGeom>
          <a:noFill/>
        </p:spPr>
        <p:txBody>
          <a:bodyPr wrap="square" rtlCol="0">
            <a:spAutoFit/>
          </a:bodyPr>
          <a:lstStyle/>
          <a:p>
            <a:r>
              <a:rPr lang="en-IN" sz="1700" b="1" dirty="0" smtClean="0">
                <a:solidFill>
                  <a:srgbClr val="FF0000"/>
                </a:solidFill>
              </a:rPr>
              <a:t>ELEMENTS OF COST</a:t>
            </a:r>
          </a:p>
          <a:p>
            <a:endParaRPr lang="en-IN" sz="1700" dirty="0" smtClean="0"/>
          </a:p>
          <a:p>
            <a:r>
              <a:rPr lang="en-IN" sz="1700" dirty="0" smtClean="0"/>
              <a:t>For proper control and managerial decisions, management is to be provided with necessary data to analyse and classify costs. For this purpose, the total cost is analysed by element of costs i.e.  By nature of expenses. Strictly speaking, the elements of costs are three i.e. materials, labour and other expenses</a:t>
            </a:r>
          </a:p>
        </p:txBody>
      </p:sp>
      <p:sp>
        <p:nvSpPr>
          <p:cNvPr id="73" name="Rectangle 72"/>
          <p:cNvSpPr/>
          <p:nvPr/>
        </p:nvSpPr>
        <p:spPr>
          <a:xfrm>
            <a:off x="1343025" y="2268219"/>
            <a:ext cx="1181100" cy="3810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400" dirty="0" smtClean="0">
                <a:solidFill>
                  <a:schemeClr val="tx1"/>
                </a:solidFill>
              </a:rPr>
              <a:t>MATERIALS</a:t>
            </a:r>
            <a:endParaRPr lang="en-IN" sz="1400" dirty="0">
              <a:solidFill>
                <a:schemeClr val="tx1"/>
              </a:solidFill>
            </a:endParaRPr>
          </a:p>
        </p:txBody>
      </p:sp>
      <p:sp>
        <p:nvSpPr>
          <p:cNvPr id="74" name="Rectangle 73"/>
          <p:cNvSpPr/>
          <p:nvPr/>
        </p:nvSpPr>
        <p:spPr>
          <a:xfrm>
            <a:off x="5686425" y="2268219"/>
            <a:ext cx="1181100" cy="381000"/>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400" dirty="0" smtClean="0">
                <a:solidFill>
                  <a:schemeClr val="tx1"/>
                </a:solidFill>
              </a:rPr>
              <a:t>  LABOUR	</a:t>
            </a:r>
            <a:endParaRPr lang="en-IN" sz="1400" dirty="0">
              <a:solidFill>
                <a:schemeClr val="tx1"/>
              </a:solidFill>
            </a:endParaRPr>
          </a:p>
        </p:txBody>
      </p:sp>
      <p:sp>
        <p:nvSpPr>
          <p:cNvPr id="75" name="Rectangle 74"/>
          <p:cNvSpPr/>
          <p:nvPr/>
        </p:nvSpPr>
        <p:spPr>
          <a:xfrm>
            <a:off x="9867900" y="2296899"/>
            <a:ext cx="1181100" cy="38100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300" dirty="0" smtClean="0">
                <a:solidFill>
                  <a:schemeClr val="tx1"/>
                </a:solidFill>
              </a:rPr>
              <a:t>OTHER EXPENSES</a:t>
            </a:r>
            <a:endParaRPr lang="en-IN" sz="1300" dirty="0">
              <a:solidFill>
                <a:schemeClr val="tx1"/>
              </a:solidFill>
            </a:endParaRPr>
          </a:p>
        </p:txBody>
      </p:sp>
      <p:sp>
        <p:nvSpPr>
          <p:cNvPr id="76" name="Rectangle 75"/>
          <p:cNvSpPr/>
          <p:nvPr/>
        </p:nvSpPr>
        <p:spPr>
          <a:xfrm>
            <a:off x="204788" y="3525519"/>
            <a:ext cx="1181100" cy="381000"/>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200" dirty="0" smtClean="0">
                <a:solidFill>
                  <a:schemeClr val="tx1"/>
                </a:solidFill>
              </a:rPr>
              <a:t>DIRECT</a:t>
            </a:r>
            <a:endParaRPr lang="en-IN" sz="1200" dirty="0">
              <a:solidFill>
                <a:schemeClr val="tx1"/>
              </a:solidFill>
            </a:endParaRPr>
          </a:p>
        </p:txBody>
      </p:sp>
      <p:sp>
        <p:nvSpPr>
          <p:cNvPr id="77" name="Rectangle 76"/>
          <p:cNvSpPr/>
          <p:nvPr/>
        </p:nvSpPr>
        <p:spPr>
          <a:xfrm>
            <a:off x="2562225" y="3525519"/>
            <a:ext cx="1181100" cy="381000"/>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200" dirty="0" smtClean="0">
                <a:solidFill>
                  <a:schemeClr val="tx1"/>
                </a:solidFill>
              </a:rPr>
              <a:t>INDIRECT</a:t>
            </a:r>
            <a:endParaRPr lang="en-IN" sz="1200" dirty="0">
              <a:solidFill>
                <a:schemeClr val="tx1"/>
              </a:solidFill>
            </a:endParaRPr>
          </a:p>
        </p:txBody>
      </p:sp>
      <p:sp>
        <p:nvSpPr>
          <p:cNvPr id="78" name="Rectangle 77"/>
          <p:cNvSpPr/>
          <p:nvPr/>
        </p:nvSpPr>
        <p:spPr>
          <a:xfrm>
            <a:off x="4705350" y="3525519"/>
            <a:ext cx="1181100" cy="381000"/>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200" dirty="0" smtClean="0">
                <a:solidFill>
                  <a:schemeClr val="tx1"/>
                </a:solidFill>
              </a:rPr>
              <a:t>DIRECT</a:t>
            </a:r>
            <a:endParaRPr lang="en-IN" sz="1200" dirty="0">
              <a:solidFill>
                <a:schemeClr val="tx1"/>
              </a:solidFill>
            </a:endParaRPr>
          </a:p>
        </p:txBody>
      </p:sp>
      <p:sp>
        <p:nvSpPr>
          <p:cNvPr id="79" name="Rectangle 78"/>
          <p:cNvSpPr/>
          <p:nvPr/>
        </p:nvSpPr>
        <p:spPr>
          <a:xfrm>
            <a:off x="6848475" y="3525519"/>
            <a:ext cx="1181100" cy="381000"/>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200" dirty="0" smtClean="0">
                <a:solidFill>
                  <a:schemeClr val="tx1"/>
                </a:solidFill>
              </a:rPr>
              <a:t>INDIRECT</a:t>
            </a:r>
            <a:endParaRPr lang="en-IN" sz="1200" dirty="0">
              <a:solidFill>
                <a:schemeClr val="tx1"/>
              </a:solidFill>
            </a:endParaRPr>
          </a:p>
        </p:txBody>
      </p:sp>
      <p:sp>
        <p:nvSpPr>
          <p:cNvPr id="80" name="Rectangle 79"/>
          <p:cNvSpPr/>
          <p:nvPr/>
        </p:nvSpPr>
        <p:spPr>
          <a:xfrm>
            <a:off x="8991600" y="3525519"/>
            <a:ext cx="1181100" cy="381000"/>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200" dirty="0" smtClean="0">
                <a:solidFill>
                  <a:schemeClr val="tx1"/>
                </a:solidFill>
              </a:rPr>
              <a:t>DIRECT</a:t>
            </a:r>
            <a:endParaRPr lang="en-IN" sz="1200" dirty="0">
              <a:solidFill>
                <a:schemeClr val="tx1"/>
              </a:solidFill>
            </a:endParaRPr>
          </a:p>
        </p:txBody>
      </p:sp>
      <p:sp>
        <p:nvSpPr>
          <p:cNvPr id="81" name="Rectangle 80"/>
          <p:cNvSpPr/>
          <p:nvPr/>
        </p:nvSpPr>
        <p:spPr>
          <a:xfrm>
            <a:off x="10791825" y="3525519"/>
            <a:ext cx="1181100" cy="381000"/>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200" dirty="0" smtClean="0">
                <a:solidFill>
                  <a:schemeClr val="tx1"/>
                </a:solidFill>
              </a:rPr>
              <a:t>INDIRECT</a:t>
            </a:r>
            <a:endParaRPr lang="en-IN" sz="1200" dirty="0">
              <a:solidFill>
                <a:schemeClr val="tx1"/>
              </a:solidFill>
            </a:endParaRPr>
          </a:p>
        </p:txBody>
      </p:sp>
      <p:sp>
        <p:nvSpPr>
          <p:cNvPr id="82" name="Rectangle 81"/>
          <p:cNvSpPr/>
          <p:nvPr/>
        </p:nvSpPr>
        <p:spPr>
          <a:xfrm>
            <a:off x="5686424" y="4782819"/>
            <a:ext cx="1304925" cy="3810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400" dirty="0" smtClean="0">
                <a:solidFill>
                  <a:schemeClr val="tx1"/>
                </a:solidFill>
              </a:rPr>
              <a:t>OVERHEADS</a:t>
            </a:r>
            <a:endParaRPr lang="en-IN" sz="1400" dirty="0">
              <a:solidFill>
                <a:schemeClr val="tx1"/>
              </a:solidFill>
            </a:endParaRPr>
          </a:p>
        </p:txBody>
      </p:sp>
      <p:sp>
        <p:nvSpPr>
          <p:cNvPr id="83" name="Rectangle 82"/>
          <p:cNvSpPr/>
          <p:nvPr/>
        </p:nvSpPr>
        <p:spPr>
          <a:xfrm>
            <a:off x="200025" y="5928148"/>
            <a:ext cx="1181100" cy="552450"/>
          </a:xfrm>
          <a:prstGeom prst="rect">
            <a:avLst/>
          </a:prstGeom>
          <a:solidFill>
            <a:schemeClr val="accent1">
              <a:alpha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050" dirty="0" smtClean="0">
                <a:solidFill>
                  <a:schemeClr val="tx1"/>
                </a:solidFill>
              </a:rPr>
              <a:t>PRODUCTION OR WORKS OVERHEADS</a:t>
            </a:r>
            <a:endParaRPr lang="en-IN" sz="1050" dirty="0">
              <a:solidFill>
                <a:schemeClr val="tx1"/>
              </a:solidFill>
            </a:endParaRPr>
          </a:p>
        </p:txBody>
      </p:sp>
      <p:sp>
        <p:nvSpPr>
          <p:cNvPr id="84" name="Rectangle 83"/>
          <p:cNvSpPr/>
          <p:nvPr/>
        </p:nvSpPr>
        <p:spPr>
          <a:xfrm>
            <a:off x="3367086" y="5928148"/>
            <a:ext cx="1338263" cy="552450"/>
          </a:xfrm>
          <a:prstGeom prst="rect">
            <a:avLst/>
          </a:prstGeom>
          <a:solidFill>
            <a:schemeClr val="accent1">
              <a:alpha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050" dirty="0" smtClean="0">
                <a:solidFill>
                  <a:schemeClr val="tx1"/>
                </a:solidFill>
              </a:rPr>
              <a:t>ADMINISTRATION OVERHEADS</a:t>
            </a:r>
            <a:endParaRPr lang="en-IN" sz="1050" dirty="0">
              <a:solidFill>
                <a:schemeClr val="tx1"/>
              </a:solidFill>
            </a:endParaRPr>
          </a:p>
        </p:txBody>
      </p:sp>
      <p:sp>
        <p:nvSpPr>
          <p:cNvPr id="85" name="Rectangle 84"/>
          <p:cNvSpPr/>
          <p:nvPr/>
        </p:nvSpPr>
        <p:spPr>
          <a:xfrm>
            <a:off x="6991350" y="5928148"/>
            <a:ext cx="1181100" cy="552450"/>
          </a:xfrm>
          <a:prstGeom prst="rect">
            <a:avLst/>
          </a:prstGeom>
          <a:solidFill>
            <a:schemeClr val="accent1">
              <a:alpha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050" dirty="0" smtClean="0">
                <a:solidFill>
                  <a:schemeClr val="tx1"/>
                </a:solidFill>
              </a:rPr>
              <a:t>SELLING OVERHEADS</a:t>
            </a:r>
            <a:endParaRPr lang="en-IN" sz="1050" dirty="0">
              <a:solidFill>
                <a:schemeClr val="tx1"/>
              </a:solidFill>
            </a:endParaRPr>
          </a:p>
        </p:txBody>
      </p:sp>
      <p:sp>
        <p:nvSpPr>
          <p:cNvPr id="86" name="Rectangle 85"/>
          <p:cNvSpPr/>
          <p:nvPr/>
        </p:nvSpPr>
        <p:spPr>
          <a:xfrm>
            <a:off x="9963150" y="5928148"/>
            <a:ext cx="1181100" cy="552450"/>
          </a:xfrm>
          <a:prstGeom prst="rect">
            <a:avLst/>
          </a:prstGeom>
          <a:solidFill>
            <a:schemeClr val="accent1">
              <a:alpha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050" dirty="0" smtClean="0">
                <a:solidFill>
                  <a:schemeClr val="tx1"/>
                </a:solidFill>
              </a:rPr>
              <a:t>DISTRIBUTION OVERHEADS</a:t>
            </a:r>
            <a:endParaRPr lang="en-IN" sz="1050" dirty="0">
              <a:solidFill>
                <a:schemeClr val="tx1"/>
              </a:solidFill>
            </a:endParaRPr>
          </a:p>
        </p:txBody>
      </p:sp>
      <p:sp>
        <p:nvSpPr>
          <p:cNvPr id="87" name="Rectangle 86"/>
          <p:cNvSpPr/>
          <p:nvPr/>
        </p:nvSpPr>
        <p:spPr>
          <a:xfrm>
            <a:off x="5686425" y="1385992"/>
            <a:ext cx="1181100" cy="3810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200" dirty="0" smtClean="0">
                <a:solidFill>
                  <a:schemeClr val="tx1"/>
                </a:solidFill>
              </a:rPr>
              <a:t>ELEMENTS OF COST</a:t>
            </a:r>
            <a:endParaRPr lang="en-IN" sz="1200" dirty="0">
              <a:solidFill>
                <a:schemeClr val="tx1"/>
              </a:solidFill>
            </a:endParaRPr>
          </a:p>
        </p:txBody>
      </p:sp>
      <p:cxnSp>
        <p:nvCxnSpPr>
          <p:cNvPr id="89" name="Straight Arrow Connector 88"/>
          <p:cNvCxnSpPr/>
          <p:nvPr/>
        </p:nvCxnSpPr>
        <p:spPr>
          <a:xfrm rot="5400000">
            <a:off x="3854662" y="-134254"/>
            <a:ext cx="501227" cy="4343400"/>
          </a:xfrm>
          <a:prstGeom prst="bentConnector3">
            <a:avLst>
              <a:gd name="adj1" fmla="val 50000"/>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1" name="Straight Arrow Connector 90"/>
          <p:cNvCxnSpPr>
            <a:stCxn id="87" idx="2"/>
            <a:endCxn id="74" idx="0"/>
          </p:cNvCxnSpPr>
          <p:nvPr/>
        </p:nvCxnSpPr>
        <p:spPr>
          <a:xfrm>
            <a:off x="6276975" y="1766992"/>
            <a:ext cx="0" cy="50122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3" name="Straight Arrow Connector 92"/>
          <p:cNvCxnSpPr>
            <a:stCxn id="87" idx="2"/>
            <a:endCxn id="75" idx="0"/>
          </p:cNvCxnSpPr>
          <p:nvPr/>
        </p:nvCxnSpPr>
        <p:spPr>
          <a:xfrm rot="16200000" flipH="1">
            <a:off x="8102759" y="-58793"/>
            <a:ext cx="529907" cy="4181475"/>
          </a:xfrm>
          <a:prstGeom prst="bentConnector3">
            <a:avLst>
              <a:gd name="adj1" fmla="val 50000"/>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5" name="Straight Arrow Connector 94"/>
          <p:cNvCxnSpPr>
            <a:stCxn id="73" idx="2"/>
          </p:cNvCxnSpPr>
          <p:nvPr/>
        </p:nvCxnSpPr>
        <p:spPr>
          <a:xfrm flipH="1">
            <a:off x="771525" y="2649219"/>
            <a:ext cx="1162050" cy="8763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6" name="Straight Arrow Connector 95"/>
          <p:cNvCxnSpPr>
            <a:stCxn id="73" idx="2"/>
            <a:endCxn id="77" idx="0"/>
          </p:cNvCxnSpPr>
          <p:nvPr/>
        </p:nvCxnSpPr>
        <p:spPr>
          <a:xfrm>
            <a:off x="1933575" y="2649219"/>
            <a:ext cx="1219200" cy="8763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9" name="Straight Arrow Connector 98"/>
          <p:cNvCxnSpPr>
            <a:stCxn id="74" idx="2"/>
            <a:endCxn id="78" idx="0"/>
          </p:cNvCxnSpPr>
          <p:nvPr/>
        </p:nvCxnSpPr>
        <p:spPr>
          <a:xfrm flipH="1">
            <a:off x="5295900" y="2649219"/>
            <a:ext cx="981075" cy="8763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2" name="Straight Arrow Connector 101"/>
          <p:cNvCxnSpPr>
            <a:stCxn id="74" idx="2"/>
            <a:endCxn id="79" idx="0"/>
          </p:cNvCxnSpPr>
          <p:nvPr/>
        </p:nvCxnSpPr>
        <p:spPr>
          <a:xfrm>
            <a:off x="6276975" y="2649219"/>
            <a:ext cx="1162050" cy="8763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5" name="Straight Arrow Connector 104"/>
          <p:cNvCxnSpPr>
            <a:stCxn id="75" idx="2"/>
            <a:endCxn id="80" idx="0"/>
          </p:cNvCxnSpPr>
          <p:nvPr/>
        </p:nvCxnSpPr>
        <p:spPr>
          <a:xfrm flipH="1">
            <a:off x="9582150" y="2677899"/>
            <a:ext cx="876300" cy="84762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6" name="Straight Arrow Connector 105"/>
          <p:cNvCxnSpPr>
            <a:stCxn id="75" idx="2"/>
            <a:endCxn id="81" idx="0"/>
          </p:cNvCxnSpPr>
          <p:nvPr/>
        </p:nvCxnSpPr>
        <p:spPr>
          <a:xfrm>
            <a:off x="10458450" y="2677899"/>
            <a:ext cx="923925" cy="84762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5" name="Straight Connector 114"/>
          <p:cNvCxnSpPr>
            <a:stCxn id="77" idx="2"/>
          </p:cNvCxnSpPr>
          <p:nvPr/>
        </p:nvCxnSpPr>
        <p:spPr>
          <a:xfrm>
            <a:off x="3152775" y="3906519"/>
            <a:ext cx="0" cy="478579"/>
          </a:xfrm>
          <a:prstGeom prst="line">
            <a:avLst/>
          </a:prstGeom>
        </p:spPr>
        <p:style>
          <a:lnRef idx="1">
            <a:schemeClr val="accent1"/>
          </a:lnRef>
          <a:fillRef idx="0">
            <a:schemeClr val="accent1"/>
          </a:fillRef>
          <a:effectRef idx="0">
            <a:schemeClr val="accent1"/>
          </a:effectRef>
          <a:fontRef idx="minor">
            <a:schemeClr val="tx1"/>
          </a:fontRef>
        </p:style>
      </p:cxnSp>
      <p:cxnSp>
        <p:nvCxnSpPr>
          <p:cNvPr id="117" name="Straight Connector 116"/>
          <p:cNvCxnSpPr/>
          <p:nvPr/>
        </p:nvCxnSpPr>
        <p:spPr>
          <a:xfrm flipV="1">
            <a:off x="3152775" y="4385097"/>
            <a:ext cx="8248650"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122" name="Straight Connector 121"/>
          <p:cNvCxnSpPr/>
          <p:nvPr/>
        </p:nvCxnSpPr>
        <p:spPr>
          <a:xfrm>
            <a:off x="11401425" y="3906518"/>
            <a:ext cx="0" cy="478579"/>
          </a:xfrm>
          <a:prstGeom prst="line">
            <a:avLst/>
          </a:prstGeom>
        </p:spPr>
        <p:style>
          <a:lnRef idx="1">
            <a:schemeClr val="accent1"/>
          </a:lnRef>
          <a:fillRef idx="0">
            <a:schemeClr val="accent1"/>
          </a:fillRef>
          <a:effectRef idx="0">
            <a:schemeClr val="accent1"/>
          </a:effectRef>
          <a:fontRef idx="minor">
            <a:schemeClr val="tx1"/>
          </a:fontRef>
        </p:style>
      </p:cxnSp>
      <p:cxnSp>
        <p:nvCxnSpPr>
          <p:cNvPr id="124" name="Straight Connector 123"/>
          <p:cNvCxnSpPr/>
          <p:nvPr/>
        </p:nvCxnSpPr>
        <p:spPr>
          <a:xfrm>
            <a:off x="7458075" y="3906517"/>
            <a:ext cx="0" cy="478579"/>
          </a:xfrm>
          <a:prstGeom prst="line">
            <a:avLst/>
          </a:prstGeom>
        </p:spPr>
        <p:style>
          <a:lnRef idx="1">
            <a:schemeClr val="accent1"/>
          </a:lnRef>
          <a:fillRef idx="0">
            <a:schemeClr val="accent1"/>
          </a:fillRef>
          <a:effectRef idx="0">
            <a:schemeClr val="accent1"/>
          </a:effectRef>
          <a:fontRef idx="minor">
            <a:schemeClr val="tx1"/>
          </a:fontRef>
        </p:style>
      </p:cxnSp>
      <p:cxnSp>
        <p:nvCxnSpPr>
          <p:cNvPr id="126" name="Straight Arrow Connector 125"/>
          <p:cNvCxnSpPr>
            <a:endCxn id="82" idx="0"/>
          </p:cNvCxnSpPr>
          <p:nvPr/>
        </p:nvCxnSpPr>
        <p:spPr>
          <a:xfrm>
            <a:off x="6338886" y="4385096"/>
            <a:ext cx="1" cy="39772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8" name="Straight Arrow Connector 127"/>
          <p:cNvCxnSpPr>
            <a:stCxn id="82" idx="2"/>
            <a:endCxn id="83" idx="0"/>
          </p:cNvCxnSpPr>
          <p:nvPr/>
        </p:nvCxnSpPr>
        <p:spPr>
          <a:xfrm rot="5400000">
            <a:off x="3182567" y="2771827"/>
            <a:ext cx="764329" cy="5548312"/>
          </a:xfrm>
          <a:prstGeom prst="bentConnector3">
            <a:avLst>
              <a:gd name="adj1" fmla="val 50000"/>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9" name="Straight Arrow Connector 128"/>
          <p:cNvCxnSpPr>
            <a:stCxn id="82" idx="2"/>
            <a:endCxn id="84" idx="0"/>
          </p:cNvCxnSpPr>
          <p:nvPr/>
        </p:nvCxnSpPr>
        <p:spPr>
          <a:xfrm rot="5400000">
            <a:off x="4805389" y="4394649"/>
            <a:ext cx="764329" cy="2302669"/>
          </a:xfrm>
          <a:prstGeom prst="bentConnector3">
            <a:avLst>
              <a:gd name="adj1" fmla="val 50000"/>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2" name="Straight Arrow Connector 131"/>
          <p:cNvCxnSpPr>
            <a:stCxn id="82" idx="2"/>
            <a:endCxn id="85" idx="0"/>
          </p:cNvCxnSpPr>
          <p:nvPr/>
        </p:nvCxnSpPr>
        <p:spPr>
          <a:xfrm rot="16200000" flipH="1">
            <a:off x="6578229" y="4924476"/>
            <a:ext cx="764329" cy="1243013"/>
          </a:xfrm>
          <a:prstGeom prst="bentConnector3">
            <a:avLst>
              <a:gd name="adj1" fmla="val 50000"/>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5" name="Straight Arrow Connector 134"/>
          <p:cNvCxnSpPr>
            <a:stCxn id="82" idx="2"/>
            <a:endCxn id="86" idx="0"/>
          </p:cNvCxnSpPr>
          <p:nvPr/>
        </p:nvCxnSpPr>
        <p:spPr>
          <a:xfrm rot="16200000" flipH="1">
            <a:off x="8064129" y="3438576"/>
            <a:ext cx="764329" cy="4214813"/>
          </a:xfrm>
          <a:prstGeom prst="bentConnector3">
            <a:avLst>
              <a:gd name="adj1" fmla="val 50000"/>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4969425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B0F0">
            <a:alpha val="33000"/>
          </a:srgbClr>
        </a:solidFill>
        <a:effectLst/>
      </p:bgPr>
    </p:bg>
    <p:spTree>
      <p:nvGrpSpPr>
        <p:cNvPr id="1" name=""/>
        <p:cNvGrpSpPr/>
        <p:nvPr/>
      </p:nvGrpSpPr>
      <p:grpSpPr>
        <a:xfrm>
          <a:off x="0" y="0"/>
          <a:ext cx="0" cy="0"/>
          <a:chOff x="0" y="0"/>
          <a:chExt cx="0" cy="0"/>
        </a:xfrm>
      </p:grpSpPr>
      <p:sp>
        <p:nvSpPr>
          <p:cNvPr id="3" name="TextBox 2"/>
          <p:cNvSpPr txBox="1"/>
          <p:nvPr/>
        </p:nvSpPr>
        <p:spPr>
          <a:xfrm>
            <a:off x="0" y="95250"/>
            <a:ext cx="12192000" cy="6740307"/>
          </a:xfrm>
          <a:prstGeom prst="rect">
            <a:avLst/>
          </a:prstGeom>
          <a:noFill/>
        </p:spPr>
        <p:txBody>
          <a:bodyPr wrap="square" rtlCol="0">
            <a:spAutoFit/>
          </a:bodyPr>
          <a:lstStyle/>
          <a:p>
            <a:r>
              <a:rPr lang="en-IN" b="1" dirty="0">
                <a:solidFill>
                  <a:srgbClr val="FF0000"/>
                </a:solidFill>
              </a:rPr>
              <a:t>ELEMENTS OF COST</a:t>
            </a:r>
          </a:p>
          <a:p>
            <a:endParaRPr lang="en-IN" b="1" dirty="0">
              <a:solidFill>
                <a:srgbClr val="FF0000"/>
              </a:solidFill>
            </a:endParaRPr>
          </a:p>
          <a:p>
            <a:pPr marL="342900" indent="-342900">
              <a:buAutoNum type="arabicPeriod"/>
            </a:pPr>
            <a:r>
              <a:rPr lang="en-IN" b="1" dirty="0" smtClean="0"/>
              <a:t>Direct Materials: </a:t>
            </a:r>
            <a:r>
              <a:rPr lang="en-IN" dirty="0" smtClean="0"/>
              <a:t>They are those materials which can be identified in the product and can be conveniently measured and directly charged to the product. Following are normally classified as direct materials:</a:t>
            </a:r>
          </a:p>
          <a:p>
            <a:pPr marL="857250" lvl="1" indent="-400050">
              <a:buFont typeface="+mj-lt"/>
              <a:buAutoNum type="romanLcPeriod"/>
            </a:pPr>
            <a:r>
              <a:rPr lang="en-IN" b="1" dirty="0" smtClean="0"/>
              <a:t>All raw materials</a:t>
            </a:r>
          </a:p>
          <a:p>
            <a:pPr marL="857250" lvl="1" indent="-400050">
              <a:buFont typeface="+mj-lt"/>
              <a:buAutoNum type="romanLcPeriod"/>
            </a:pPr>
            <a:r>
              <a:rPr lang="en-IN" b="1" dirty="0" smtClean="0"/>
              <a:t>Specifically purchased materials : </a:t>
            </a:r>
            <a:r>
              <a:rPr lang="en-IN" dirty="0" smtClean="0"/>
              <a:t>It is for a specific job like glue for book binding</a:t>
            </a:r>
          </a:p>
          <a:p>
            <a:pPr marL="857250" lvl="1" indent="-400050">
              <a:buFont typeface="+mj-lt"/>
              <a:buAutoNum type="romanLcPeriod"/>
            </a:pPr>
            <a:r>
              <a:rPr lang="en-IN" b="1" dirty="0" smtClean="0"/>
              <a:t>Parts or components purchased or produced: </a:t>
            </a:r>
            <a:r>
              <a:rPr lang="en-IN" dirty="0" smtClean="0"/>
              <a:t>like batteries for cars, tyres for cycles.</a:t>
            </a:r>
          </a:p>
          <a:p>
            <a:pPr marL="857250" lvl="1" indent="-400050">
              <a:buFont typeface="+mj-lt"/>
              <a:buAutoNum type="romanLcPeriod"/>
            </a:pPr>
            <a:r>
              <a:rPr lang="en-IN" b="1" dirty="0" smtClean="0"/>
              <a:t>Primary packing materials: </a:t>
            </a:r>
            <a:r>
              <a:rPr lang="en-IN" dirty="0" smtClean="0"/>
              <a:t>like cartons, cardboard etc.</a:t>
            </a:r>
          </a:p>
          <a:p>
            <a:pPr marL="857250" lvl="1" indent="-400050">
              <a:buFont typeface="+mj-lt"/>
              <a:buAutoNum type="romanLcPeriod"/>
            </a:pPr>
            <a:endParaRPr lang="en-IN" b="1" dirty="0" smtClean="0"/>
          </a:p>
          <a:p>
            <a:pPr marL="400050" indent="-400050">
              <a:buFont typeface="+mj-lt"/>
              <a:buAutoNum type="arabicPeriod"/>
            </a:pPr>
            <a:r>
              <a:rPr lang="en-IN" b="1" dirty="0" smtClean="0"/>
              <a:t>Direct Labour: </a:t>
            </a:r>
            <a:r>
              <a:rPr lang="en-IN" dirty="0" smtClean="0"/>
              <a:t>It is all labour expended in altering the construction, composition, confirmation or condition of the product. In general words it is the labour contributed in converting raw materials into finished goods. The following group of labour are:</a:t>
            </a:r>
          </a:p>
          <a:p>
            <a:pPr marL="857250" lvl="1" indent="-400050">
              <a:buFont typeface="+mj-lt"/>
              <a:buAutoNum type="romanLcPeriod"/>
            </a:pPr>
            <a:r>
              <a:rPr lang="en-IN" dirty="0" smtClean="0"/>
              <a:t>Labour engaged on the actual production of the product or carrying out an operation for the process.</a:t>
            </a:r>
          </a:p>
          <a:p>
            <a:pPr marL="857250" lvl="1" indent="-400050">
              <a:buFont typeface="+mj-lt"/>
              <a:buAutoNum type="romanLcPeriod"/>
            </a:pPr>
            <a:r>
              <a:rPr lang="en-IN" dirty="0" smtClean="0"/>
              <a:t>Labours engaged in aiding the manufacture by means of supervision, maintenance, tools setting, transportation of materials</a:t>
            </a:r>
          </a:p>
          <a:p>
            <a:pPr marL="857250" lvl="1" indent="-400050">
              <a:buFont typeface="+mj-lt"/>
              <a:buAutoNum type="romanLcPeriod"/>
            </a:pPr>
            <a:r>
              <a:rPr lang="en-IN" dirty="0" smtClean="0"/>
              <a:t>Inspectors, analyst specially required for such production</a:t>
            </a:r>
          </a:p>
          <a:p>
            <a:pPr marL="857250" lvl="1" indent="-400050">
              <a:buFont typeface="+mj-lt"/>
              <a:buAutoNum type="romanLcPeriod"/>
            </a:pPr>
            <a:endParaRPr lang="en-IN" dirty="0"/>
          </a:p>
          <a:p>
            <a:pPr marL="400050" indent="-400050">
              <a:buFont typeface="+mj-lt"/>
              <a:buAutoNum type="arabicPeriod"/>
            </a:pPr>
            <a:r>
              <a:rPr lang="en-IN" b="1" dirty="0" smtClean="0"/>
              <a:t>Direct (or Chargeable) Expenses: </a:t>
            </a:r>
            <a:r>
              <a:rPr lang="en-IN" dirty="0" smtClean="0"/>
              <a:t>All expenses which can be identified to a particular cost centre and hence directly charged to the centre are known as direct expenses. Example includes royalty, excise duty, packing expenses etc.</a:t>
            </a:r>
          </a:p>
          <a:p>
            <a:pPr marL="400050" indent="-400050">
              <a:buFont typeface="+mj-lt"/>
              <a:buAutoNum type="arabicPeriod"/>
            </a:pPr>
            <a:endParaRPr lang="en-IN" b="1" dirty="0"/>
          </a:p>
          <a:p>
            <a:pPr marL="400050" indent="-400050">
              <a:buFont typeface="+mj-lt"/>
              <a:buAutoNum type="arabicPeriod"/>
            </a:pPr>
            <a:r>
              <a:rPr lang="en-IN" b="1" dirty="0" smtClean="0"/>
              <a:t>Overheads: </a:t>
            </a:r>
            <a:r>
              <a:rPr lang="en-IN" dirty="0" smtClean="0"/>
              <a:t>It may be defined as the aggregate of the cost of indirect materials, indirect labour, indirect expenses including services as cannot conveniently be charged direct to specific cost units. It is further divided into following main groups :</a:t>
            </a:r>
            <a:endParaRPr lang="en-IN" b="1" dirty="0"/>
          </a:p>
        </p:txBody>
      </p:sp>
    </p:spTree>
    <p:extLst>
      <p:ext uri="{BB962C8B-B14F-4D97-AF65-F5344CB8AC3E}">
        <p14:creationId xmlns:p14="http://schemas.microsoft.com/office/powerpoint/2010/main" xmlns="" val="35562455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B0F0">
            <a:alpha val="33000"/>
          </a:srgbClr>
        </a:solidFill>
        <a:effectLst/>
      </p:bgPr>
    </p:bg>
    <p:spTree>
      <p:nvGrpSpPr>
        <p:cNvPr id="1" name=""/>
        <p:cNvGrpSpPr/>
        <p:nvPr/>
      </p:nvGrpSpPr>
      <p:grpSpPr>
        <a:xfrm>
          <a:off x="0" y="0"/>
          <a:ext cx="0" cy="0"/>
          <a:chOff x="0" y="0"/>
          <a:chExt cx="0" cy="0"/>
        </a:xfrm>
      </p:grpSpPr>
      <p:sp>
        <p:nvSpPr>
          <p:cNvPr id="2" name="TextBox 1"/>
          <p:cNvSpPr txBox="1"/>
          <p:nvPr/>
        </p:nvSpPr>
        <p:spPr>
          <a:xfrm>
            <a:off x="0" y="0"/>
            <a:ext cx="12192000" cy="6186309"/>
          </a:xfrm>
          <a:prstGeom prst="rect">
            <a:avLst/>
          </a:prstGeom>
          <a:noFill/>
        </p:spPr>
        <p:txBody>
          <a:bodyPr wrap="square" rtlCol="0">
            <a:spAutoFit/>
          </a:bodyPr>
          <a:lstStyle/>
          <a:p>
            <a:r>
              <a:rPr lang="en-IN" b="1" dirty="0" smtClean="0">
                <a:solidFill>
                  <a:srgbClr val="FF0000"/>
                </a:solidFill>
              </a:rPr>
              <a:t>Contd.</a:t>
            </a:r>
          </a:p>
          <a:p>
            <a:endParaRPr lang="en-IN" b="1" dirty="0" smtClean="0">
              <a:solidFill>
                <a:srgbClr val="FF0000"/>
              </a:solidFill>
            </a:endParaRPr>
          </a:p>
          <a:p>
            <a:endParaRPr lang="en-IN" dirty="0" smtClean="0">
              <a:solidFill>
                <a:prstClr val="black"/>
              </a:solidFill>
            </a:endParaRPr>
          </a:p>
          <a:p>
            <a:pPr marL="400050" indent="-400050">
              <a:buFont typeface="+mj-lt"/>
              <a:buAutoNum type="romanLcPeriod"/>
            </a:pPr>
            <a:r>
              <a:rPr lang="en-IN" b="1" dirty="0" smtClean="0">
                <a:solidFill>
                  <a:prstClr val="black"/>
                </a:solidFill>
              </a:rPr>
              <a:t>Manufacturing or production or work overheads: </a:t>
            </a:r>
            <a:r>
              <a:rPr lang="en-IN" dirty="0" smtClean="0">
                <a:solidFill>
                  <a:prstClr val="black"/>
                </a:solidFill>
              </a:rPr>
              <a:t>These are indirect expenses of operating the manufacturing divisions of a concern and cover all indirect expenditure by the undertaking from the receipt of the order until its completion ready for despatch either to the customer  or to the finished goods. Examples include depreciation and insurance charges on fixed assets like plant and machinery, works, building, and electric equipment and floating assets like stores, finished goods etc.</a:t>
            </a:r>
          </a:p>
          <a:p>
            <a:pPr marL="400050" indent="-400050">
              <a:buFont typeface="+mj-lt"/>
              <a:buAutoNum type="romanLcPeriod"/>
            </a:pPr>
            <a:endParaRPr lang="en-IN" b="1" dirty="0">
              <a:solidFill>
                <a:prstClr val="black"/>
              </a:solidFill>
            </a:endParaRPr>
          </a:p>
          <a:p>
            <a:pPr marL="400050" indent="-400050">
              <a:buFont typeface="+mj-lt"/>
              <a:buAutoNum type="romanLcPeriod"/>
            </a:pPr>
            <a:r>
              <a:rPr lang="en-IN" b="1" dirty="0" smtClean="0">
                <a:solidFill>
                  <a:prstClr val="black"/>
                </a:solidFill>
              </a:rPr>
              <a:t>Administration overheads: </a:t>
            </a:r>
            <a:r>
              <a:rPr lang="en-IN" dirty="0" smtClean="0">
                <a:solidFill>
                  <a:prstClr val="black"/>
                </a:solidFill>
              </a:rPr>
              <a:t>These refer to cost of all activities relating to general management and administration of an organisation. These are indirect expenses incurred in the formulation of the policy, directing the organisation, controlling and managing the operations of an undertaking which is not directly to a research, development, production or selling activity or function.</a:t>
            </a:r>
          </a:p>
          <a:p>
            <a:pPr marL="400050" indent="-400050">
              <a:buFont typeface="+mj-lt"/>
              <a:buAutoNum type="romanLcPeriod"/>
            </a:pPr>
            <a:endParaRPr lang="en-IN" b="1" dirty="0">
              <a:solidFill>
                <a:prstClr val="black"/>
              </a:solidFill>
            </a:endParaRPr>
          </a:p>
          <a:p>
            <a:pPr marL="400050" indent="-400050">
              <a:buFont typeface="+mj-lt"/>
              <a:buAutoNum type="romanLcPeriod"/>
            </a:pPr>
            <a:r>
              <a:rPr lang="en-IN" b="1" dirty="0" smtClean="0">
                <a:solidFill>
                  <a:prstClr val="black"/>
                </a:solidFill>
              </a:rPr>
              <a:t>Selling overheads: </a:t>
            </a:r>
            <a:r>
              <a:rPr lang="en-IN" dirty="0" smtClean="0">
                <a:solidFill>
                  <a:prstClr val="black"/>
                </a:solidFill>
              </a:rPr>
              <a:t>These are the expenses incurred of seeking to create and stimulate demand and of securing orders and compromise the cost of soliciting and recurring orders for the articles or commodities dealt in and of efforts to find and retain customer. Examples include sales office expenses, salesman’s salaries and commission.</a:t>
            </a:r>
          </a:p>
          <a:p>
            <a:pPr marL="400050" indent="-400050">
              <a:buFont typeface="+mj-lt"/>
              <a:buAutoNum type="romanLcPeriod"/>
            </a:pPr>
            <a:endParaRPr lang="en-IN" b="1" dirty="0">
              <a:solidFill>
                <a:prstClr val="black"/>
              </a:solidFill>
            </a:endParaRPr>
          </a:p>
          <a:p>
            <a:pPr marL="400050" indent="-400050">
              <a:buFont typeface="+mj-lt"/>
              <a:buAutoNum type="romanLcPeriod"/>
            </a:pPr>
            <a:r>
              <a:rPr lang="en-IN" b="1" dirty="0" smtClean="0">
                <a:solidFill>
                  <a:prstClr val="black"/>
                </a:solidFill>
              </a:rPr>
              <a:t>Distribution of overheads: </a:t>
            </a:r>
            <a:r>
              <a:rPr lang="en-IN" dirty="0" smtClean="0">
                <a:solidFill>
                  <a:prstClr val="black"/>
                </a:solidFill>
              </a:rPr>
              <a:t>These are the expenses incurred in handling the product from the time it is ready for dispatch until it reaches the ultimate consumer. Distribution overheads include all expenses incurred from the time the product is completed in the works until it reaches its destination. </a:t>
            </a:r>
            <a:endParaRPr lang="en-IN" b="1" dirty="0">
              <a:solidFill>
                <a:prstClr val="black"/>
              </a:solidFill>
            </a:endParaRPr>
          </a:p>
        </p:txBody>
      </p:sp>
    </p:spTree>
    <p:extLst>
      <p:ext uri="{BB962C8B-B14F-4D97-AF65-F5344CB8AC3E}">
        <p14:creationId xmlns:p14="http://schemas.microsoft.com/office/powerpoint/2010/main" xmlns="" val="36381417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B0F0">
            <a:alpha val="33000"/>
          </a:srgbClr>
        </a:solidFill>
        <a:effectLst/>
      </p:bgPr>
    </p:bg>
    <p:spTree>
      <p:nvGrpSpPr>
        <p:cNvPr id="1" name=""/>
        <p:cNvGrpSpPr/>
        <p:nvPr/>
      </p:nvGrpSpPr>
      <p:grpSpPr>
        <a:xfrm>
          <a:off x="0" y="0"/>
          <a:ext cx="0" cy="0"/>
          <a:chOff x="0" y="0"/>
          <a:chExt cx="0" cy="0"/>
        </a:xfrm>
      </p:grpSpPr>
      <p:sp>
        <p:nvSpPr>
          <p:cNvPr id="3" name="Rounded Rectangle 2"/>
          <p:cNvSpPr/>
          <p:nvPr/>
        </p:nvSpPr>
        <p:spPr>
          <a:xfrm>
            <a:off x="0" y="2572107"/>
            <a:ext cx="12192000" cy="2762250"/>
          </a:xfrm>
          <a:prstGeom prst="roundRect">
            <a:avLst/>
          </a:prstGeom>
          <a:solidFill>
            <a:srgbClr val="FFFF00">
              <a:alpha val="71000"/>
            </a:srgbClr>
          </a:solidFill>
          <a:ln w="25400">
            <a:solidFill>
              <a:srgbClr val="FF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IN"/>
          </a:p>
        </p:txBody>
      </p:sp>
      <p:sp>
        <p:nvSpPr>
          <p:cNvPr id="2" name="TextBox 1"/>
          <p:cNvSpPr txBox="1"/>
          <p:nvPr/>
        </p:nvSpPr>
        <p:spPr>
          <a:xfrm>
            <a:off x="0" y="0"/>
            <a:ext cx="12192000" cy="5232202"/>
          </a:xfrm>
          <a:prstGeom prst="rect">
            <a:avLst/>
          </a:prstGeom>
          <a:noFill/>
        </p:spPr>
        <p:txBody>
          <a:bodyPr wrap="square" rtlCol="0">
            <a:spAutoFit/>
          </a:bodyPr>
          <a:lstStyle/>
          <a:p>
            <a:endParaRPr lang="en-IN" dirty="0" smtClean="0"/>
          </a:p>
          <a:p>
            <a:r>
              <a:rPr lang="en-IN" b="1" dirty="0" smtClean="0">
                <a:solidFill>
                  <a:srgbClr val="FF0000"/>
                </a:solidFill>
              </a:rPr>
              <a:t>                                                           DIVISIONS OF COSTS ARE OBTAIBED: </a:t>
            </a:r>
          </a:p>
          <a:p>
            <a:endParaRPr lang="en-IN" b="1" dirty="0" smtClean="0"/>
          </a:p>
          <a:p>
            <a:endParaRPr lang="en-IN" b="1" dirty="0"/>
          </a:p>
          <a:p>
            <a:endParaRPr lang="en-IN" b="1" dirty="0" smtClean="0"/>
          </a:p>
          <a:p>
            <a:endParaRPr lang="en-IN" b="1" dirty="0" smtClean="0"/>
          </a:p>
          <a:p>
            <a:endParaRPr lang="en-IN" b="1" dirty="0"/>
          </a:p>
          <a:p>
            <a:endParaRPr lang="en-IN" b="1" dirty="0" smtClean="0"/>
          </a:p>
          <a:p>
            <a:endParaRPr lang="en-IN" b="1" dirty="0"/>
          </a:p>
          <a:p>
            <a:endParaRPr lang="en-IN" b="1" dirty="0"/>
          </a:p>
          <a:p>
            <a:r>
              <a:rPr lang="en-IN" b="1" dirty="0" smtClean="0"/>
              <a:t>   </a:t>
            </a:r>
            <a:r>
              <a:rPr lang="en-IN" sz="2200" b="1" dirty="0" smtClean="0"/>
              <a:t>Prime Cost = </a:t>
            </a:r>
            <a:r>
              <a:rPr lang="en-IN" sz="2200" dirty="0" smtClean="0"/>
              <a:t>Direct materials + Direct Labour + Direct Expenses</a:t>
            </a:r>
          </a:p>
          <a:p>
            <a:pPr marL="342900" indent="-342900">
              <a:buAutoNum type="arabicPeriod"/>
            </a:pPr>
            <a:endParaRPr lang="en-IN" sz="2200" dirty="0" smtClean="0"/>
          </a:p>
          <a:p>
            <a:r>
              <a:rPr lang="en-IN" sz="2200" b="1" dirty="0" smtClean="0"/>
              <a:t>   Works or Factory Cost = </a:t>
            </a:r>
            <a:r>
              <a:rPr lang="en-IN" sz="2200" dirty="0" smtClean="0"/>
              <a:t>Prime Cost + Works or Factory Overheads</a:t>
            </a:r>
          </a:p>
          <a:p>
            <a:endParaRPr lang="en-IN" sz="2200" dirty="0"/>
          </a:p>
          <a:p>
            <a:r>
              <a:rPr lang="en-IN" sz="2200" b="1" dirty="0" smtClean="0"/>
              <a:t>  Cost of Production = </a:t>
            </a:r>
            <a:r>
              <a:rPr lang="en-IN" sz="2200" dirty="0" smtClean="0"/>
              <a:t>Works Cost + Administration Overheads</a:t>
            </a:r>
          </a:p>
          <a:p>
            <a:pPr marL="342900" indent="-342900">
              <a:buAutoNum type="arabicPeriod"/>
            </a:pPr>
            <a:endParaRPr lang="en-IN" sz="2200" dirty="0" smtClean="0"/>
          </a:p>
          <a:p>
            <a:r>
              <a:rPr lang="en-IN" sz="2200" b="1" dirty="0" smtClean="0"/>
              <a:t>   Total Cost or Cost of Sales = </a:t>
            </a:r>
            <a:r>
              <a:rPr lang="en-IN" sz="2200" dirty="0" smtClean="0"/>
              <a:t>Cost of Production + Selling and Distribution  Overheads </a:t>
            </a:r>
            <a:endParaRPr lang="en-IN" sz="2200" b="1" dirty="0" smtClean="0"/>
          </a:p>
        </p:txBody>
      </p:sp>
    </p:spTree>
    <p:extLst>
      <p:ext uri="{BB962C8B-B14F-4D97-AF65-F5344CB8AC3E}">
        <p14:creationId xmlns:p14="http://schemas.microsoft.com/office/powerpoint/2010/main" xmlns="" val="24959977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0B0F0">
            <a:alpha val="33000"/>
          </a:srgbClr>
        </a:solidFill>
        <a:effectLst/>
      </p:bgPr>
    </p:bg>
    <p:spTree>
      <p:nvGrpSpPr>
        <p:cNvPr id="1" name=""/>
        <p:cNvGrpSpPr/>
        <p:nvPr/>
      </p:nvGrpSpPr>
      <p:grpSpPr>
        <a:xfrm>
          <a:off x="0" y="0"/>
          <a:ext cx="0" cy="0"/>
          <a:chOff x="0" y="0"/>
          <a:chExt cx="0" cy="0"/>
        </a:xfrm>
      </p:grpSpPr>
      <p:sp>
        <p:nvSpPr>
          <p:cNvPr id="2" name="TextBox 1"/>
          <p:cNvSpPr txBox="1"/>
          <p:nvPr/>
        </p:nvSpPr>
        <p:spPr>
          <a:xfrm>
            <a:off x="0" y="74645"/>
            <a:ext cx="12192000" cy="369332"/>
          </a:xfrm>
          <a:prstGeom prst="rect">
            <a:avLst/>
          </a:prstGeom>
          <a:noFill/>
        </p:spPr>
        <p:txBody>
          <a:bodyPr wrap="square" rtlCol="0">
            <a:spAutoFit/>
          </a:bodyPr>
          <a:lstStyle/>
          <a:p>
            <a:r>
              <a:rPr lang="en-IN" b="1" dirty="0" smtClean="0">
                <a:solidFill>
                  <a:srgbClr val="FF0000"/>
                </a:solidFill>
              </a:rPr>
              <a:t>EXPENSES EXCLUDED FROM COSTS: </a:t>
            </a:r>
            <a:endParaRPr lang="en-IN" dirty="0">
              <a:solidFill>
                <a:prstClr val="black"/>
              </a:solidFill>
            </a:endParaRPr>
          </a:p>
        </p:txBody>
      </p:sp>
      <p:graphicFrame>
        <p:nvGraphicFramePr>
          <p:cNvPr id="5" name="Table 4"/>
          <p:cNvGraphicFramePr>
            <a:graphicFrameLocks noGrp="1"/>
          </p:cNvGraphicFramePr>
          <p:nvPr>
            <p:extLst>
              <p:ext uri="{D42A27DB-BD31-4B8C-83A1-F6EECF244321}">
                <p14:modId xmlns:p14="http://schemas.microsoft.com/office/powerpoint/2010/main" xmlns="" val="1308263766"/>
              </p:ext>
            </p:extLst>
          </p:nvPr>
        </p:nvGraphicFramePr>
        <p:xfrm>
          <a:off x="0" y="797957"/>
          <a:ext cx="12192000" cy="5890260"/>
        </p:xfrm>
        <a:graphic>
          <a:graphicData uri="http://schemas.openxmlformats.org/drawingml/2006/table">
            <a:tbl>
              <a:tblPr firstRow="1" bandRow="1">
                <a:tableStyleId>{5C22544A-7EE6-4342-B048-85BDC9FD1C3A}</a:tableStyleId>
              </a:tblPr>
              <a:tblGrid>
                <a:gridCol w="3133725"/>
                <a:gridCol w="2028825"/>
                <a:gridCol w="2152650"/>
                <a:gridCol w="2438400"/>
                <a:gridCol w="2438400"/>
              </a:tblGrid>
              <a:tr h="370840">
                <a:tc>
                  <a:txBody>
                    <a:bodyPr/>
                    <a:lstStyle/>
                    <a:p>
                      <a:r>
                        <a:rPr lang="en-IN" sz="1400" b="1" dirty="0" smtClean="0">
                          <a:solidFill>
                            <a:schemeClr val="tx1"/>
                          </a:solidFill>
                        </a:rPr>
                        <a:t>Purely Financial Charges</a:t>
                      </a:r>
                      <a:endParaRPr lang="en-IN" sz="1400" b="1" dirty="0">
                        <a:solidFill>
                          <a:schemeClr val="tx1"/>
                        </a:solidFill>
                      </a:endParaRPr>
                    </a:p>
                  </a:txBody>
                  <a:tcPr>
                    <a:solidFill>
                      <a:srgbClr val="92D050">
                        <a:alpha val="65000"/>
                      </a:srgbClr>
                    </a:solidFill>
                  </a:tcPr>
                </a:tc>
                <a:tc>
                  <a:txBody>
                    <a:bodyPr/>
                    <a:lstStyle/>
                    <a:p>
                      <a:r>
                        <a:rPr lang="en-IN" sz="1400" b="1" dirty="0" smtClean="0">
                          <a:solidFill>
                            <a:schemeClr val="tx1"/>
                          </a:solidFill>
                        </a:rPr>
                        <a:t>Appropriations</a:t>
                      </a:r>
                      <a:r>
                        <a:rPr lang="en-IN" sz="1400" b="1" baseline="0" dirty="0" smtClean="0">
                          <a:solidFill>
                            <a:schemeClr val="tx1"/>
                          </a:solidFill>
                        </a:rPr>
                        <a:t> of profit</a:t>
                      </a:r>
                      <a:endParaRPr lang="en-IN" sz="1400" b="1" dirty="0">
                        <a:solidFill>
                          <a:schemeClr val="tx1"/>
                        </a:solidFill>
                      </a:endParaRPr>
                    </a:p>
                  </a:txBody>
                  <a:tcPr>
                    <a:solidFill>
                      <a:srgbClr val="92D050">
                        <a:alpha val="65000"/>
                      </a:srgbClr>
                    </a:solidFill>
                  </a:tcPr>
                </a:tc>
                <a:tc>
                  <a:txBody>
                    <a:bodyPr/>
                    <a:lstStyle/>
                    <a:p>
                      <a:r>
                        <a:rPr lang="en-IN" sz="1400" b="1" dirty="0" smtClean="0">
                          <a:solidFill>
                            <a:schemeClr val="tx1"/>
                          </a:solidFill>
                        </a:rPr>
                        <a:t>Writing</a:t>
                      </a:r>
                      <a:r>
                        <a:rPr lang="en-IN" sz="1400" b="1" baseline="0" dirty="0" smtClean="0">
                          <a:solidFill>
                            <a:schemeClr val="tx1"/>
                          </a:solidFill>
                        </a:rPr>
                        <a:t> off intangible and fictitious assets </a:t>
                      </a:r>
                      <a:endParaRPr lang="en-IN" sz="1400" b="1" dirty="0">
                        <a:solidFill>
                          <a:schemeClr val="tx1"/>
                        </a:solidFill>
                      </a:endParaRPr>
                    </a:p>
                  </a:txBody>
                  <a:tcPr>
                    <a:solidFill>
                      <a:srgbClr val="92D050">
                        <a:alpha val="65000"/>
                      </a:srgbClr>
                    </a:solidFill>
                  </a:tcPr>
                </a:tc>
                <a:tc>
                  <a:txBody>
                    <a:bodyPr/>
                    <a:lstStyle/>
                    <a:p>
                      <a:r>
                        <a:rPr lang="en-IN" sz="1400" b="1" dirty="0" smtClean="0">
                          <a:solidFill>
                            <a:schemeClr val="tx1"/>
                          </a:solidFill>
                        </a:rPr>
                        <a:t>Purely Financial Incomes</a:t>
                      </a:r>
                      <a:endParaRPr lang="en-IN" sz="1400" b="1" dirty="0">
                        <a:solidFill>
                          <a:schemeClr val="tx1"/>
                        </a:solidFill>
                      </a:endParaRPr>
                    </a:p>
                  </a:txBody>
                  <a:tcPr>
                    <a:solidFill>
                      <a:srgbClr val="92D050">
                        <a:alpha val="65000"/>
                      </a:srgbClr>
                    </a:solidFill>
                  </a:tcPr>
                </a:tc>
                <a:tc>
                  <a:txBody>
                    <a:bodyPr/>
                    <a:lstStyle/>
                    <a:p>
                      <a:r>
                        <a:rPr lang="en-IN" sz="1400" b="1" dirty="0" smtClean="0">
                          <a:solidFill>
                            <a:schemeClr val="tx1"/>
                          </a:solidFill>
                        </a:rPr>
                        <a:t>Abnormal Gains</a:t>
                      </a:r>
                      <a:r>
                        <a:rPr lang="en-IN" sz="1400" b="1" baseline="0" dirty="0" smtClean="0">
                          <a:solidFill>
                            <a:schemeClr val="tx1"/>
                          </a:solidFill>
                        </a:rPr>
                        <a:t> &amp; Losses</a:t>
                      </a:r>
                      <a:endParaRPr lang="en-IN" sz="1400" b="1" dirty="0">
                        <a:solidFill>
                          <a:schemeClr val="tx1"/>
                        </a:solidFill>
                      </a:endParaRPr>
                    </a:p>
                  </a:txBody>
                  <a:tcPr>
                    <a:solidFill>
                      <a:srgbClr val="92D050">
                        <a:alpha val="65000"/>
                      </a:srgbClr>
                    </a:solidFill>
                  </a:tcPr>
                </a:tc>
              </a:tr>
              <a:tr h="370840">
                <a:tc>
                  <a:txBody>
                    <a:bodyPr/>
                    <a:lstStyle/>
                    <a:p>
                      <a:pPr marL="342900" indent="-342900">
                        <a:buAutoNum type="arabicPeriod"/>
                      </a:pPr>
                      <a:r>
                        <a:rPr lang="en-IN" sz="1650" dirty="0" smtClean="0"/>
                        <a:t>Loss arising</a:t>
                      </a:r>
                      <a:r>
                        <a:rPr lang="en-IN" sz="1650" baseline="0" dirty="0" smtClean="0"/>
                        <a:t> from the sale of fixed assets</a:t>
                      </a:r>
                    </a:p>
                    <a:p>
                      <a:pPr marL="342900" indent="-342900">
                        <a:buAutoNum type="arabicPeriod"/>
                      </a:pPr>
                      <a:r>
                        <a:rPr lang="en-IN" sz="1650" baseline="0" dirty="0" smtClean="0"/>
                        <a:t>Loss on investments</a:t>
                      </a:r>
                    </a:p>
                    <a:p>
                      <a:pPr marL="342900" indent="-342900">
                        <a:buAutoNum type="arabicPeriod"/>
                      </a:pPr>
                      <a:r>
                        <a:rPr lang="en-IN" sz="1650" baseline="0" dirty="0" smtClean="0"/>
                        <a:t>Discount on shares and debentures</a:t>
                      </a:r>
                    </a:p>
                    <a:p>
                      <a:pPr marL="342900" indent="-342900">
                        <a:buAutoNum type="arabicPeriod"/>
                      </a:pPr>
                      <a:r>
                        <a:rPr lang="en-IN" sz="1650" baseline="0" dirty="0" smtClean="0"/>
                        <a:t>Interest on bank loan, mortgages and debentures</a:t>
                      </a:r>
                    </a:p>
                    <a:p>
                      <a:pPr marL="342900" indent="-342900">
                        <a:buAutoNum type="arabicPeriod"/>
                      </a:pPr>
                      <a:r>
                        <a:rPr lang="en-IN" sz="1650" baseline="0" dirty="0" smtClean="0"/>
                        <a:t>Expenses of the company’s share transfer office</a:t>
                      </a:r>
                    </a:p>
                    <a:p>
                      <a:pPr marL="342900" indent="-342900">
                        <a:buAutoNum type="arabicPeriod"/>
                      </a:pPr>
                      <a:r>
                        <a:rPr lang="en-IN" sz="1650" baseline="0" dirty="0" smtClean="0"/>
                        <a:t>Damages payable</a:t>
                      </a:r>
                    </a:p>
                    <a:p>
                      <a:pPr marL="342900" indent="-342900">
                        <a:buAutoNum type="arabicPeriod"/>
                      </a:pPr>
                      <a:r>
                        <a:rPr lang="en-IN" sz="1650" baseline="0" dirty="0" smtClean="0"/>
                        <a:t>Penalties and fines</a:t>
                      </a:r>
                    </a:p>
                    <a:p>
                      <a:pPr marL="342900" indent="-342900">
                        <a:buAutoNum type="arabicPeriod"/>
                      </a:pPr>
                      <a:r>
                        <a:rPr lang="en-IN" sz="1650" baseline="0" dirty="0" smtClean="0"/>
                        <a:t>Losses due to scrapping of machinery</a:t>
                      </a:r>
                    </a:p>
                    <a:p>
                      <a:pPr marL="342900" indent="-342900">
                        <a:buAutoNum type="arabicPeriod"/>
                      </a:pPr>
                      <a:r>
                        <a:rPr lang="en-IN" sz="1650" baseline="0" dirty="0" smtClean="0"/>
                        <a:t>Remuneration paid to the proprietor in excess of a fair reward for services rendered </a:t>
                      </a:r>
                    </a:p>
                    <a:p>
                      <a:pPr marL="342900" indent="-342900">
                        <a:buAutoNum type="arabicPeriod"/>
                      </a:pPr>
                      <a:r>
                        <a:rPr lang="en-IN" sz="1650" baseline="0" dirty="0" smtClean="0"/>
                        <a:t>Interest on capital</a:t>
                      </a:r>
                    </a:p>
                    <a:p>
                      <a:pPr marL="342900" indent="-342900">
                        <a:buAutoNum type="arabicPeriod"/>
                      </a:pPr>
                      <a:r>
                        <a:rPr lang="en-IN" sz="1650" baseline="0" dirty="0" smtClean="0"/>
                        <a:t>Expenses on raising capital</a:t>
                      </a:r>
                    </a:p>
                    <a:p>
                      <a:pPr marL="342900" indent="-342900">
                        <a:buAutoNum type="arabicPeriod"/>
                      </a:pPr>
                      <a:r>
                        <a:rPr lang="en-IN" sz="1650" baseline="0" dirty="0" smtClean="0"/>
                        <a:t>Cost discount</a:t>
                      </a:r>
                      <a:endParaRPr lang="en-IN" sz="1650" dirty="0"/>
                    </a:p>
                  </a:txBody>
                  <a:tcPr>
                    <a:solidFill>
                      <a:srgbClr val="FFFF00"/>
                    </a:solidFill>
                  </a:tcPr>
                </a:tc>
                <a:tc>
                  <a:txBody>
                    <a:bodyPr/>
                    <a:lstStyle/>
                    <a:p>
                      <a:pPr marL="342900" indent="-342900">
                        <a:buAutoNum type="arabicPeriod"/>
                      </a:pPr>
                      <a:r>
                        <a:rPr lang="en-IN" sz="1650" dirty="0" smtClean="0"/>
                        <a:t>Donations and charities</a:t>
                      </a:r>
                    </a:p>
                    <a:p>
                      <a:pPr marL="342900" indent="-342900">
                        <a:buAutoNum type="arabicPeriod"/>
                      </a:pPr>
                      <a:r>
                        <a:rPr lang="en-IN" sz="1650" dirty="0" smtClean="0"/>
                        <a:t>Taxes on income and profits</a:t>
                      </a:r>
                    </a:p>
                    <a:p>
                      <a:pPr marL="342900" indent="-342900">
                        <a:buAutoNum type="arabicPeriod"/>
                      </a:pPr>
                      <a:r>
                        <a:rPr lang="en-IN" sz="1650" dirty="0" smtClean="0"/>
                        <a:t>Dividend paid</a:t>
                      </a:r>
                    </a:p>
                    <a:p>
                      <a:pPr marL="342900" indent="-342900">
                        <a:buAutoNum type="arabicPeriod"/>
                      </a:pPr>
                      <a:r>
                        <a:rPr lang="en-IN" sz="1650" dirty="0" smtClean="0"/>
                        <a:t>Transfers to reserves and sinking</a:t>
                      </a:r>
                      <a:r>
                        <a:rPr lang="en-IN" sz="1650" baseline="0" dirty="0" smtClean="0"/>
                        <a:t> funds</a:t>
                      </a:r>
                    </a:p>
                    <a:p>
                      <a:pPr marL="342900" indent="-342900">
                        <a:buAutoNum type="arabicPeriod"/>
                      </a:pPr>
                      <a:r>
                        <a:rPr lang="en-IN" sz="1650" baseline="0" dirty="0" smtClean="0"/>
                        <a:t>Additional provisions for depreciation on fixed assets and for bad debts</a:t>
                      </a:r>
                    </a:p>
                    <a:p>
                      <a:pPr marL="342900" indent="-342900">
                        <a:buAutoNum type="arabicPeriod"/>
                      </a:pPr>
                      <a:r>
                        <a:rPr lang="en-IN" sz="1650" baseline="0" dirty="0" smtClean="0"/>
                        <a:t>Capital expenditure specially charged to revenue</a:t>
                      </a:r>
                      <a:endParaRPr lang="en-IN" sz="1650" dirty="0"/>
                    </a:p>
                  </a:txBody>
                  <a:tcPr>
                    <a:solidFill>
                      <a:srgbClr val="FFFF00"/>
                    </a:solidFill>
                  </a:tcPr>
                </a:tc>
                <a:tc>
                  <a:txBody>
                    <a:bodyPr/>
                    <a:lstStyle/>
                    <a:p>
                      <a:r>
                        <a:rPr lang="en-IN" sz="1650" dirty="0" smtClean="0"/>
                        <a:t>1. Goodwill, Patent and Copyrights, Advertisement, Preliminary expenses, Organisation Expenses, Underwriting Commission,</a:t>
                      </a:r>
                      <a:r>
                        <a:rPr lang="en-IN" sz="1650" baseline="0" dirty="0" smtClean="0"/>
                        <a:t> Discount on issue of Shares/Debentures.</a:t>
                      </a:r>
                      <a:r>
                        <a:rPr lang="en-IN" sz="1650" dirty="0" smtClean="0"/>
                        <a:t> </a:t>
                      </a:r>
                      <a:r>
                        <a:rPr lang="en-IN" sz="1650" baseline="0" dirty="0" smtClean="0"/>
                        <a:t> </a:t>
                      </a:r>
                      <a:endParaRPr lang="en-IN" sz="1650" dirty="0"/>
                    </a:p>
                  </a:txBody>
                  <a:tcPr>
                    <a:solidFill>
                      <a:srgbClr val="FFFF00"/>
                    </a:solidFill>
                  </a:tcPr>
                </a:tc>
                <a:tc>
                  <a:txBody>
                    <a:bodyPr/>
                    <a:lstStyle/>
                    <a:p>
                      <a:pPr marL="342900" indent="-342900">
                        <a:buAutoNum type="arabicPeriod"/>
                      </a:pPr>
                      <a:r>
                        <a:rPr lang="en-IN" sz="1650" dirty="0" smtClean="0"/>
                        <a:t>Rent receivable</a:t>
                      </a:r>
                    </a:p>
                    <a:p>
                      <a:pPr marL="342900" indent="-342900">
                        <a:buAutoNum type="arabicPeriod"/>
                      </a:pPr>
                      <a:r>
                        <a:rPr lang="en-IN" sz="1650" dirty="0" smtClean="0"/>
                        <a:t>Profits on sale of fixed assets</a:t>
                      </a:r>
                    </a:p>
                    <a:p>
                      <a:pPr marL="342900" indent="-342900">
                        <a:buAutoNum type="arabicPeriod"/>
                      </a:pPr>
                      <a:r>
                        <a:rPr lang="en-IN" sz="1650" dirty="0" smtClean="0"/>
                        <a:t>Transfer fees</a:t>
                      </a:r>
                      <a:r>
                        <a:rPr lang="en-IN" sz="1650" baseline="0" dirty="0" smtClean="0"/>
                        <a:t> received</a:t>
                      </a:r>
                    </a:p>
                    <a:p>
                      <a:pPr marL="342900" indent="-342900">
                        <a:buAutoNum type="arabicPeriod"/>
                      </a:pPr>
                      <a:r>
                        <a:rPr lang="en-IN" sz="1650" baseline="0" dirty="0" smtClean="0"/>
                        <a:t>Interest received on bank deposits</a:t>
                      </a:r>
                    </a:p>
                    <a:p>
                      <a:pPr marL="342900" indent="-342900">
                        <a:buAutoNum type="arabicPeriod"/>
                      </a:pPr>
                      <a:r>
                        <a:rPr lang="en-IN" sz="1650" baseline="0" dirty="0" smtClean="0"/>
                        <a:t>Dividend received</a:t>
                      </a:r>
                    </a:p>
                    <a:p>
                      <a:pPr marL="342900" indent="-342900">
                        <a:buAutoNum type="arabicPeriod"/>
                      </a:pPr>
                      <a:r>
                        <a:rPr lang="en-IN" sz="1650" baseline="0" dirty="0" smtClean="0"/>
                        <a:t>Brokerage received</a:t>
                      </a:r>
                    </a:p>
                    <a:p>
                      <a:pPr marL="342900" indent="-342900">
                        <a:buAutoNum type="arabicPeriod"/>
                      </a:pPr>
                      <a:r>
                        <a:rPr lang="en-IN" sz="1650" baseline="0" dirty="0" smtClean="0"/>
                        <a:t>Discount, commission received</a:t>
                      </a:r>
                      <a:endParaRPr lang="en-IN" sz="1650" dirty="0" smtClean="0"/>
                    </a:p>
                  </a:txBody>
                  <a:tcPr>
                    <a:solidFill>
                      <a:srgbClr val="FFFF00"/>
                    </a:solidFill>
                  </a:tcPr>
                </a:tc>
                <a:tc>
                  <a:txBody>
                    <a:bodyPr/>
                    <a:lstStyle/>
                    <a:p>
                      <a:pPr marL="342900" indent="-342900">
                        <a:buAutoNum type="arabicPeriod"/>
                      </a:pPr>
                      <a:r>
                        <a:rPr lang="en-IN" sz="1650" dirty="0" smtClean="0"/>
                        <a:t>Abnormal wastage of  materials</a:t>
                      </a:r>
                    </a:p>
                    <a:p>
                      <a:pPr marL="342900" indent="-342900">
                        <a:buAutoNum type="arabicPeriod"/>
                      </a:pPr>
                      <a:r>
                        <a:rPr lang="en-IN" sz="1650" dirty="0" smtClean="0"/>
                        <a:t>Wages of abnormal idle time</a:t>
                      </a:r>
                    </a:p>
                    <a:p>
                      <a:pPr marL="342900" indent="-342900">
                        <a:buAutoNum type="arabicPeriod"/>
                      </a:pPr>
                      <a:r>
                        <a:rPr lang="en-IN" sz="1650" dirty="0" smtClean="0"/>
                        <a:t>Cost</a:t>
                      </a:r>
                      <a:r>
                        <a:rPr lang="en-IN" sz="1650" baseline="0" dirty="0" smtClean="0"/>
                        <a:t> of abnormal idle facilities</a:t>
                      </a:r>
                    </a:p>
                    <a:p>
                      <a:pPr marL="342900" indent="-342900">
                        <a:buAutoNum type="arabicPeriod"/>
                      </a:pPr>
                      <a:r>
                        <a:rPr lang="en-IN" sz="1650" baseline="0" dirty="0" smtClean="0"/>
                        <a:t>Excessive depreciation</a:t>
                      </a:r>
                    </a:p>
                    <a:p>
                      <a:pPr marL="342900" indent="-342900">
                        <a:buAutoNum type="arabicPeriod"/>
                      </a:pPr>
                      <a:r>
                        <a:rPr lang="en-IN" sz="1650" baseline="0" dirty="0" smtClean="0"/>
                        <a:t>Abnormal gain on manufacturing</a:t>
                      </a:r>
                      <a:endParaRPr lang="en-IN" sz="1650" dirty="0" smtClean="0"/>
                    </a:p>
                    <a:p>
                      <a:pPr marL="342900" indent="-342900">
                        <a:buAutoNum type="arabicPeriod"/>
                      </a:pPr>
                      <a:endParaRPr lang="en-IN" sz="1650" dirty="0"/>
                    </a:p>
                  </a:txBody>
                  <a:tcPr>
                    <a:solidFill>
                      <a:srgbClr val="FFFF00"/>
                    </a:solidFill>
                  </a:tcPr>
                </a:tc>
              </a:tr>
            </a:tbl>
          </a:graphicData>
        </a:graphic>
      </p:graphicFrame>
    </p:spTree>
    <p:extLst>
      <p:ext uri="{BB962C8B-B14F-4D97-AF65-F5344CB8AC3E}">
        <p14:creationId xmlns:p14="http://schemas.microsoft.com/office/powerpoint/2010/main" xmlns="" val="15270989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0B0F0">
            <a:alpha val="33000"/>
          </a:srgbClr>
        </a:solidFill>
        <a:effectLst/>
      </p:bgPr>
    </p:bg>
    <p:spTree>
      <p:nvGrpSpPr>
        <p:cNvPr id="1" name=""/>
        <p:cNvGrpSpPr/>
        <p:nvPr/>
      </p:nvGrpSpPr>
      <p:grpSpPr>
        <a:xfrm>
          <a:off x="0" y="0"/>
          <a:ext cx="0" cy="0"/>
          <a:chOff x="0" y="0"/>
          <a:chExt cx="0" cy="0"/>
        </a:xfrm>
      </p:grpSpPr>
      <p:sp>
        <p:nvSpPr>
          <p:cNvPr id="2" name="Rectangle 1"/>
          <p:cNvSpPr/>
          <p:nvPr/>
        </p:nvSpPr>
        <p:spPr>
          <a:xfrm>
            <a:off x="4097865" y="2655838"/>
            <a:ext cx="3953935" cy="769441"/>
          </a:xfrm>
          <a:prstGeom prst="rect">
            <a:avLst/>
          </a:prstGeom>
        </p:spPr>
        <p:txBody>
          <a:bodyPr wrap="square">
            <a:spAutoFit/>
          </a:bodyPr>
          <a:lstStyle/>
          <a:p>
            <a:r>
              <a:rPr lang="en-IN" sz="4400" b="1" dirty="0" smtClean="0">
                <a:solidFill>
                  <a:srgbClr val="FF0000"/>
                </a:solidFill>
              </a:rPr>
              <a:t>THANK YOU !</a:t>
            </a:r>
          </a:p>
        </p:txBody>
      </p:sp>
    </p:spTree>
    <p:extLst>
      <p:ext uri="{BB962C8B-B14F-4D97-AF65-F5344CB8AC3E}">
        <p14:creationId xmlns:p14="http://schemas.microsoft.com/office/powerpoint/2010/main" xmlns="" val="417769725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xmlns="" name="Wood Type" id="{7ACABC62-BF99-48CF-A9DC-4DB89C7B13DC}" vid="{142A1326-48AB-42A9-8428-CB14AA30176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TM03090434[[fn=Wood Type]]</Template>
  <TotalTime>779</TotalTime>
  <Words>1028</Words>
  <Application>Microsoft Office PowerPoint</Application>
  <PresentationFormat>Custom</PresentationFormat>
  <Paragraphs>125</Paragraphs>
  <Slides>8</Slides>
  <Notes>1</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Wood Type</vt:lpstr>
      <vt:lpstr>SUBJECT : COST ACCOUNTING (B.Com Ii  Year)  ELEMENT OF COST</vt:lpstr>
      <vt:lpstr>Slide 2</vt:lpstr>
      <vt:lpstr>Slide 3</vt:lpstr>
      <vt:lpstr>Slide 4</vt:lpstr>
      <vt:lpstr>Slide 5</vt:lpstr>
      <vt:lpstr>Slide 6</vt:lpstr>
      <vt:lpstr>Slide 7</vt:lpstr>
      <vt:lpstr>Slide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SUBJECT : COST ACCOUNTING</dc:title>
  <dc:creator>PRATYUSH KUMAR PANDEY</dc:creator>
  <cp:lastModifiedBy>SUJIT SINGH</cp:lastModifiedBy>
  <cp:revision>75</cp:revision>
  <dcterms:created xsi:type="dcterms:W3CDTF">2020-08-01T09:12:03Z</dcterms:created>
  <dcterms:modified xsi:type="dcterms:W3CDTF">2020-08-12T04:07:31Z</dcterms:modified>
</cp:coreProperties>
</file>