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5" r:id="rId1"/>
  </p:sldMasterIdLst>
  <p:notesMasterIdLst>
    <p:notesMasterId r:id="rId10"/>
  </p:notesMasterIdLst>
  <p:sldIdLst>
    <p:sldId id="256" r:id="rId2"/>
    <p:sldId id="257" r:id="rId3"/>
    <p:sldId id="258" r:id="rId4"/>
    <p:sldId id="265" r:id="rId5"/>
    <p:sldId id="266" r:id="rId6"/>
    <p:sldId id="267" r:id="rId7"/>
    <p:sldId id="268" r:id="rId8"/>
    <p:sldId id="259"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88" autoAdjust="0"/>
    <p:restoredTop sz="94660"/>
  </p:normalViewPr>
  <p:slideViewPr>
    <p:cSldViewPr snapToGrid="0">
      <p:cViewPr varScale="1">
        <p:scale>
          <a:sx n="73" d="100"/>
          <a:sy n="73" d="100"/>
        </p:scale>
        <p:origin x="-732"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3F96F7-9721-4F52-B8B9-0BBFFA0D095D}" type="datetimeFigureOut">
              <a:rPr lang="en-IN" smtClean="0"/>
              <a:pPr/>
              <a:t>12-08-2020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484033-02EC-45C9-ABA4-2D364EDC129E}" type="slidenum">
              <a:rPr lang="en-IN" smtClean="0"/>
              <a:pPr/>
              <a:t>‹#›</a:t>
            </a:fld>
            <a:endParaRPr lang="en-IN"/>
          </a:p>
        </p:txBody>
      </p:sp>
    </p:spTree>
    <p:extLst>
      <p:ext uri="{BB962C8B-B14F-4D97-AF65-F5344CB8AC3E}">
        <p14:creationId xmlns:p14="http://schemas.microsoft.com/office/powerpoint/2010/main" xmlns="" val="2529960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484033-02EC-45C9-ABA4-2D364EDC129E}" type="slidenum">
              <a:rPr lang="en-IN" smtClean="0"/>
              <a:pPr/>
              <a:t>2</a:t>
            </a:fld>
            <a:endParaRPr lang="en-IN"/>
          </a:p>
        </p:txBody>
      </p:sp>
    </p:spTree>
    <p:extLst>
      <p:ext uri="{BB962C8B-B14F-4D97-AF65-F5344CB8AC3E}">
        <p14:creationId xmlns:p14="http://schemas.microsoft.com/office/powerpoint/2010/main" xmlns="" val="39544870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892530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1542980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4260403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89588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a:xfrm>
            <a:off x="2182708" y="6272784"/>
            <a:ext cx="6327648" cy="365125"/>
          </a:xfrm>
        </p:spPr>
        <p:txBody>
          <a:bodyPr/>
          <a:lstStyle/>
          <a:p>
            <a:endParaRPr lang="en-IN"/>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02721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3056705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722065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1811762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776873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cstate="print">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6" name="Footer Placeholder 5"/>
          <p:cNvSpPr>
            <a:spLocks noGrp="1"/>
          </p:cNvSpPr>
          <p:nvPr>
            <p:ph type="ftr" sz="quarter" idx="11"/>
          </p:nvPr>
        </p:nvSpPr>
        <p:spPr/>
        <p:txBody>
          <a:bodyPr/>
          <a:lstStyle/>
          <a:p>
            <a:endParaRPr lang="en-IN"/>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033168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cstate="print">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8AD1A-C102-4942-BC1D-345319BBE506}" type="datetimeFigureOut">
              <a:rPr lang="en-IN" smtClean="0"/>
              <a:pPr/>
              <a:t>12-08-2020</a:t>
            </a:fld>
            <a:endParaRPr lang="en-IN"/>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292750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98E8AD1A-C102-4942-BC1D-345319BBE506}" type="datetimeFigureOut">
              <a:rPr lang="en-IN" smtClean="0"/>
              <a:pPr/>
              <a:t>12-08-2020</a:t>
            </a:fld>
            <a:endParaRPr lang="en-IN"/>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IN"/>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cstate="print">
                <a:duotone>
                  <a:schemeClr val="accent1">
                    <a:shade val="45000"/>
                    <a:satMod val="135000"/>
                  </a:schemeClr>
                  <a:prstClr val="white"/>
                </a:duotone>
                <a:extLst>
                  <a:ext uri="{BEBA8EAE-BF5A-486C-A8C5-ECC9F3942E4B}">
                    <a14:imgProps xmlns:a14="http://schemas.microsoft.com/office/drawing/2010/main" xmlns="">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1028126014"/>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xmlns=""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9960" y="1381423"/>
            <a:ext cx="9966960" cy="3035808"/>
          </a:xfrm>
        </p:spPr>
        <p:txBody>
          <a:bodyPr/>
          <a:lstStyle/>
          <a:p>
            <a:r>
              <a:rPr lang="en-IN" sz="3600" dirty="0" smtClean="0"/>
              <a:t>SUBJECT : COST ACCOUNTING</a:t>
            </a:r>
            <a:r>
              <a:rPr lang="en-IN" sz="3600" dirty="0"/>
              <a:t/>
            </a:r>
            <a:br>
              <a:rPr lang="en-IN" sz="3600" dirty="0"/>
            </a:br>
            <a:r>
              <a:rPr lang="en-IN" sz="3600" dirty="0" smtClean="0"/>
              <a:t>(B.Com Ii  Year)</a:t>
            </a:r>
            <a:br>
              <a:rPr lang="en-IN" sz="3600" dirty="0" smtClean="0"/>
            </a:br>
            <a:r>
              <a:rPr lang="en-IN" sz="3600"/>
              <a:t/>
            </a:r>
            <a:br>
              <a:rPr lang="en-IN" sz="3600"/>
            </a:br>
            <a:r>
              <a:rPr lang="en-IN" sz="3600" smtClean="0"/>
              <a:t>COST- </a:t>
            </a:r>
            <a:r>
              <a:rPr lang="en-IN" sz="3600" dirty="0" smtClean="0"/>
              <a:t>CONCEPT, METHODS AND CLASSIFICATION</a:t>
            </a:r>
            <a:endParaRPr lang="en-IN" sz="3600" dirty="0"/>
          </a:p>
        </p:txBody>
      </p:sp>
      <p:sp>
        <p:nvSpPr>
          <p:cNvPr id="5" name="TextBox 4"/>
          <p:cNvSpPr txBox="1"/>
          <p:nvPr/>
        </p:nvSpPr>
        <p:spPr>
          <a:xfrm>
            <a:off x="3231838" y="4826675"/>
            <a:ext cx="5505027" cy="2031325"/>
          </a:xfrm>
          <a:prstGeom prst="rect">
            <a:avLst/>
          </a:prstGeom>
          <a:noFill/>
        </p:spPr>
        <p:txBody>
          <a:bodyPr wrap="square" rtlCol="0">
            <a:spAutoFit/>
          </a:bodyPr>
          <a:lstStyle/>
          <a:p>
            <a:r>
              <a:rPr lang="en-IN" b="1" dirty="0" smtClean="0"/>
              <a:t>Maj. (Dr.) Pradip Kumar Pandey</a:t>
            </a:r>
          </a:p>
          <a:p>
            <a:r>
              <a:rPr lang="en-IN" dirty="0" smtClean="0"/>
              <a:t>Associate Professor , Department of Commerce</a:t>
            </a:r>
          </a:p>
          <a:p>
            <a:r>
              <a:rPr lang="en-IN" dirty="0" smtClean="0"/>
              <a:t>HCPG College Varanasi</a:t>
            </a:r>
          </a:p>
          <a:p>
            <a:endParaRPr lang="en-IN" dirty="0"/>
          </a:p>
          <a:p>
            <a:r>
              <a:rPr lang="en-IN" b="1" dirty="0" smtClean="0"/>
              <a:t>Mob : </a:t>
            </a:r>
            <a:r>
              <a:rPr lang="en-IN" dirty="0" smtClean="0"/>
              <a:t>(+91)-9793914542</a:t>
            </a:r>
          </a:p>
          <a:p>
            <a:r>
              <a:rPr lang="en-IN" b="1" dirty="0" smtClean="0"/>
              <a:t>Email: </a:t>
            </a:r>
            <a:r>
              <a:rPr lang="en-IN" dirty="0" smtClean="0"/>
              <a:t>captainpkpandey@gmail.com</a:t>
            </a:r>
          </a:p>
          <a:p>
            <a:endParaRPr lang="en-IN" dirty="0"/>
          </a:p>
        </p:txBody>
      </p:sp>
      <p:pic>
        <p:nvPicPr>
          <p:cNvPr id="7" name="Picture 6"/>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949960" y="4571031"/>
            <a:ext cx="2281878" cy="1955799"/>
          </a:xfrm>
          <a:prstGeom prst="rect">
            <a:avLst/>
          </a:prstGeom>
        </p:spPr>
      </p:pic>
    </p:spTree>
    <p:extLst>
      <p:ext uri="{BB962C8B-B14F-4D97-AF65-F5344CB8AC3E}">
        <p14:creationId xmlns:p14="http://schemas.microsoft.com/office/powerpoint/2010/main" xmlns="" val="2175444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0" y="102550"/>
            <a:ext cx="2597921" cy="369332"/>
          </a:xfrm>
          <a:prstGeom prst="rect">
            <a:avLst/>
          </a:prstGeom>
          <a:noFill/>
        </p:spPr>
        <p:txBody>
          <a:bodyPr wrap="square" rtlCol="0">
            <a:spAutoFit/>
          </a:bodyPr>
          <a:lstStyle/>
          <a:p>
            <a:r>
              <a:rPr lang="en-IN" b="1" dirty="0" smtClean="0">
                <a:solidFill>
                  <a:srgbClr val="FF0000"/>
                </a:solidFill>
              </a:rPr>
              <a:t>SYLLABUS : </a:t>
            </a:r>
            <a:endParaRPr lang="en-IN" b="1" dirty="0">
              <a:solidFill>
                <a:srgbClr val="FF0000"/>
              </a:solidFill>
            </a:endParaRPr>
          </a:p>
        </p:txBody>
      </p:sp>
      <p:sp>
        <p:nvSpPr>
          <p:cNvPr id="3" name="TextBox 2"/>
          <p:cNvSpPr txBox="1"/>
          <p:nvPr/>
        </p:nvSpPr>
        <p:spPr>
          <a:xfrm>
            <a:off x="0" y="712941"/>
            <a:ext cx="12192000" cy="5632311"/>
          </a:xfrm>
          <a:prstGeom prst="rect">
            <a:avLst/>
          </a:prstGeom>
          <a:noFill/>
        </p:spPr>
        <p:txBody>
          <a:bodyPr wrap="square" rtlCol="0">
            <a:spAutoFit/>
          </a:bodyPr>
          <a:lstStyle/>
          <a:p>
            <a:r>
              <a:rPr lang="en-IN" b="1" dirty="0" smtClean="0"/>
              <a:t>UNIT – I</a:t>
            </a:r>
          </a:p>
          <a:p>
            <a:endParaRPr lang="en-IN" dirty="0"/>
          </a:p>
          <a:p>
            <a:r>
              <a:rPr lang="en-IN" dirty="0" smtClean="0"/>
              <a:t>Nature and Scope of Cost Accounting, Cost Vs. Management Accounting, Elements of Cost and their Classification, Methods and Techniques, Installation of </a:t>
            </a:r>
            <a:r>
              <a:rPr lang="en-IN" dirty="0"/>
              <a:t>Costing</a:t>
            </a:r>
            <a:r>
              <a:rPr lang="en-IN" dirty="0" smtClean="0"/>
              <a:t> System, Concept of Cost Audit.</a:t>
            </a:r>
          </a:p>
          <a:p>
            <a:endParaRPr lang="en-IN" dirty="0"/>
          </a:p>
          <a:p>
            <a:r>
              <a:rPr lang="en-IN" dirty="0" smtClean="0"/>
              <a:t>Accounting for material: Material Control, Techniques, Pricing of material issues, Treatment of material losses.</a:t>
            </a:r>
          </a:p>
          <a:p>
            <a:endParaRPr lang="en-IN" dirty="0"/>
          </a:p>
          <a:p>
            <a:r>
              <a:rPr lang="en-IN" b="1" dirty="0" smtClean="0"/>
              <a:t>UNIT – II</a:t>
            </a:r>
          </a:p>
          <a:p>
            <a:endParaRPr lang="en-IN" dirty="0"/>
          </a:p>
          <a:p>
            <a:r>
              <a:rPr lang="en-IN" dirty="0" smtClean="0"/>
              <a:t>Accounting for Labour: Labour Cost Control, Procedure, Labour Turnover, Idle Time and Overtime.</a:t>
            </a:r>
          </a:p>
          <a:p>
            <a:r>
              <a:rPr lang="en-IN" dirty="0" smtClean="0"/>
              <a:t>Methods of Wage Payment-Time and Piece rates, Incentive Schemes.</a:t>
            </a:r>
          </a:p>
          <a:p>
            <a:r>
              <a:rPr lang="en-IN" dirty="0" smtClean="0"/>
              <a:t>Accounting for Overheads: Classification and Departmentalization, Absorption of Overheads, Determination of Overhead rates, Under and Over Absorption and its treatment</a:t>
            </a:r>
          </a:p>
          <a:p>
            <a:endParaRPr lang="en-IN" dirty="0"/>
          </a:p>
          <a:p>
            <a:r>
              <a:rPr lang="en-IN" b="1" dirty="0" smtClean="0"/>
              <a:t>UNIT – III</a:t>
            </a:r>
          </a:p>
          <a:p>
            <a:r>
              <a:rPr lang="en-IN" dirty="0" smtClean="0"/>
              <a:t>Cost Ascertainment: Unit Costing Job Costing, Batch Costing, Contract Costing.</a:t>
            </a:r>
          </a:p>
          <a:p>
            <a:endParaRPr lang="en-IN" dirty="0"/>
          </a:p>
          <a:p>
            <a:r>
              <a:rPr lang="en-IN" b="1" dirty="0" smtClean="0"/>
              <a:t>UNIT – IV</a:t>
            </a:r>
          </a:p>
          <a:p>
            <a:r>
              <a:rPr lang="en-IN" dirty="0" smtClean="0"/>
              <a:t>Operating Costing, Process Costing, Cost Records: Integral and non-Integral System; </a:t>
            </a:r>
            <a:r>
              <a:rPr lang="en-IN" dirty="0" err="1" smtClean="0"/>
              <a:t>Reconcilation</a:t>
            </a:r>
            <a:r>
              <a:rPr lang="en-IN" dirty="0" smtClean="0"/>
              <a:t> of Cost and Financial Accounts.</a:t>
            </a:r>
            <a:endParaRPr lang="en-IN" dirty="0"/>
          </a:p>
        </p:txBody>
      </p:sp>
    </p:spTree>
    <p:extLst>
      <p:ext uri="{BB962C8B-B14F-4D97-AF65-F5344CB8AC3E}">
        <p14:creationId xmlns:p14="http://schemas.microsoft.com/office/powerpoint/2010/main" xmlns="" val="136771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0" y="0"/>
            <a:ext cx="12192000" cy="2708434"/>
          </a:xfrm>
          <a:prstGeom prst="rect">
            <a:avLst/>
          </a:prstGeom>
          <a:noFill/>
        </p:spPr>
        <p:txBody>
          <a:bodyPr wrap="square" rtlCol="0">
            <a:spAutoFit/>
          </a:bodyPr>
          <a:lstStyle/>
          <a:p>
            <a:r>
              <a:rPr lang="en-IN" sz="1700" b="1" dirty="0" smtClean="0">
                <a:solidFill>
                  <a:srgbClr val="FF0000"/>
                </a:solidFill>
              </a:rPr>
              <a:t>KEY CONCEPTS</a:t>
            </a:r>
          </a:p>
          <a:p>
            <a:endParaRPr lang="en-IN" sz="1700" dirty="0" smtClean="0"/>
          </a:p>
          <a:p>
            <a:r>
              <a:rPr lang="en-IN" sz="1700" b="1" u="sng" dirty="0" smtClean="0"/>
              <a:t>Cost:</a:t>
            </a:r>
            <a:r>
              <a:rPr lang="en-IN" sz="1700" b="1" dirty="0" smtClean="0"/>
              <a:t> </a:t>
            </a:r>
            <a:r>
              <a:rPr lang="en-IN" sz="1700" dirty="0" smtClean="0"/>
              <a:t>It does not have a definite meaning and its scope is extremely broad and general. As per the Cost Accounting Standards of ICWA of India, it is defined as follows : </a:t>
            </a:r>
            <a:r>
              <a:rPr lang="en-IN" sz="1700" i="1" dirty="0" smtClean="0"/>
              <a:t>“</a:t>
            </a:r>
            <a:r>
              <a:rPr lang="en-IN" sz="1700" i="1" dirty="0" smtClean="0">
                <a:solidFill>
                  <a:srgbClr val="FF0000"/>
                </a:solidFill>
              </a:rPr>
              <a:t>Cost is a measurement, in monetary terms, of the amount of resources used for the purpose of production of goods or rendering services.</a:t>
            </a:r>
            <a:r>
              <a:rPr lang="en-IN" sz="1700" i="1" dirty="0" smtClean="0"/>
              <a:t>”</a:t>
            </a:r>
            <a:r>
              <a:rPr lang="en-IN" sz="1700" i="1" dirty="0" smtClean="0">
                <a:solidFill>
                  <a:srgbClr val="FF0000"/>
                </a:solidFill>
              </a:rPr>
              <a:t>  </a:t>
            </a:r>
            <a:endParaRPr lang="en-IN" sz="1700" dirty="0" smtClean="0">
              <a:solidFill>
                <a:srgbClr val="FF0000"/>
              </a:solidFill>
            </a:endParaRPr>
          </a:p>
          <a:p>
            <a:endParaRPr lang="en-IN" sz="1700" b="1" dirty="0"/>
          </a:p>
          <a:p>
            <a:r>
              <a:rPr lang="en-IN" sz="1700" b="1" u="sng" dirty="0" smtClean="0"/>
              <a:t>Expense</a:t>
            </a:r>
            <a:r>
              <a:rPr lang="en-IN" sz="1700" dirty="0" smtClean="0"/>
              <a:t> is defined as “an expired cost resulting from a productive usage of an asset.”</a:t>
            </a:r>
          </a:p>
          <a:p>
            <a:endParaRPr lang="en-IN" sz="1700" dirty="0"/>
          </a:p>
          <a:p>
            <a:r>
              <a:rPr lang="en-IN" sz="1700" b="1" u="sng" dirty="0" smtClean="0"/>
              <a:t>Loss</a:t>
            </a:r>
            <a:r>
              <a:rPr lang="en-IN" sz="1700" dirty="0" smtClean="0"/>
              <a:t> is defined as “reduction in firm’s equity, other than from withdrawals of capital for which no compensating value has been received.”</a:t>
            </a:r>
            <a:endParaRPr lang="en-IN" sz="1700" dirty="0"/>
          </a:p>
        </p:txBody>
      </p:sp>
      <p:sp>
        <p:nvSpPr>
          <p:cNvPr id="3" name="Rectangle 2"/>
          <p:cNvSpPr/>
          <p:nvPr/>
        </p:nvSpPr>
        <p:spPr>
          <a:xfrm>
            <a:off x="5604438" y="2867170"/>
            <a:ext cx="1068224" cy="222191"/>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dirty="0" smtClean="0">
                <a:solidFill>
                  <a:schemeClr val="tx1"/>
                </a:solidFill>
              </a:rPr>
              <a:t>COST</a:t>
            </a:r>
            <a:endParaRPr lang="en-IN" sz="1400" dirty="0">
              <a:solidFill>
                <a:schemeClr val="tx1"/>
              </a:solidFill>
            </a:endParaRPr>
          </a:p>
        </p:txBody>
      </p:sp>
      <p:sp>
        <p:nvSpPr>
          <p:cNvPr id="5" name="Rectangle 4"/>
          <p:cNvSpPr/>
          <p:nvPr/>
        </p:nvSpPr>
        <p:spPr>
          <a:xfrm>
            <a:off x="3844005" y="4667184"/>
            <a:ext cx="1099469" cy="2096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smtClean="0">
                <a:solidFill>
                  <a:schemeClr val="tx1"/>
                </a:solidFill>
              </a:rPr>
              <a:t>LOSS</a:t>
            </a:r>
            <a:endParaRPr lang="en-IN" sz="1200" dirty="0">
              <a:solidFill>
                <a:schemeClr val="tx1"/>
              </a:solidFill>
            </a:endParaRPr>
          </a:p>
        </p:txBody>
      </p:sp>
      <p:sp>
        <p:nvSpPr>
          <p:cNvPr id="6" name="Rectangle 5"/>
          <p:cNvSpPr/>
          <p:nvPr/>
        </p:nvSpPr>
        <p:spPr>
          <a:xfrm>
            <a:off x="9121031" y="3772726"/>
            <a:ext cx="1623169" cy="212215"/>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smtClean="0">
                <a:solidFill>
                  <a:schemeClr val="tx1"/>
                </a:solidFill>
              </a:rPr>
              <a:t>UNEXPIRED COST</a:t>
            </a:r>
            <a:endParaRPr lang="en-IN" sz="1200" dirty="0">
              <a:solidFill>
                <a:schemeClr val="tx1"/>
              </a:solidFill>
            </a:endParaRPr>
          </a:p>
        </p:txBody>
      </p:sp>
      <p:sp>
        <p:nvSpPr>
          <p:cNvPr id="7" name="Rectangle 6"/>
          <p:cNvSpPr/>
          <p:nvPr/>
        </p:nvSpPr>
        <p:spPr>
          <a:xfrm>
            <a:off x="2169030" y="3772726"/>
            <a:ext cx="1284718" cy="2122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smtClean="0">
                <a:solidFill>
                  <a:schemeClr val="tx1"/>
                </a:solidFill>
              </a:rPr>
              <a:t>EXPIRED COST</a:t>
            </a:r>
            <a:endParaRPr lang="en-IN" sz="1200" dirty="0">
              <a:solidFill>
                <a:schemeClr val="tx1"/>
              </a:solidFill>
            </a:endParaRPr>
          </a:p>
        </p:txBody>
      </p:sp>
      <p:sp>
        <p:nvSpPr>
          <p:cNvPr id="8" name="Rectangle 7"/>
          <p:cNvSpPr/>
          <p:nvPr/>
        </p:nvSpPr>
        <p:spPr>
          <a:xfrm>
            <a:off x="2129150" y="5382068"/>
            <a:ext cx="1324598" cy="675832"/>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100" dirty="0" smtClean="0">
                <a:solidFill>
                  <a:schemeClr val="tx1"/>
                </a:solidFill>
              </a:rPr>
              <a:t>SHOWN IN PROFIT AND LOSS ACCOUNT ON DEBIT SIDE</a:t>
            </a:r>
            <a:endParaRPr lang="en-IN" sz="1100" dirty="0">
              <a:solidFill>
                <a:schemeClr val="tx1"/>
              </a:solidFill>
            </a:endParaRPr>
          </a:p>
        </p:txBody>
      </p:sp>
      <p:sp>
        <p:nvSpPr>
          <p:cNvPr id="9" name="Rectangle 8"/>
          <p:cNvSpPr/>
          <p:nvPr/>
        </p:nvSpPr>
        <p:spPr>
          <a:xfrm>
            <a:off x="9159934" y="5621461"/>
            <a:ext cx="1545363" cy="531689"/>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smtClean="0">
                <a:solidFill>
                  <a:schemeClr val="tx1"/>
                </a:solidFill>
              </a:rPr>
              <a:t>SHOWN IN BALANCE SHEET AS AN ASSET</a:t>
            </a:r>
            <a:endParaRPr lang="en-IN" sz="1200" dirty="0">
              <a:solidFill>
                <a:schemeClr val="tx1"/>
              </a:solidFill>
            </a:endParaRPr>
          </a:p>
        </p:txBody>
      </p:sp>
      <p:sp>
        <p:nvSpPr>
          <p:cNvPr id="10" name="Rectangle 9"/>
          <p:cNvSpPr/>
          <p:nvPr/>
        </p:nvSpPr>
        <p:spPr>
          <a:xfrm>
            <a:off x="605148" y="4667184"/>
            <a:ext cx="1090301" cy="20961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200" dirty="0" smtClean="0">
                <a:solidFill>
                  <a:schemeClr val="tx1"/>
                </a:solidFill>
              </a:rPr>
              <a:t>EXPENSE</a:t>
            </a:r>
            <a:endParaRPr lang="en-IN" sz="1200" dirty="0">
              <a:solidFill>
                <a:schemeClr val="tx1"/>
              </a:solidFill>
            </a:endParaRPr>
          </a:p>
        </p:txBody>
      </p:sp>
      <p:cxnSp>
        <p:nvCxnSpPr>
          <p:cNvPr id="12" name="Straight Arrow Connector 11"/>
          <p:cNvCxnSpPr>
            <a:endCxn id="7" idx="0"/>
          </p:cNvCxnSpPr>
          <p:nvPr/>
        </p:nvCxnSpPr>
        <p:spPr>
          <a:xfrm rot="10800000" flipV="1">
            <a:off x="2811389" y="3268166"/>
            <a:ext cx="3327162" cy="504560"/>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endCxn id="6" idx="0"/>
          </p:cNvCxnSpPr>
          <p:nvPr/>
        </p:nvCxnSpPr>
        <p:spPr>
          <a:xfrm>
            <a:off x="6138550" y="3268167"/>
            <a:ext cx="3794066" cy="504559"/>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7" idx="2"/>
            <a:endCxn id="10" idx="0"/>
          </p:cNvCxnSpPr>
          <p:nvPr/>
        </p:nvCxnSpPr>
        <p:spPr>
          <a:xfrm rot="5400000">
            <a:off x="1639723" y="3495518"/>
            <a:ext cx="682242" cy="1661090"/>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7" idx="2"/>
            <a:endCxn id="5" idx="0"/>
          </p:cNvCxnSpPr>
          <p:nvPr/>
        </p:nvCxnSpPr>
        <p:spPr>
          <a:xfrm rot="16200000" flipH="1">
            <a:off x="3261443" y="3534887"/>
            <a:ext cx="682242" cy="1582351"/>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6" idx="2"/>
            <a:endCxn id="9" idx="0"/>
          </p:cNvCxnSpPr>
          <p:nvPr/>
        </p:nvCxnSpPr>
        <p:spPr>
          <a:xfrm>
            <a:off x="9932616" y="3984941"/>
            <a:ext cx="0" cy="16365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0" idx="2"/>
            <a:endCxn id="8" idx="0"/>
          </p:cNvCxnSpPr>
          <p:nvPr/>
        </p:nvCxnSpPr>
        <p:spPr>
          <a:xfrm rot="16200000" flipH="1">
            <a:off x="1718240" y="4308859"/>
            <a:ext cx="505268" cy="1641150"/>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5" idx="2"/>
            <a:endCxn id="8" idx="0"/>
          </p:cNvCxnSpPr>
          <p:nvPr/>
        </p:nvCxnSpPr>
        <p:spPr>
          <a:xfrm rot="5400000">
            <a:off x="3339961" y="4328289"/>
            <a:ext cx="505268" cy="1602291"/>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3" idx="2"/>
          </p:cNvCxnSpPr>
          <p:nvPr/>
        </p:nvCxnSpPr>
        <p:spPr>
          <a:xfrm>
            <a:off x="6138550" y="3089361"/>
            <a:ext cx="0" cy="17880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96942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0" y="95250"/>
            <a:ext cx="12192000" cy="5632311"/>
          </a:xfrm>
          <a:prstGeom prst="rect">
            <a:avLst/>
          </a:prstGeom>
          <a:noFill/>
        </p:spPr>
        <p:txBody>
          <a:bodyPr wrap="square" rtlCol="0">
            <a:spAutoFit/>
          </a:bodyPr>
          <a:lstStyle/>
          <a:p>
            <a:r>
              <a:rPr lang="en-IN" b="1" dirty="0" smtClean="0">
                <a:solidFill>
                  <a:srgbClr val="FF0000"/>
                </a:solidFill>
              </a:rPr>
              <a:t>KEY CONCEPT</a:t>
            </a:r>
          </a:p>
          <a:p>
            <a:endParaRPr lang="en-IN" b="1" dirty="0">
              <a:solidFill>
                <a:srgbClr val="FF0000"/>
              </a:solidFill>
            </a:endParaRPr>
          </a:p>
          <a:p>
            <a:r>
              <a:rPr lang="en-IN" b="1" u="sng" dirty="0" smtClean="0"/>
              <a:t>Cost Centre:</a:t>
            </a:r>
            <a:r>
              <a:rPr lang="en-IN" b="1" dirty="0" smtClean="0"/>
              <a:t> </a:t>
            </a:r>
            <a:r>
              <a:rPr lang="en-IN" dirty="0" smtClean="0"/>
              <a:t>It refers to a section of the business to which costs can be charged. It may be a location( a department, a sales area), an item of equipment( a machine a delivery van), a person (salesman, machine operator) or a group of these.</a:t>
            </a:r>
          </a:p>
          <a:p>
            <a:endParaRPr lang="en-IN" b="1" dirty="0"/>
          </a:p>
          <a:p>
            <a:r>
              <a:rPr lang="en-IN" dirty="0" smtClean="0"/>
              <a:t>Cost centres are primarily of two types:</a:t>
            </a:r>
          </a:p>
          <a:p>
            <a:endParaRPr lang="en-IN" dirty="0"/>
          </a:p>
          <a:p>
            <a:pPr marL="342900" indent="-342900">
              <a:buAutoNum type="arabicPeriod"/>
            </a:pPr>
            <a:r>
              <a:rPr lang="en-IN" b="1" dirty="0" smtClean="0"/>
              <a:t>Personal Cost Centre</a:t>
            </a:r>
            <a:r>
              <a:rPr lang="en-IN" dirty="0" smtClean="0"/>
              <a:t>: which consist of person or group of persons</a:t>
            </a:r>
          </a:p>
          <a:p>
            <a:pPr marL="342900" indent="-342900">
              <a:buAutoNum type="arabicPeriod"/>
            </a:pPr>
            <a:r>
              <a:rPr lang="en-IN" b="1" dirty="0" smtClean="0"/>
              <a:t>Impersonal Cost Centre</a:t>
            </a:r>
            <a:r>
              <a:rPr lang="en-IN" dirty="0" smtClean="0"/>
              <a:t>: which consists of a location or an item of equipment or group of these.</a:t>
            </a:r>
          </a:p>
          <a:p>
            <a:pPr marL="342900" indent="-342900">
              <a:buAutoNum type="arabicPeriod"/>
            </a:pPr>
            <a:endParaRPr lang="en-IN" dirty="0"/>
          </a:p>
          <a:p>
            <a:r>
              <a:rPr lang="en-IN" dirty="0" smtClean="0"/>
              <a:t>From </a:t>
            </a:r>
            <a:r>
              <a:rPr lang="en-IN" u="sng" dirty="0" smtClean="0"/>
              <a:t>Functional point of view</a:t>
            </a:r>
            <a:r>
              <a:rPr lang="en-IN" dirty="0" smtClean="0"/>
              <a:t>, it may be divided in two categories:</a:t>
            </a:r>
          </a:p>
          <a:p>
            <a:endParaRPr lang="en-IN" dirty="0"/>
          </a:p>
          <a:p>
            <a:pPr marL="342900" indent="-342900">
              <a:buAutoNum type="arabicPeriod"/>
            </a:pPr>
            <a:r>
              <a:rPr lang="en-IN" b="1" dirty="0" smtClean="0"/>
              <a:t>Production Cost Centre</a:t>
            </a:r>
            <a:r>
              <a:rPr lang="en-IN" dirty="0" smtClean="0"/>
              <a:t>: It is a cost centre where actual production work takes place.</a:t>
            </a:r>
          </a:p>
          <a:p>
            <a:pPr marL="342900" indent="-342900">
              <a:buAutoNum type="arabicPeriod"/>
            </a:pPr>
            <a:r>
              <a:rPr lang="en-IN" b="1" dirty="0" smtClean="0"/>
              <a:t>Service Cost Centre</a:t>
            </a:r>
            <a:r>
              <a:rPr lang="en-IN" dirty="0" smtClean="0"/>
              <a:t>: It is cost centre which are ancillary to and render services to production cost services.</a:t>
            </a:r>
          </a:p>
          <a:p>
            <a:pPr marL="342900" indent="-342900">
              <a:buAutoNum type="arabicPeriod"/>
            </a:pPr>
            <a:endParaRPr lang="en-IN" dirty="0" smtClean="0"/>
          </a:p>
          <a:p>
            <a:pPr marL="342900" indent="-342900">
              <a:buAutoNum type="arabicPeriod"/>
            </a:pPr>
            <a:endParaRPr lang="en-IN" dirty="0"/>
          </a:p>
          <a:p>
            <a:endParaRPr lang="en-IN" dirty="0"/>
          </a:p>
          <a:p>
            <a:r>
              <a:rPr lang="en-IN" b="1" u="sng" dirty="0" smtClean="0"/>
              <a:t>Cost Unit: </a:t>
            </a:r>
            <a:r>
              <a:rPr lang="en-IN" dirty="0" smtClean="0"/>
              <a:t>Costs units are the “things” that the business is set up to provide of which cost is ascertained. For example in a sugar mill, the cost per tonne of sugar may be ascertained.  </a:t>
            </a:r>
            <a:endParaRPr lang="en-IN" b="1" u="sng" dirty="0"/>
          </a:p>
        </p:txBody>
      </p:sp>
    </p:spTree>
    <p:extLst>
      <p:ext uri="{BB962C8B-B14F-4D97-AF65-F5344CB8AC3E}">
        <p14:creationId xmlns:p14="http://schemas.microsoft.com/office/powerpoint/2010/main" xmlns="" val="3556245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TextBox 1"/>
          <p:cNvSpPr txBox="1"/>
          <p:nvPr/>
        </p:nvSpPr>
        <p:spPr>
          <a:xfrm>
            <a:off x="0" y="0"/>
            <a:ext cx="12192000" cy="923330"/>
          </a:xfrm>
          <a:prstGeom prst="rect">
            <a:avLst/>
          </a:prstGeom>
          <a:noFill/>
        </p:spPr>
        <p:txBody>
          <a:bodyPr wrap="square" rtlCol="0">
            <a:spAutoFit/>
          </a:bodyPr>
          <a:lstStyle/>
          <a:p>
            <a:r>
              <a:rPr lang="en-IN" b="1" dirty="0" smtClean="0">
                <a:solidFill>
                  <a:srgbClr val="FF0000"/>
                </a:solidFill>
              </a:rPr>
              <a:t>METHODS OF COSTING:</a:t>
            </a:r>
          </a:p>
          <a:p>
            <a:endParaRPr lang="en-IN" dirty="0">
              <a:solidFill>
                <a:prstClr val="black"/>
              </a:solidFill>
            </a:endParaRPr>
          </a:p>
          <a:p>
            <a:r>
              <a:rPr lang="en-IN" dirty="0" smtClean="0">
                <a:solidFill>
                  <a:prstClr val="black"/>
                </a:solidFill>
              </a:rPr>
              <a:t>The method or types of costing refers to the methods employed in the ascertainment of costs.</a:t>
            </a:r>
          </a:p>
        </p:txBody>
      </p:sp>
      <p:sp>
        <p:nvSpPr>
          <p:cNvPr id="3" name="Rectangle 2"/>
          <p:cNvSpPr/>
          <p:nvPr/>
        </p:nvSpPr>
        <p:spPr>
          <a:xfrm rot="19983474">
            <a:off x="1076471" y="2425389"/>
            <a:ext cx="923925" cy="342900"/>
          </a:xfrm>
          <a:prstGeom prst="rect">
            <a:avLst/>
          </a:prstGeom>
          <a:solidFill>
            <a:schemeClr val="accent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IN" sz="1100" dirty="0" smtClean="0">
                <a:solidFill>
                  <a:schemeClr val="tx1"/>
                </a:solidFill>
              </a:rPr>
              <a:t>STANDARD COSTING</a:t>
            </a:r>
            <a:endParaRPr lang="en-IN" sz="1100" dirty="0">
              <a:solidFill>
                <a:schemeClr val="tx1"/>
              </a:solidFill>
            </a:endParaRPr>
          </a:p>
        </p:txBody>
      </p:sp>
      <p:sp>
        <p:nvSpPr>
          <p:cNvPr id="5" name="Rectangle 4"/>
          <p:cNvSpPr/>
          <p:nvPr/>
        </p:nvSpPr>
        <p:spPr>
          <a:xfrm rot="20608530">
            <a:off x="3230801" y="1820107"/>
            <a:ext cx="1078587" cy="342900"/>
          </a:xfrm>
          <a:prstGeom prst="rect">
            <a:avLst/>
          </a:prstGeom>
          <a:solidFill>
            <a:schemeClr val="accent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IN" sz="1100" dirty="0" smtClean="0">
                <a:solidFill>
                  <a:schemeClr val="tx1"/>
                </a:solidFill>
              </a:rPr>
              <a:t>BUDGETARY COSTING</a:t>
            </a:r>
            <a:endParaRPr lang="en-IN" sz="1100" dirty="0">
              <a:solidFill>
                <a:schemeClr val="tx1"/>
              </a:solidFill>
            </a:endParaRPr>
          </a:p>
        </p:txBody>
      </p:sp>
      <p:sp>
        <p:nvSpPr>
          <p:cNvPr id="6" name="Rectangle 5"/>
          <p:cNvSpPr/>
          <p:nvPr/>
        </p:nvSpPr>
        <p:spPr>
          <a:xfrm>
            <a:off x="5883503" y="1548186"/>
            <a:ext cx="923925" cy="342900"/>
          </a:xfrm>
          <a:prstGeom prst="rect">
            <a:avLst/>
          </a:prstGeom>
          <a:solidFill>
            <a:schemeClr val="accent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IN" sz="1100" dirty="0" smtClean="0">
                <a:solidFill>
                  <a:schemeClr val="tx1"/>
                </a:solidFill>
              </a:rPr>
              <a:t>MARGINAL COSTING</a:t>
            </a:r>
            <a:endParaRPr lang="en-IN" sz="1100" dirty="0">
              <a:solidFill>
                <a:schemeClr val="tx1"/>
              </a:solidFill>
            </a:endParaRPr>
          </a:p>
        </p:txBody>
      </p:sp>
      <p:sp>
        <p:nvSpPr>
          <p:cNvPr id="7" name="Rectangle 6"/>
          <p:cNvSpPr/>
          <p:nvPr/>
        </p:nvSpPr>
        <p:spPr>
          <a:xfrm rot="923342">
            <a:off x="8673030" y="1754710"/>
            <a:ext cx="1079420" cy="342900"/>
          </a:xfrm>
          <a:prstGeom prst="rect">
            <a:avLst/>
          </a:prstGeom>
          <a:solidFill>
            <a:schemeClr val="accent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IN" sz="1100" dirty="0" smtClean="0">
                <a:solidFill>
                  <a:schemeClr val="tx1"/>
                </a:solidFill>
              </a:rPr>
              <a:t>ABSORPTION COSTING</a:t>
            </a:r>
            <a:endParaRPr lang="en-IN" sz="1100" dirty="0">
              <a:solidFill>
                <a:schemeClr val="tx1"/>
              </a:solidFill>
            </a:endParaRPr>
          </a:p>
        </p:txBody>
      </p:sp>
      <p:sp>
        <p:nvSpPr>
          <p:cNvPr id="8" name="Rectangle 7"/>
          <p:cNvSpPr/>
          <p:nvPr/>
        </p:nvSpPr>
        <p:spPr>
          <a:xfrm rot="2171629">
            <a:off x="10702515" y="2549027"/>
            <a:ext cx="923925" cy="342900"/>
          </a:xfrm>
          <a:prstGeom prst="rect">
            <a:avLst/>
          </a:prstGeom>
          <a:solidFill>
            <a:schemeClr val="accent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IN" sz="1100" dirty="0" smtClean="0">
                <a:solidFill>
                  <a:schemeClr val="tx1"/>
                </a:solidFill>
              </a:rPr>
              <a:t>UNIFORM COSTING</a:t>
            </a:r>
            <a:endParaRPr lang="en-IN" sz="1100" dirty="0">
              <a:solidFill>
                <a:schemeClr val="tx1"/>
              </a:solidFill>
            </a:endParaRPr>
          </a:p>
        </p:txBody>
      </p:sp>
      <p:sp>
        <p:nvSpPr>
          <p:cNvPr id="9" name="Rectangle 8"/>
          <p:cNvSpPr/>
          <p:nvPr/>
        </p:nvSpPr>
        <p:spPr>
          <a:xfrm>
            <a:off x="2154794" y="4294185"/>
            <a:ext cx="923925" cy="342900"/>
          </a:xfrm>
          <a:prstGeom prst="rect">
            <a:avLst/>
          </a:prstGeom>
          <a:solidFill>
            <a:schemeClr val="accent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IN" sz="1100" dirty="0" smtClean="0">
                <a:solidFill>
                  <a:schemeClr val="tx1"/>
                </a:solidFill>
              </a:rPr>
              <a:t>JOB COSTING</a:t>
            </a:r>
            <a:endParaRPr lang="en-IN" sz="1100" dirty="0">
              <a:solidFill>
                <a:schemeClr val="tx1"/>
              </a:solidFill>
            </a:endParaRPr>
          </a:p>
        </p:txBody>
      </p:sp>
      <p:sp>
        <p:nvSpPr>
          <p:cNvPr id="10" name="Rectangle 9"/>
          <p:cNvSpPr/>
          <p:nvPr/>
        </p:nvSpPr>
        <p:spPr>
          <a:xfrm>
            <a:off x="9527064" y="4294185"/>
            <a:ext cx="923925" cy="342900"/>
          </a:xfrm>
          <a:prstGeom prst="rect">
            <a:avLst/>
          </a:prstGeom>
          <a:solidFill>
            <a:schemeClr val="accent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IN" sz="1100" dirty="0" smtClean="0">
                <a:solidFill>
                  <a:schemeClr val="tx1"/>
                </a:solidFill>
              </a:rPr>
              <a:t>PROCESS COSTING</a:t>
            </a:r>
            <a:endParaRPr lang="en-IN" sz="1100" dirty="0">
              <a:solidFill>
                <a:schemeClr val="tx1"/>
              </a:solidFill>
            </a:endParaRPr>
          </a:p>
        </p:txBody>
      </p:sp>
      <p:sp>
        <p:nvSpPr>
          <p:cNvPr id="11" name="Rectangle 10"/>
          <p:cNvSpPr/>
          <p:nvPr/>
        </p:nvSpPr>
        <p:spPr>
          <a:xfrm>
            <a:off x="0" y="5508720"/>
            <a:ext cx="1120534" cy="342900"/>
          </a:xfrm>
          <a:prstGeom prst="rect">
            <a:avLst/>
          </a:prstGeom>
          <a:solidFill>
            <a:schemeClr val="accent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IN" sz="1100" dirty="0" smtClean="0">
                <a:solidFill>
                  <a:schemeClr val="tx1"/>
                </a:solidFill>
              </a:rPr>
              <a:t>FACTORY JOB COSTING</a:t>
            </a:r>
            <a:endParaRPr lang="en-IN" sz="1100" dirty="0">
              <a:solidFill>
                <a:schemeClr val="tx1"/>
              </a:solidFill>
            </a:endParaRPr>
          </a:p>
        </p:txBody>
      </p:sp>
      <p:sp>
        <p:nvSpPr>
          <p:cNvPr id="12" name="Rectangle 11"/>
          <p:cNvSpPr/>
          <p:nvPr/>
        </p:nvSpPr>
        <p:spPr>
          <a:xfrm>
            <a:off x="1439766" y="5508720"/>
            <a:ext cx="923925" cy="342900"/>
          </a:xfrm>
          <a:prstGeom prst="rect">
            <a:avLst/>
          </a:prstGeom>
          <a:solidFill>
            <a:schemeClr val="accent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IN" sz="1100" dirty="0" smtClean="0">
                <a:solidFill>
                  <a:schemeClr val="tx1"/>
                </a:solidFill>
              </a:rPr>
              <a:t>BATCH COSTING</a:t>
            </a:r>
            <a:endParaRPr lang="en-IN" sz="1100" dirty="0">
              <a:solidFill>
                <a:schemeClr val="tx1"/>
              </a:solidFill>
            </a:endParaRPr>
          </a:p>
        </p:txBody>
      </p:sp>
      <p:sp>
        <p:nvSpPr>
          <p:cNvPr id="13" name="Rectangle 12"/>
          <p:cNvSpPr/>
          <p:nvPr/>
        </p:nvSpPr>
        <p:spPr>
          <a:xfrm>
            <a:off x="2936922" y="5508720"/>
            <a:ext cx="983962" cy="342900"/>
          </a:xfrm>
          <a:prstGeom prst="rect">
            <a:avLst/>
          </a:prstGeom>
          <a:solidFill>
            <a:schemeClr val="accent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IN" sz="1100" dirty="0" smtClean="0">
                <a:solidFill>
                  <a:schemeClr val="tx1"/>
                </a:solidFill>
              </a:rPr>
              <a:t>CONTRACT COSTING</a:t>
            </a:r>
            <a:endParaRPr lang="en-IN" sz="1100" dirty="0">
              <a:solidFill>
                <a:schemeClr val="tx1"/>
              </a:solidFill>
            </a:endParaRPr>
          </a:p>
        </p:txBody>
      </p:sp>
      <p:sp>
        <p:nvSpPr>
          <p:cNvPr id="14" name="Rectangle 13"/>
          <p:cNvSpPr/>
          <p:nvPr/>
        </p:nvSpPr>
        <p:spPr>
          <a:xfrm>
            <a:off x="5823041" y="6067425"/>
            <a:ext cx="923925" cy="342900"/>
          </a:xfrm>
          <a:prstGeom prst="rect">
            <a:avLst/>
          </a:prstGeom>
          <a:solidFill>
            <a:schemeClr val="accent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IN" sz="1100" dirty="0" smtClean="0">
                <a:solidFill>
                  <a:schemeClr val="tx1"/>
                </a:solidFill>
              </a:rPr>
              <a:t>MULTIPLE COSTING</a:t>
            </a:r>
            <a:endParaRPr lang="en-IN" sz="1100" dirty="0">
              <a:solidFill>
                <a:schemeClr val="tx1"/>
              </a:solidFill>
            </a:endParaRPr>
          </a:p>
        </p:txBody>
      </p:sp>
      <p:sp>
        <p:nvSpPr>
          <p:cNvPr id="15" name="Rectangle 14"/>
          <p:cNvSpPr/>
          <p:nvPr/>
        </p:nvSpPr>
        <p:spPr>
          <a:xfrm>
            <a:off x="7871205" y="5508720"/>
            <a:ext cx="923925" cy="342900"/>
          </a:xfrm>
          <a:prstGeom prst="rect">
            <a:avLst/>
          </a:prstGeom>
          <a:solidFill>
            <a:schemeClr val="accent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IN" sz="1100" dirty="0" smtClean="0">
                <a:solidFill>
                  <a:schemeClr val="tx1"/>
                </a:solidFill>
              </a:rPr>
              <a:t>UNIT COSTING</a:t>
            </a:r>
            <a:endParaRPr lang="en-IN" sz="1100" dirty="0">
              <a:solidFill>
                <a:schemeClr val="tx1"/>
              </a:solidFill>
            </a:endParaRPr>
          </a:p>
        </p:txBody>
      </p:sp>
      <p:sp>
        <p:nvSpPr>
          <p:cNvPr id="16" name="Rectangle 15"/>
          <p:cNvSpPr/>
          <p:nvPr/>
        </p:nvSpPr>
        <p:spPr>
          <a:xfrm>
            <a:off x="9468881" y="5508720"/>
            <a:ext cx="1040289" cy="342900"/>
          </a:xfrm>
          <a:prstGeom prst="rect">
            <a:avLst/>
          </a:prstGeom>
          <a:solidFill>
            <a:schemeClr val="accent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IN" sz="1100" dirty="0" smtClean="0">
                <a:solidFill>
                  <a:schemeClr val="tx1"/>
                </a:solidFill>
              </a:rPr>
              <a:t>OPERATION COSTING</a:t>
            </a:r>
            <a:endParaRPr lang="en-IN" sz="1100" dirty="0">
              <a:solidFill>
                <a:schemeClr val="tx1"/>
              </a:solidFill>
            </a:endParaRPr>
          </a:p>
        </p:txBody>
      </p:sp>
      <p:sp>
        <p:nvSpPr>
          <p:cNvPr id="17" name="Rectangle 16"/>
          <p:cNvSpPr/>
          <p:nvPr/>
        </p:nvSpPr>
        <p:spPr>
          <a:xfrm>
            <a:off x="10893009" y="5508720"/>
            <a:ext cx="923925" cy="342900"/>
          </a:xfrm>
          <a:prstGeom prst="rect">
            <a:avLst/>
          </a:prstGeom>
          <a:solidFill>
            <a:schemeClr val="accent2">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IN" sz="1100" dirty="0" smtClean="0">
                <a:solidFill>
                  <a:schemeClr val="tx1"/>
                </a:solidFill>
              </a:rPr>
              <a:t>SERVICE COSTING</a:t>
            </a:r>
            <a:endParaRPr lang="en-IN" sz="1100" dirty="0">
              <a:solidFill>
                <a:schemeClr val="tx1"/>
              </a:solidFill>
            </a:endParaRPr>
          </a:p>
        </p:txBody>
      </p:sp>
      <p:sp>
        <p:nvSpPr>
          <p:cNvPr id="18" name="Oval 17"/>
          <p:cNvSpPr/>
          <p:nvPr/>
        </p:nvSpPr>
        <p:spPr>
          <a:xfrm>
            <a:off x="5823041" y="2792222"/>
            <a:ext cx="1041479" cy="638175"/>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dirty="0" smtClean="0">
                <a:solidFill>
                  <a:schemeClr val="tx1"/>
                </a:solidFill>
              </a:rPr>
              <a:t>Cost data</a:t>
            </a:r>
            <a:endParaRPr lang="en-IN" dirty="0">
              <a:solidFill>
                <a:schemeClr val="tx1"/>
              </a:solidFill>
            </a:endParaRPr>
          </a:p>
        </p:txBody>
      </p:sp>
      <p:cxnSp>
        <p:nvCxnSpPr>
          <p:cNvPr id="22" name="Straight Connector 21"/>
          <p:cNvCxnSpPr>
            <a:stCxn id="3" idx="2"/>
            <a:endCxn id="18" idx="2"/>
          </p:cNvCxnSpPr>
          <p:nvPr/>
        </p:nvCxnSpPr>
        <p:spPr>
          <a:xfrm>
            <a:off x="1616116" y="2749680"/>
            <a:ext cx="4206925" cy="36163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a:stCxn id="5" idx="2"/>
            <a:endCxn id="18" idx="1"/>
          </p:cNvCxnSpPr>
          <p:nvPr/>
        </p:nvCxnSpPr>
        <p:spPr>
          <a:xfrm>
            <a:off x="3818860" y="2155926"/>
            <a:ext cx="2156702" cy="729755"/>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a:stCxn id="6" idx="2"/>
            <a:endCxn id="18" idx="0"/>
          </p:cNvCxnSpPr>
          <p:nvPr/>
        </p:nvCxnSpPr>
        <p:spPr>
          <a:xfrm flipH="1">
            <a:off x="6343781" y="1891086"/>
            <a:ext cx="1685" cy="9011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18" idx="7"/>
            <a:endCxn id="7" idx="2"/>
          </p:cNvCxnSpPr>
          <p:nvPr/>
        </p:nvCxnSpPr>
        <p:spPr>
          <a:xfrm flipV="1">
            <a:off x="6711999" y="2091463"/>
            <a:ext cx="2455243" cy="794218"/>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18" idx="6"/>
            <a:endCxn id="8" idx="2"/>
          </p:cNvCxnSpPr>
          <p:nvPr/>
        </p:nvCxnSpPr>
        <p:spPr>
          <a:xfrm flipV="1">
            <a:off x="6864520" y="2858842"/>
            <a:ext cx="4198713" cy="252468"/>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18" idx="3"/>
            <a:endCxn id="9" idx="0"/>
          </p:cNvCxnSpPr>
          <p:nvPr/>
        </p:nvCxnSpPr>
        <p:spPr>
          <a:xfrm flipH="1">
            <a:off x="2616757" y="3336938"/>
            <a:ext cx="3358805" cy="9572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18" idx="5"/>
            <a:endCxn id="10" idx="0"/>
          </p:cNvCxnSpPr>
          <p:nvPr/>
        </p:nvCxnSpPr>
        <p:spPr>
          <a:xfrm>
            <a:off x="6711999" y="3336938"/>
            <a:ext cx="3277028" cy="957247"/>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stCxn id="9" idx="3"/>
            <a:endCxn id="10" idx="1"/>
          </p:cNvCxnSpPr>
          <p:nvPr/>
        </p:nvCxnSpPr>
        <p:spPr>
          <a:xfrm>
            <a:off x="3078719" y="4465635"/>
            <a:ext cx="644834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14" idx="0"/>
          </p:cNvCxnSpPr>
          <p:nvPr/>
        </p:nvCxnSpPr>
        <p:spPr>
          <a:xfrm flipH="1" flipV="1">
            <a:off x="6285003" y="4465635"/>
            <a:ext cx="1" cy="160179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9" idx="2"/>
            <a:endCxn id="11" idx="0"/>
          </p:cNvCxnSpPr>
          <p:nvPr/>
        </p:nvCxnSpPr>
        <p:spPr>
          <a:xfrm flipH="1">
            <a:off x="560267" y="4637085"/>
            <a:ext cx="2056490" cy="871635"/>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9" idx="2"/>
            <a:endCxn id="12" idx="0"/>
          </p:cNvCxnSpPr>
          <p:nvPr/>
        </p:nvCxnSpPr>
        <p:spPr>
          <a:xfrm flipH="1">
            <a:off x="1901729" y="4637085"/>
            <a:ext cx="715028" cy="871635"/>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9" idx="2"/>
            <a:endCxn id="13" idx="0"/>
          </p:cNvCxnSpPr>
          <p:nvPr/>
        </p:nvCxnSpPr>
        <p:spPr>
          <a:xfrm>
            <a:off x="2616757" y="4637085"/>
            <a:ext cx="812146" cy="871635"/>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10" idx="2"/>
            <a:endCxn id="15" idx="0"/>
          </p:cNvCxnSpPr>
          <p:nvPr/>
        </p:nvCxnSpPr>
        <p:spPr>
          <a:xfrm flipH="1">
            <a:off x="8333168" y="4637085"/>
            <a:ext cx="1655859" cy="871635"/>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10" idx="2"/>
            <a:endCxn id="16" idx="0"/>
          </p:cNvCxnSpPr>
          <p:nvPr/>
        </p:nvCxnSpPr>
        <p:spPr>
          <a:xfrm flipH="1">
            <a:off x="9989026" y="4637085"/>
            <a:ext cx="1" cy="871635"/>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10" idx="2"/>
            <a:endCxn id="17" idx="0"/>
          </p:cNvCxnSpPr>
          <p:nvPr/>
        </p:nvCxnSpPr>
        <p:spPr>
          <a:xfrm>
            <a:off x="9989027" y="4637085"/>
            <a:ext cx="1365945" cy="871635"/>
          </a:xfrm>
          <a:prstGeom prst="line">
            <a:avLst/>
          </a:prstGeom>
        </p:spPr>
        <p:style>
          <a:lnRef idx="1">
            <a:schemeClr val="accent1"/>
          </a:lnRef>
          <a:fillRef idx="0">
            <a:schemeClr val="accent1"/>
          </a:fillRef>
          <a:effectRef idx="0">
            <a:schemeClr val="accent1"/>
          </a:effectRef>
          <a:fontRef idx="minor">
            <a:schemeClr val="tx1"/>
          </a:fontRef>
        </p:style>
      </p:cxnSp>
      <p:sp>
        <p:nvSpPr>
          <p:cNvPr id="59" name="TextBox 58"/>
          <p:cNvSpPr txBox="1"/>
          <p:nvPr/>
        </p:nvSpPr>
        <p:spPr>
          <a:xfrm>
            <a:off x="5185803" y="1144676"/>
            <a:ext cx="2374731" cy="307777"/>
          </a:xfrm>
          <a:prstGeom prst="rect">
            <a:avLst/>
          </a:prstGeom>
          <a:noFill/>
        </p:spPr>
        <p:txBody>
          <a:bodyPr wrap="square" rtlCol="0">
            <a:spAutoFit/>
          </a:bodyPr>
          <a:lstStyle/>
          <a:p>
            <a:r>
              <a:rPr lang="en-IN" sz="1400" b="1" dirty="0" smtClean="0"/>
              <a:t>COSTING TECHNIQUES</a:t>
            </a:r>
            <a:endParaRPr lang="en-IN" sz="1400" b="1" dirty="0"/>
          </a:p>
        </p:txBody>
      </p:sp>
      <p:sp>
        <p:nvSpPr>
          <p:cNvPr id="61" name="TextBox 60"/>
          <p:cNvSpPr txBox="1"/>
          <p:nvPr/>
        </p:nvSpPr>
        <p:spPr>
          <a:xfrm>
            <a:off x="5185803" y="6550223"/>
            <a:ext cx="2084213" cy="307777"/>
          </a:xfrm>
          <a:prstGeom prst="rect">
            <a:avLst/>
          </a:prstGeom>
          <a:noFill/>
        </p:spPr>
        <p:txBody>
          <a:bodyPr wrap="square" rtlCol="0">
            <a:spAutoFit/>
          </a:bodyPr>
          <a:lstStyle/>
          <a:p>
            <a:r>
              <a:rPr lang="en-IN" sz="1400" b="1" dirty="0" smtClean="0"/>
              <a:t>COSTING METHODS</a:t>
            </a:r>
            <a:endParaRPr lang="en-IN" sz="1400" b="1" dirty="0"/>
          </a:p>
        </p:txBody>
      </p:sp>
    </p:spTree>
    <p:extLst>
      <p:ext uri="{BB962C8B-B14F-4D97-AF65-F5344CB8AC3E}">
        <p14:creationId xmlns:p14="http://schemas.microsoft.com/office/powerpoint/2010/main" xmlns="" val="36381417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0" y="0"/>
            <a:ext cx="12192000" cy="7017306"/>
          </a:xfrm>
          <a:prstGeom prst="rect">
            <a:avLst/>
          </a:prstGeom>
          <a:noFill/>
        </p:spPr>
        <p:txBody>
          <a:bodyPr wrap="square" rtlCol="0">
            <a:spAutoFit/>
          </a:bodyPr>
          <a:lstStyle/>
          <a:p>
            <a:r>
              <a:rPr lang="en-IN" b="1" dirty="0" smtClean="0">
                <a:solidFill>
                  <a:srgbClr val="FF0000"/>
                </a:solidFill>
              </a:rPr>
              <a:t>CLASSIFICATION OF COSTS:</a:t>
            </a:r>
          </a:p>
          <a:p>
            <a:endParaRPr lang="en-IN" b="1" dirty="0">
              <a:solidFill>
                <a:srgbClr val="FF0000"/>
              </a:solidFill>
            </a:endParaRPr>
          </a:p>
          <a:p>
            <a:r>
              <a:rPr lang="en-IN" dirty="0" smtClean="0"/>
              <a:t>Classification is the process of grouping costs according to their common characteristics. It is a systematic placement of like items together according to their common features. There are various ways of classifying costs as given below:</a:t>
            </a:r>
          </a:p>
          <a:p>
            <a:endParaRPr lang="en-IN" dirty="0" smtClean="0"/>
          </a:p>
          <a:p>
            <a:endParaRPr lang="en-IN" dirty="0"/>
          </a:p>
          <a:p>
            <a:pPr marL="342900" indent="-342900">
              <a:buAutoNum type="arabicPeriod"/>
            </a:pPr>
            <a:r>
              <a:rPr lang="en-IN" dirty="0" smtClean="0"/>
              <a:t>Classification into </a:t>
            </a:r>
            <a:r>
              <a:rPr lang="en-IN" b="1" dirty="0" smtClean="0"/>
              <a:t>Direct and Indirect Costs</a:t>
            </a:r>
            <a:r>
              <a:rPr lang="en-IN" dirty="0" smtClean="0"/>
              <a:t>: It is on the basis of their identifiability with cost units or jobs or processes or cost centres.</a:t>
            </a:r>
          </a:p>
          <a:p>
            <a:r>
              <a:rPr lang="en-IN" b="1" dirty="0" smtClean="0"/>
              <a:t>	Direct Cost</a:t>
            </a:r>
            <a:r>
              <a:rPr lang="en-IN" dirty="0" smtClean="0"/>
              <a:t>: </a:t>
            </a:r>
            <a:r>
              <a:rPr lang="en-IN" dirty="0"/>
              <a:t>T</a:t>
            </a:r>
            <a:r>
              <a:rPr lang="en-IN" dirty="0" smtClean="0"/>
              <a:t>hese are those costs which are incurred for and conveniently identified with a particular    	cost unit, process or department. Cost of raw material used and wages of machine operator are common 	example of direct cost.</a:t>
            </a:r>
          </a:p>
          <a:p>
            <a:r>
              <a:rPr lang="en-IN" b="1" dirty="0" smtClean="0"/>
              <a:t>	Indirect Cost</a:t>
            </a:r>
            <a:r>
              <a:rPr lang="en-IN" dirty="0" smtClean="0"/>
              <a:t>: These are general costs and are incurred for the benefit of a number of cost units, 	processes or departments. Depreciation of machinery, insurance, lighting, power, rent, managerial 	salaries etc.</a:t>
            </a:r>
          </a:p>
          <a:p>
            <a:pPr marL="800100" lvl="1" indent="-342900">
              <a:buAutoNum type="alphaLcPeriod"/>
            </a:pPr>
            <a:endParaRPr lang="en-IN" dirty="0"/>
          </a:p>
          <a:p>
            <a:r>
              <a:rPr lang="en-IN" dirty="0" smtClean="0"/>
              <a:t>2. Classification </a:t>
            </a:r>
            <a:r>
              <a:rPr lang="en-IN" dirty="0"/>
              <a:t>into </a:t>
            </a:r>
            <a:r>
              <a:rPr lang="en-IN" b="1" dirty="0" smtClean="0"/>
              <a:t>Fixed,  Variable and Mixed </a:t>
            </a:r>
            <a:r>
              <a:rPr lang="en-IN" b="1" dirty="0"/>
              <a:t>Costs</a:t>
            </a:r>
            <a:r>
              <a:rPr lang="en-IN" dirty="0"/>
              <a:t>: </a:t>
            </a:r>
            <a:r>
              <a:rPr lang="en-IN" dirty="0" smtClean="0"/>
              <a:t>It is on the basis of behaviour or variability.</a:t>
            </a:r>
          </a:p>
          <a:p>
            <a:r>
              <a:rPr lang="en-IN" dirty="0" smtClean="0"/>
              <a:t>	</a:t>
            </a:r>
            <a:r>
              <a:rPr lang="en-IN" b="1" dirty="0" smtClean="0"/>
              <a:t>Fixed Cost: </a:t>
            </a:r>
            <a:r>
              <a:rPr lang="en-IN" dirty="0" smtClean="0"/>
              <a:t>These costs remain constant in ‘total’ amount over a wide range of activity for a specified 	period of time, i.e. those do not increase or decrease when production volume changes. For e.g.. Building 	Rent</a:t>
            </a:r>
          </a:p>
          <a:p>
            <a:r>
              <a:rPr lang="en-IN" b="1" dirty="0"/>
              <a:t>	</a:t>
            </a:r>
            <a:r>
              <a:rPr lang="en-IN" b="1" dirty="0" smtClean="0"/>
              <a:t>Variable Cost: </a:t>
            </a:r>
            <a:r>
              <a:rPr lang="en-IN" dirty="0" smtClean="0"/>
              <a:t>These cost tend to vary in direct proportion of the volume of the output. In other words if 	the volume of the output increases, total variable costs also increases</a:t>
            </a:r>
          </a:p>
          <a:p>
            <a:r>
              <a:rPr lang="en-IN" b="1" dirty="0"/>
              <a:t>	</a:t>
            </a:r>
            <a:r>
              <a:rPr lang="en-IN" b="1" dirty="0" smtClean="0"/>
              <a:t>Semi-variable or semi-fixed or mixed cost: </a:t>
            </a:r>
            <a:r>
              <a:rPr lang="en-IN" dirty="0" smtClean="0"/>
              <a:t>These cost include both fixed and variable component. For 	example in telephone bills, there is a fixed cost for certain number of calls and then it is charged per call.</a:t>
            </a:r>
            <a:endParaRPr lang="en-IN" b="1" dirty="0" smtClean="0"/>
          </a:p>
          <a:p>
            <a:endParaRPr lang="en-IN" dirty="0" smtClean="0"/>
          </a:p>
        </p:txBody>
      </p:sp>
    </p:spTree>
    <p:extLst>
      <p:ext uri="{BB962C8B-B14F-4D97-AF65-F5344CB8AC3E}">
        <p14:creationId xmlns:p14="http://schemas.microsoft.com/office/powerpoint/2010/main" xmlns="" val="41956413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3" name="TextBox 2"/>
          <p:cNvSpPr txBox="1"/>
          <p:nvPr/>
        </p:nvSpPr>
        <p:spPr>
          <a:xfrm>
            <a:off x="0" y="0"/>
            <a:ext cx="12192000" cy="5632311"/>
          </a:xfrm>
          <a:prstGeom prst="rect">
            <a:avLst/>
          </a:prstGeom>
          <a:noFill/>
        </p:spPr>
        <p:txBody>
          <a:bodyPr wrap="square" rtlCol="0">
            <a:spAutoFit/>
          </a:bodyPr>
          <a:lstStyle/>
          <a:p>
            <a:r>
              <a:rPr lang="en-IN" b="1" dirty="0" smtClean="0">
                <a:solidFill>
                  <a:srgbClr val="FF0000"/>
                </a:solidFill>
              </a:rPr>
              <a:t>CLASSIFICATION OF COSTS:</a:t>
            </a:r>
          </a:p>
          <a:p>
            <a:endParaRPr lang="en-IN" b="1" dirty="0">
              <a:solidFill>
                <a:srgbClr val="FF0000"/>
              </a:solidFill>
            </a:endParaRPr>
          </a:p>
          <a:p>
            <a:endParaRPr lang="en-IN" dirty="0" smtClean="0">
              <a:solidFill>
                <a:prstClr val="black"/>
              </a:solidFill>
            </a:endParaRPr>
          </a:p>
          <a:p>
            <a:endParaRPr lang="en-IN" dirty="0">
              <a:solidFill>
                <a:prstClr val="black"/>
              </a:solidFill>
            </a:endParaRPr>
          </a:p>
          <a:p>
            <a:endParaRPr lang="en-IN" dirty="0" smtClean="0">
              <a:solidFill>
                <a:prstClr val="black"/>
              </a:solidFill>
            </a:endParaRPr>
          </a:p>
          <a:p>
            <a:endParaRPr lang="en-IN" dirty="0">
              <a:solidFill>
                <a:prstClr val="black"/>
              </a:solidFill>
            </a:endParaRPr>
          </a:p>
          <a:p>
            <a:r>
              <a:rPr lang="en-IN" dirty="0" smtClean="0">
                <a:solidFill>
                  <a:prstClr val="black"/>
                </a:solidFill>
              </a:rPr>
              <a:t>3. Classification into </a:t>
            </a:r>
            <a:r>
              <a:rPr lang="en-IN" b="1" dirty="0" smtClean="0">
                <a:solidFill>
                  <a:prstClr val="black"/>
                </a:solidFill>
              </a:rPr>
              <a:t>Controllable and Non-controllable Costs</a:t>
            </a:r>
            <a:r>
              <a:rPr lang="en-IN" dirty="0" smtClean="0">
                <a:solidFill>
                  <a:prstClr val="black"/>
                </a:solidFill>
              </a:rPr>
              <a:t>: It is on the basis of controllability.</a:t>
            </a:r>
          </a:p>
          <a:p>
            <a:r>
              <a:rPr lang="en-IN" b="1" dirty="0" smtClean="0">
                <a:solidFill>
                  <a:prstClr val="black"/>
                </a:solidFill>
              </a:rPr>
              <a:t>	Controllable Cost</a:t>
            </a:r>
            <a:r>
              <a:rPr lang="en-IN" dirty="0" smtClean="0">
                <a:solidFill>
                  <a:prstClr val="black"/>
                </a:solidFill>
              </a:rPr>
              <a:t>: </a:t>
            </a:r>
            <a:r>
              <a:rPr lang="en-IN" dirty="0">
                <a:solidFill>
                  <a:prstClr val="black"/>
                </a:solidFill>
              </a:rPr>
              <a:t>T</a:t>
            </a:r>
            <a:r>
              <a:rPr lang="en-IN" dirty="0" smtClean="0">
                <a:solidFill>
                  <a:prstClr val="black"/>
                </a:solidFill>
              </a:rPr>
              <a:t>hese are cost which may be directly regulated at a given level of management 	authority. Variable costs are generally controlled by department heads.</a:t>
            </a:r>
          </a:p>
          <a:p>
            <a:r>
              <a:rPr lang="en-IN" b="1" dirty="0" smtClean="0">
                <a:solidFill>
                  <a:prstClr val="black"/>
                </a:solidFill>
              </a:rPr>
              <a:t>	Non-controllable Cost</a:t>
            </a:r>
            <a:r>
              <a:rPr lang="en-IN" dirty="0" smtClean="0">
                <a:solidFill>
                  <a:prstClr val="black"/>
                </a:solidFill>
              </a:rPr>
              <a:t>: These are those costs which cannot be influenced by the action of the specified 	member of an enterprise. For example factory rent.</a:t>
            </a:r>
          </a:p>
          <a:p>
            <a:pPr marL="800100" lvl="1" indent="-342900">
              <a:buFontTx/>
              <a:buAutoNum type="alphaLcPeriod"/>
            </a:pPr>
            <a:endParaRPr lang="en-IN" dirty="0">
              <a:solidFill>
                <a:prstClr val="black"/>
              </a:solidFill>
            </a:endParaRPr>
          </a:p>
          <a:p>
            <a:r>
              <a:rPr lang="en-IN" dirty="0">
                <a:solidFill>
                  <a:prstClr val="black"/>
                </a:solidFill>
              </a:rPr>
              <a:t>4</a:t>
            </a:r>
            <a:r>
              <a:rPr lang="en-IN" dirty="0" smtClean="0">
                <a:solidFill>
                  <a:prstClr val="black"/>
                </a:solidFill>
              </a:rPr>
              <a:t>. Classification </a:t>
            </a:r>
            <a:r>
              <a:rPr lang="en-IN" dirty="0">
                <a:solidFill>
                  <a:prstClr val="black"/>
                </a:solidFill>
              </a:rPr>
              <a:t>into </a:t>
            </a:r>
            <a:r>
              <a:rPr lang="en-IN" b="1" dirty="0" smtClean="0">
                <a:solidFill>
                  <a:prstClr val="black"/>
                </a:solidFill>
              </a:rPr>
              <a:t>Normal Costs and Abnormal Costs</a:t>
            </a:r>
            <a:r>
              <a:rPr lang="en-IN" dirty="0" smtClean="0">
                <a:solidFill>
                  <a:prstClr val="black"/>
                </a:solidFill>
              </a:rPr>
              <a:t>:</a:t>
            </a:r>
          </a:p>
          <a:p>
            <a:endParaRPr lang="en-IN" dirty="0">
              <a:solidFill>
                <a:prstClr val="black"/>
              </a:solidFill>
            </a:endParaRPr>
          </a:p>
          <a:p>
            <a:r>
              <a:rPr lang="en-IN" dirty="0" smtClean="0">
                <a:solidFill>
                  <a:prstClr val="black"/>
                </a:solidFill>
              </a:rPr>
              <a:t>	</a:t>
            </a:r>
            <a:r>
              <a:rPr lang="en-IN" b="1" dirty="0" smtClean="0">
                <a:solidFill>
                  <a:prstClr val="black"/>
                </a:solidFill>
              </a:rPr>
              <a:t>Normal Cost: </a:t>
            </a:r>
            <a:r>
              <a:rPr lang="en-IN" dirty="0" smtClean="0">
                <a:solidFill>
                  <a:prstClr val="black"/>
                </a:solidFill>
              </a:rPr>
              <a:t>It may be defined as cost which is normally incurred on expected lines at a given level of 	output. This cost is a part of cost of production</a:t>
            </a:r>
          </a:p>
          <a:p>
            <a:r>
              <a:rPr lang="en-IN" b="1" dirty="0">
                <a:solidFill>
                  <a:prstClr val="black"/>
                </a:solidFill>
              </a:rPr>
              <a:t>	</a:t>
            </a:r>
            <a:r>
              <a:rPr lang="en-IN" b="1" dirty="0" smtClean="0">
                <a:solidFill>
                  <a:prstClr val="black"/>
                </a:solidFill>
              </a:rPr>
              <a:t>Abnormal Cost: </a:t>
            </a:r>
            <a:r>
              <a:rPr lang="en-IN" dirty="0" smtClean="0">
                <a:solidFill>
                  <a:prstClr val="black"/>
                </a:solidFill>
              </a:rPr>
              <a:t>It is that which is not normally incurred at a given level of output. Such cost is over and 	above the normal cost and is not treated as part of cost of production. It is charged to costing Profit and 	Loss account. </a:t>
            </a:r>
            <a:endParaRPr lang="en-IN" b="1" dirty="0" smtClean="0">
              <a:solidFill>
                <a:prstClr val="black"/>
              </a:solidFill>
            </a:endParaRPr>
          </a:p>
          <a:p>
            <a:r>
              <a:rPr lang="en-IN" dirty="0" smtClean="0">
                <a:solidFill>
                  <a:prstClr val="black"/>
                </a:solidFill>
              </a:rPr>
              <a:t>	</a:t>
            </a:r>
          </a:p>
        </p:txBody>
      </p:sp>
    </p:spTree>
    <p:extLst>
      <p:ext uri="{BB962C8B-B14F-4D97-AF65-F5344CB8AC3E}">
        <p14:creationId xmlns:p14="http://schemas.microsoft.com/office/powerpoint/2010/main" xmlns="" val="13452581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2" name="Rectangle 1"/>
          <p:cNvSpPr/>
          <p:nvPr/>
        </p:nvSpPr>
        <p:spPr>
          <a:xfrm>
            <a:off x="4097865" y="2655838"/>
            <a:ext cx="3953935" cy="769441"/>
          </a:xfrm>
          <a:prstGeom prst="rect">
            <a:avLst/>
          </a:prstGeom>
        </p:spPr>
        <p:txBody>
          <a:bodyPr wrap="square">
            <a:spAutoFit/>
          </a:bodyPr>
          <a:lstStyle/>
          <a:p>
            <a:r>
              <a:rPr lang="en-IN" sz="4400" b="1" dirty="0" smtClean="0">
                <a:solidFill>
                  <a:srgbClr val="FF0000"/>
                </a:solidFill>
              </a:rPr>
              <a:t>THANK YOU !</a:t>
            </a:r>
          </a:p>
        </p:txBody>
      </p:sp>
    </p:spTree>
    <p:extLst>
      <p:ext uri="{BB962C8B-B14F-4D97-AF65-F5344CB8AC3E}">
        <p14:creationId xmlns:p14="http://schemas.microsoft.com/office/powerpoint/2010/main" xmlns="" val="41776972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615</TotalTime>
  <Words>652</Words>
  <Application>Microsoft Office PowerPoint</Application>
  <PresentationFormat>Custom</PresentationFormat>
  <Paragraphs>106</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Wood Type</vt:lpstr>
      <vt:lpstr>SUBJECT : COST ACCOUNTING (B.Com Ii  Year)  COST- CONCEPT, METHODS AND CLASSIFICATION</vt:lpstr>
      <vt:lpstr>Slide 2</vt:lpstr>
      <vt:lpstr>Slide 3</vt:lpstr>
      <vt:lpstr>Slide 4</vt:lpstr>
      <vt:lpstr>Slide 5</vt:lpstr>
      <vt:lpstr>Slide 6</vt:lpstr>
      <vt:lpstr>Slide 7</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 COST ACCOUNTING</dc:title>
  <dc:creator>PRATYUSH KUMAR PANDEY</dc:creator>
  <cp:lastModifiedBy>SUJIT SINGH</cp:lastModifiedBy>
  <cp:revision>60</cp:revision>
  <dcterms:created xsi:type="dcterms:W3CDTF">2020-08-01T09:12:03Z</dcterms:created>
  <dcterms:modified xsi:type="dcterms:W3CDTF">2020-08-12T04:05:02Z</dcterms:modified>
</cp:coreProperties>
</file>